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9"/>
  </p:notesMasterIdLst>
  <p:handoutMasterIdLst>
    <p:handoutMasterId r:id="rId140"/>
  </p:handoutMasterIdLst>
  <p:sldIdLst>
    <p:sldId id="1253" r:id="rId2"/>
    <p:sldId id="1254" r:id="rId3"/>
    <p:sldId id="1102" r:id="rId4"/>
    <p:sldId id="1303" r:id="rId5"/>
    <p:sldId id="1194" r:id="rId6"/>
    <p:sldId id="1158" r:id="rId7"/>
    <p:sldId id="1104" r:id="rId8"/>
    <p:sldId id="264" r:id="rId9"/>
    <p:sldId id="265" r:id="rId10"/>
    <p:sldId id="654" r:id="rId11"/>
    <p:sldId id="655" r:id="rId12"/>
    <p:sldId id="1248" r:id="rId13"/>
    <p:sldId id="1249" r:id="rId14"/>
    <p:sldId id="1250" r:id="rId15"/>
    <p:sldId id="656" r:id="rId16"/>
    <p:sldId id="658" r:id="rId17"/>
    <p:sldId id="1035" r:id="rId18"/>
    <p:sldId id="659" r:id="rId19"/>
    <p:sldId id="1041" r:id="rId20"/>
    <p:sldId id="1042" r:id="rId21"/>
    <p:sldId id="1044" r:id="rId22"/>
    <p:sldId id="1037" r:id="rId23"/>
    <p:sldId id="660" r:id="rId24"/>
    <p:sldId id="998" r:id="rId25"/>
    <p:sldId id="991" r:id="rId26"/>
    <p:sldId id="657" r:id="rId27"/>
    <p:sldId id="1105" r:id="rId28"/>
    <p:sldId id="1107" r:id="rId29"/>
    <p:sldId id="1108" r:id="rId30"/>
    <p:sldId id="1110" r:id="rId31"/>
    <p:sldId id="1109" r:id="rId32"/>
    <p:sldId id="1111" r:id="rId33"/>
    <p:sldId id="690" r:id="rId34"/>
    <p:sldId id="585" r:id="rId35"/>
    <p:sldId id="586" r:id="rId36"/>
    <p:sldId id="1142" r:id="rId37"/>
    <p:sldId id="640" r:id="rId38"/>
    <p:sldId id="566" r:id="rId39"/>
    <p:sldId id="269" r:id="rId40"/>
    <p:sldId id="564" r:id="rId41"/>
    <p:sldId id="653" r:id="rId42"/>
    <p:sldId id="1294" r:id="rId43"/>
    <p:sldId id="1295" r:id="rId44"/>
    <p:sldId id="305" r:id="rId45"/>
    <p:sldId id="1251" r:id="rId46"/>
    <p:sldId id="1252" r:id="rId47"/>
    <p:sldId id="563" r:id="rId48"/>
    <p:sldId id="993" r:id="rId49"/>
    <p:sldId id="624" r:id="rId50"/>
    <p:sldId id="708" r:id="rId51"/>
    <p:sldId id="707" r:id="rId52"/>
    <p:sldId id="1256" r:id="rId53"/>
    <p:sldId id="1293" r:id="rId54"/>
    <p:sldId id="1290" r:id="rId55"/>
    <p:sldId id="1302" r:id="rId56"/>
    <p:sldId id="1292" r:id="rId57"/>
    <p:sldId id="1282" r:id="rId58"/>
    <p:sldId id="1161" r:id="rId59"/>
    <p:sldId id="1284" r:id="rId60"/>
    <p:sldId id="1287" r:id="rId61"/>
    <p:sldId id="1285" r:id="rId62"/>
    <p:sldId id="1286" r:id="rId63"/>
    <p:sldId id="1281" r:id="rId64"/>
    <p:sldId id="1261" r:id="rId65"/>
    <p:sldId id="1259" r:id="rId66"/>
    <p:sldId id="1262" r:id="rId67"/>
    <p:sldId id="1263" r:id="rId68"/>
    <p:sldId id="1264" r:id="rId69"/>
    <p:sldId id="1265" r:id="rId70"/>
    <p:sldId id="1266" r:id="rId71"/>
    <p:sldId id="1267" r:id="rId72"/>
    <p:sldId id="1268" r:id="rId73"/>
    <p:sldId id="1269" r:id="rId74"/>
    <p:sldId id="1271" r:id="rId75"/>
    <p:sldId id="1270" r:id="rId76"/>
    <p:sldId id="1272" r:id="rId77"/>
    <p:sldId id="1273" r:id="rId78"/>
    <p:sldId id="1274" r:id="rId79"/>
    <p:sldId id="1275" r:id="rId80"/>
    <p:sldId id="1276" r:id="rId81"/>
    <p:sldId id="1277" r:id="rId82"/>
    <p:sldId id="1278" r:id="rId83"/>
    <p:sldId id="1279" r:id="rId84"/>
    <p:sldId id="1280" r:id="rId85"/>
    <p:sldId id="1258" r:id="rId86"/>
    <p:sldId id="1124" r:id="rId87"/>
    <p:sldId id="551" r:id="rId88"/>
    <p:sldId id="780" r:id="rId89"/>
    <p:sldId id="552" r:id="rId90"/>
    <p:sldId id="783" r:id="rId91"/>
    <p:sldId id="784" r:id="rId92"/>
    <p:sldId id="785" r:id="rId93"/>
    <p:sldId id="786" r:id="rId94"/>
    <p:sldId id="787" r:id="rId95"/>
    <p:sldId id="788" r:id="rId96"/>
    <p:sldId id="1127" r:id="rId97"/>
    <p:sldId id="548" r:id="rId98"/>
    <p:sldId id="893" r:id="rId99"/>
    <p:sldId id="895" r:id="rId100"/>
    <p:sldId id="899" r:id="rId101"/>
    <p:sldId id="896" r:id="rId102"/>
    <p:sldId id="897" r:id="rId103"/>
    <p:sldId id="898" r:id="rId104"/>
    <p:sldId id="900" r:id="rId105"/>
    <p:sldId id="901" r:id="rId106"/>
    <p:sldId id="902" r:id="rId107"/>
    <p:sldId id="903" r:id="rId108"/>
    <p:sldId id="904" r:id="rId109"/>
    <p:sldId id="906" r:id="rId110"/>
    <p:sldId id="1298" r:id="rId111"/>
    <p:sldId id="1299" r:id="rId112"/>
    <p:sldId id="1300" r:id="rId113"/>
    <p:sldId id="1301" r:id="rId114"/>
    <p:sldId id="1257" r:id="rId115"/>
    <p:sldId id="1114" r:id="rId116"/>
    <p:sldId id="309" r:id="rId117"/>
    <p:sldId id="649" r:id="rId118"/>
    <p:sldId id="677" r:id="rId119"/>
    <p:sldId id="723" r:id="rId120"/>
    <p:sldId id="807" r:id="rId121"/>
    <p:sldId id="318" r:id="rId122"/>
    <p:sldId id="679" r:id="rId123"/>
    <p:sldId id="685" r:id="rId124"/>
    <p:sldId id="702" r:id="rId125"/>
    <p:sldId id="1115" r:id="rId126"/>
    <p:sldId id="651" r:id="rId127"/>
    <p:sldId id="613" r:id="rId128"/>
    <p:sldId id="1209" r:id="rId129"/>
    <p:sldId id="1210" r:id="rId130"/>
    <p:sldId id="662" r:id="rId131"/>
    <p:sldId id="663" r:id="rId132"/>
    <p:sldId id="664" r:id="rId133"/>
    <p:sldId id="665" r:id="rId134"/>
    <p:sldId id="725" r:id="rId135"/>
    <p:sldId id="726" r:id="rId136"/>
    <p:sldId id="727" r:id="rId137"/>
    <p:sldId id="728" r:id="rId138"/>
  </p:sldIdLst>
  <p:sldSz cx="13004800" cy="9753600"/>
  <p:notesSz cx="6797675" cy="9928225"/>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Apple SD 산돌고딕 Neo 옅은체"/>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Apple SD 산돌고딕 Neo 옅은체"/>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Apple SD 산돌고딕 Neo 옅은체"/>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Apple SD 산돌고딕 Neo 옅은체"/>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Apple SD 산돌고딕 Neo 옅은체"/>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Apple SD 산돌고딕 Neo 옅은체"/>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Apple SD 산돌고딕 Neo 옅은체"/>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Apple SD 산돌고딕 Neo 옅은체"/>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Apple SD 산돌고딕 Neo 옅은체"/>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79B9"/>
    <a:srgbClr val="9999FF"/>
    <a:srgbClr val="CCCCFF"/>
    <a:srgbClr val="6699FF"/>
    <a:srgbClr val="6666FF"/>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Apple SD 산돌고딕 Neo 볼드체"/>
          <a:ea typeface="Apple SD 산돌고딕 Neo 볼드체"/>
          <a:cs typeface="Apple SD 산돌고딕 Neo 볼드체"/>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Apple SD 산돌고딕 Neo 볼드체"/>
          <a:ea typeface="Apple SD 산돌고딕 Neo 볼드체"/>
          <a:cs typeface="Apple SD 산돌고딕 Neo 볼드체"/>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Apple SD 산돌고딕 Neo 볼드체"/>
          <a:ea typeface="Apple SD 산돌고딕 Neo 볼드체"/>
          <a:cs typeface="Apple SD 산돌고딕 Neo 볼드체"/>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Apple SD 산돌고딕 Neo 볼드체"/>
          <a:ea typeface="Apple SD 산돌고딕 Neo 볼드체"/>
          <a:cs typeface="Apple SD 산돌고딕 Neo 볼드체"/>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Apple SD 산돌고딕 Neo 볼드체"/>
          <a:ea typeface="Apple SD 산돌고딕 Neo 볼드체"/>
          <a:cs typeface="Apple SD 산돌고딕 Neo 볼드체"/>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Apple SD 산돌고딕 Neo 볼드체"/>
          <a:ea typeface="Apple SD 산돌고딕 Neo 볼드체"/>
          <a:cs typeface="Apple SD 산돌고딕 Neo 볼드체"/>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Apple SD 산돌고딕 Neo 볼드체"/>
          <a:ea typeface="Apple SD 산돌고딕 Neo 볼드체"/>
          <a:cs typeface="Apple SD 산돌고딕 Neo 볼드체"/>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Apple SD 산돌고딕 Neo 볼드체"/>
          <a:ea typeface="Apple SD 산돌고딕 Neo 볼드체"/>
          <a:cs typeface="Apple SD 산돌고딕 Neo 볼드체"/>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Apple SD 산돌고딕 Neo 볼드체"/>
          <a:ea typeface="Apple SD 산돌고딕 Neo 볼드체"/>
          <a:cs typeface="Apple SD 산돌고딕 Neo 볼드체"/>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Apple SD 산돌고딕 Neo 볼드체"/>
          <a:ea typeface="Apple SD 산돌고딕 Neo 볼드체"/>
          <a:cs typeface="Apple SD 산돌고딕 Neo 볼드체"/>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Apple SD 산돌고딕 Neo 볼드체"/>
          <a:ea typeface="Apple SD 산돌고딕 Neo 볼드체"/>
          <a:cs typeface="Apple SD 산돌고딕 Neo 볼드체"/>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Apple SD 산돌고딕 Neo 볼드체"/>
          <a:ea typeface="Apple SD 산돌고딕 Neo 볼드체"/>
          <a:cs typeface="Apple SD 산돌고딕 Neo 볼드체"/>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Apple SD 산돌고딕 Neo 볼드체"/>
          <a:ea typeface="Apple SD 산돌고딕 Neo 볼드체"/>
          <a:cs typeface="Apple SD 산돌고딕 Neo 볼드체"/>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Apple SD 산돌고딕 Neo 볼드체"/>
          <a:ea typeface="Apple SD 산돌고딕 Neo 볼드체"/>
          <a:cs typeface="Apple SD 산돌고딕 Neo 볼드체"/>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Apple SD 산돌고딕 Neo 볼드체"/>
          <a:ea typeface="Apple SD 산돌고딕 Neo 볼드체"/>
          <a:cs typeface="Apple SD 산돌고딕 Neo 볼드체"/>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Apple SD 산돌고딕 Neo 볼드체"/>
          <a:ea typeface="Apple SD 산돌고딕 Neo 볼드체"/>
          <a:cs typeface="Apple SD 산돌고딕 Neo 볼드체"/>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69C7853C-536D-4A76-A0AE-DD22124D55A5}" styleName="테마 스타일 1 - 강조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테마 스타일 1 - 강조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9324" autoAdjust="0"/>
    <p:restoredTop sz="93534"/>
  </p:normalViewPr>
  <p:slideViewPr>
    <p:cSldViewPr showGuides="1">
      <p:cViewPr varScale="1">
        <p:scale>
          <a:sx n="64" d="100"/>
          <a:sy n="64" d="100"/>
        </p:scale>
        <p:origin x="84" y="516"/>
      </p:cViewPr>
      <p:guideLst>
        <p:guide orient="horz" pos="3072"/>
        <p:guide pos="4096"/>
      </p:guideLst>
    </p:cSldViewPr>
  </p:slideViewPr>
  <p:outlineViewPr>
    <p:cViewPr>
      <p:scale>
        <a:sx n="33" d="100"/>
        <a:sy n="33" d="100"/>
      </p:scale>
      <p:origin x="0" y="-11328"/>
    </p:cViewPr>
  </p:outlineViewPr>
  <p:notesTextViewPr>
    <p:cViewPr>
      <p:scale>
        <a:sx n="1" d="1"/>
        <a:sy n="1" d="1"/>
      </p:scale>
      <p:origin x="0" y="0"/>
    </p:cViewPr>
  </p:notesTextViewPr>
  <p:sorterViewPr>
    <p:cViewPr>
      <p:scale>
        <a:sx n="110" d="100"/>
        <a:sy n="110" d="100"/>
      </p:scale>
      <p:origin x="0" y="0"/>
    </p:cViewPr>
  </p:sorterViewPr>
  <p:notesViewPr>
    <p:cSldViewPr showGuides="1">
      <p:cViewPr varScale="1">
        <p:scale>
          <a:sx n="81" d="100"/>
          <a:sy n="81" d="100"/>
        </p:scale>
        <p:origin x="3114"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8EB88AAF-2A37-4C78-8179-EAD17F1E1354}" type="datetimeFigureOut">
              <a:rPr lang="ko-KR" altLang="en-US" smtClean="0"/>
              <a:pPr/>
              <a:t>2019-06-20</a:t>
            </a:fld>
            <a:endParaRPr lang="ko-KR" altLang="en-US"/>
          </a:p>
        </p:txBody>
      </p:sp>
      <p:sp>
        <p:nvSpPr>
          <p:cNvPr id="4" name="바닥글 개체 틀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93084138-68FF-407E-B552-7E00D18534E0}" type="slidenum">
              <a:rPr lang="ko-KR" altLang="en-US" smtClean="0"/>
              <a:pPr/>
              <a:t>‹#›</a:t>
            </a:fld>
            <a:endParaRPr lang="ko-KR" altLang="en-US"/>
          </a:p>
        </p:txBody>
      </p:sp>
    </p:spTree>
    <p:extLst>
      <p:ext uri="{BB962C8B-B14F-4D97-AF65-F5344CB8AC3E}">
        <p14:creationId xmlns:p14="http://schemas.microsoft.com/office/powerpoint/2010/main" val="2400420318"/>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9-02-17T13:15:50.7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90,'0'0,"35"0,36 0,-36 0,36-25,-1 25,1 0,-1 0,1 0,35 0,-36 0,-70 0,71 0,-36-25,0 25,0 0,1 0,-1 0,0 0,-35 0,36 0,-1 0,-35 0,35 0,-35 0,35 0,1 0,-1 0,35 0,-34 0,-1 0,0 0,0 0,1 0,-1 0,0 0,-35 0,36 0,-36 0,70 0,-70 0,35 0,-35 0,36 0,-1 0,-35 0,35 0,-35 0,35 0,-35 0,36 0,-1 0,-35 0,35 0,0 0,1 0,34 0,-70 0,71 0,-1 0,1 25,-36-25,0 25,36 0,-36-25,36 0,-71 0,35 25</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9-02-17T13:15:53.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72,'0'0,"0"0,71 0,-1 0,1 0,-1 0,1 0,-1 0,1 0,-36 0,0 0,1 0,-1 0,36 0,-36 0,0 0,71-35,-71 35,0 0,36-34,35 34,-71 0,36 0,-36 0,71 0,-36 0,-35 0,36 0,-1 0,-34 0,-1 0,0 0,-35 0,36 0,-1 0,-35 0,35 0,-35 0,71 0,-36 0,35 34,-34-34,105 0,-71 0,1 0,-36 0,36 0,34 0,-69 0,-1 0,0 0,36 0,-71 0,70 0,-70 0,36 35,-1-35,0 0,-35 0,35 0,-35 0,36 0,-1 0,0 0,-35 0,71 0,-71 0,35 0,71 0,-71 0,0 0,36 34,-36-34,0 0,1 0,-1 0,0 0,1 34,-1-34,-35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9-02-17T13:16:29.8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353 1862,'0'0,"0"0,105 35,1-35,0 35,0 0,70-35,-35 35,-35-35,35 0,35 35,-70-35,-1 0,1 35,-35-35,70 0,-36 0,1 35,0 1,0-36,-1 0,1 0,-71 0,142 35,-107-35,1 0,-1 0,1 0,34 0,-69 0,-1 0,0 0,36 0,-36 0,35 0,-34 0,34 35,-35-35,36 35,35-35,-1 0,-34 0,-1 0,36 0,35 0,-35 0,-1 0,36 0,0 0,-35 0,35 0,-70 0,34 35,-34-35,-1 0,36 0,-35 0,-36 0,0 0,0 0,1 0,-1 0,35 0,-34 0,34 0,-35 0,1 0,-36 0,35 0,0-35,0 35,36 0,-36-35,71 35,-36 0,36 0,0-35,-36 35,36 0,-35-35,-1 35,1 0,-1 0,-70 0,35 0,-35 0,36-36,-36 36,0-35,0 0,0 0,0-35,0 35,0-36,0 1,0-35,0 35,0-1,0-34,0 35,0-36,0 1,0 0,0 34,0 1,0 0,0 0,0 34,0 1,0 0,0 0,0 0,0 0,0 0,0 0,0 35,0-36,0 36,0-35,0 0,35 35,-35-35,35 35,-35-35,35 0,-35-35,0-1,0 71,0-70,0 70,0-35,0 35,-35 0,35 0,0 0,-35 70,0-70,-1 0,-34 35,35 0,-71-35,-35 0,-141 0,106 0,-71 0,35 0,-34 0,-72 0,142 0,-35 0,-36 0,106 0,-35 0,70 0,0 0,36 0,-1 0,36 0,0 0,0 0,-1 0,1 0,0 0,-36 36,1-36,70 0,-71 0,-34 35,34-35,1 35,-36-35,0 0,0 0,1 0,-1 0,-70 0,70 0,35 0,-34 0,34 0,1 0,34 0,36 0,-35 0,0 0,35 0,-35 35,-1 0,1-35,-35 0,-1 0,-35 35,71-35,-71 35,71-35,-35 0,-1 0,1 35,-1-35,-35 0,71 0,-35 0,34 0,1 0,0 0,35 0,-35 0,-1 0,-34 0,35 0,-36 0,-35 0,36 0,-1 0,-70 0,0 0,106 0,0 0,-36 0,36 0,35 0,71 71,-36-1,35 0,-34 0,34 106,-35-106,36 36,-71-1,0-35,0 1,0-36,0 35,0-70,0 35,0-35,0 35,35 0,-35-35,71 0,-36 0,0 0,0 35,1-35,-36 0,35 0,-35 36,35-1,-35 35,0 0,0 0,-35-34,-36 69,36-35,0-35,0-35,35 35,0-35,0 0,35 0,-35-35,0 0,0 35,0-35,0 35,0-35,0 35,0-35</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9-02-17T13:16:37.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431 1763,'-35'-35,"0"1,35 34,-35-35,35 35,-35-69,0 35,35-70,-71 1,36-1,35 35,-70-35,35 35,35-34,-35 68,35 0,0-34,0 35,0-1,0 1,0 34,0-69,0 69,0-35,0 1,0-1,0 35,0-34,0 34,0-35,0 1,0 34,0-35,35 35,-35-35,0 1,35-35,0 34,-35 1,0 34,35-35,-35 1,0-1,35 35,1 0,34 0,106 0,-106 0,70 35,36-1,-35 1,70-1,-106 1,35-1,36-34,-70 35,34-1,-34-34,-1 0,0 0,1 35,-106-35,70 0,0 0,1 35,-1-35,71 0,-71 0,141 34,-71-34,71 35,-35-1,-1 1,71-1,-140-34,-1 0,1 0,-36 0,0 0,-35 0,1 0,-1 0,-35 0,70 0,-35 0,35 0,1 0,34 0,1 0,-1 0,-35 0,0 0,-34 0,-1 0,-35 0,35 0,0 0,-35 0,35 0,-35 0,35 0,36 0,-36 0,0 0,-35 0,35 0,0 0,0 0,0-34,36 34,-1 0,35 0,-69 0,-1 0,0 0,-35 0,35 0,0 0,-35 0,35 0,-35 0,0 34,35 70,1-70,-1 35,-35 0,35 1,0-36,-35 35,35-34,-35-1,0 35,0-34,0-1,0 1,0-35,0 34,0 1,0-35,0 35,0-35,0 34,0 1,0-35,0 34,0-34,0 35,0-35,0 34,0 1,-35-35,35 0,-35 0,35 0,-70 0,-36 34,1-34,34 0,-34 0,35 0,-36 0,1 0,-36 0,106 0,-35 0,35 0,0 0,35 0,-36 0,1 0,35 0,-70 0,70 0,-35 0,-70 0,69-34,-34 34,0-35,0 35,-1 0,1-34,0 34,-1 0,36 0,-35 0,-35 0,34 0,-34 0,70 0,0 0,-71 0,71 0,-35 0,-1 0,1 0,-35 0,34 0,-34 0,35 0,-71 0,71 0,-35 0,-1 0,36 0,0 0,34 0,-34 0,35 0,35 0,-70 0,35 0,-1 0,1 0,0 0,0 0,35 0,-35 0,35 0,-35 0,0 0,-1 0,36 0,-35 0,0 0,-35 0,0 0,-36 0,36 0,-36 0,36 0,-35 0,34 0,1 0,35 0,0 0,35 0,-35 0,35-35,-35 35,0 0,35 0,-36 0,1 0,0 0,-35 0,35 0,0 0,-1 0,1 0,0 0,35 0,-35 0,0 0,0 0,0 0,-36 0,36 0,35 0,-35 0,35 0,-35 0,0 0,0 0,35 0,-36 0,1 0,35 0,-35 0,35 0,-35 0,35 0,-35 0,0 0,35 0,-35 0,35 0,-36 0,1 0,35 0,-35 0,35 0,-70 0,35 35</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9-02-17T13:30:06.0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0-1,'0'0,"35"0,-35 0,70 0,36 0,35 0,-35 0,0 0,0 0,0 0,-1 0,1 0,-35 0,-36 0,36 0,-1 0,1 0,-71 0,70 0,1 0,-36 0,0 0,71 0,-70 0,34 0,-35 0,71 0,0 0,-35 0,34 0,1 0,35 0,-35 0,35 0,71 0,-71 0,0 0,-35 0,0 0,-36 0,-34 0,-1 0,0 0,-35 0,71 0,-71 0,35 0,0 0,1 0,-36 0,35 0,-35 0,35 0,1 0,-1 0,-35 0,35 0,-35 0,71 0,-71 0,35 0,-35 0,35 0,0 0,1 0,-36 0,35 0,0 0,-35 0,36 0,-1 0,0 0,0 0,-35 0,36 0,-1 0,-35 0,35 0,-35 0,35 0,-35 0,36 0,-1 0,-35 0,35 0,36 0,-1 0,36 0,0 0,0 0,-71 0,36 0,-71 0,35 0</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9-02-17T13:30:08.6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53,'0'0,"71"0,35 0,-1 0,1 0,70 0,1 0,-1 0,-35 0,71 0,-36 0,0 0,-35 0,1 0,-1 0,35 0,-70 0,0 0,-71 0,71 0,-71 0,35 0,-34 0,-1 0,0 0,36 0,-71 0,70 0,1 0,-71 0,70 0,1 0,-36 0,36 0,-1-27,-35 27,36 0,-36 0,71 0,0 0,-36 0,36 0,35 0,-35 0,0 0,0 0,-1 0,-34 0,35 0,-36 0,-34 0,34 0,1 0,-36 0,35 0,-34 0,-1 0,0 0,0 0,-35 0,36 0,-1 0,-35 0,35 0,0 0,36 0,0 0,-36 0,35 0,1 0,-36 0,0 0,-35 0,36-26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xfrm>
            <a:off x="917575" y="744538"/>
            <a:ext cx="4962525" cy="3722687"/>
          </a:xfrm>
          <a:prstGeom prst="rect">
            <a:avLst/>
          </a:prstGeom>
        </p:spPr>
        <p:txBody>
          <a:bodyPr/>
          <a:lstStyle/>
          <a:p>
            <a:endParaRPr/>
          </a:p>
        </p:txBody>
      </p:sp>
      <p:sp>
        <p:nvSpPr>
          <p:cNvPr id="217" name="Shape 217"/>
          <p:cNvSpPr>
            <a:spLocks noGrp="1"/>
          </p:cNvSpPr>
          <p:nvPr>
            <p:ph type="body" sz="quarter" idx="1"/>
          </p:nvPr>
        </p:nvSpPr>
        <p:spPr>
          <a:xfrm>
            <a:off x="906357" y="4715907"/>
            <a:ext cx="4984962" cy="4467701"/>
          </a:xfrm>
          <a:prstGeom prst="rect">
            <a:avLst/>
          </a:prstGeom>
        </p:spPr>
        <p:txBody>
          <a:bodyPr/>
          <a:lstStyle/>
          <a:p>
            <a:endParaRPr/>
          </a:p>
        </p:txBody>
      </p:sp>
    </p:spTree>
    <p:extLst>
      <p:ext uri="{BB962C8B-B14F-4D97-AF65-F5344CB8AC3E}">
        <p14:creationId xmlns:p14="http://schemas.microsoft.com/office/powerpoint/2010/main" val="1116544741"/>
      </p:ext>
    </p:extLst>
  </p:cSld>
  <p:clrMap bg1="lt1" tx1="dk1" bg2="lt2" tx2="dk2" accent1="accent1" accent2="accent2" accent3="accent3" accent4="accent4" accent5="accent5" accent6="accent6" hlink="hlink" folHlink="folHlink"/>
  <p:hf sldNum="0" hdr="0" ftr="0"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333058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8" name="제목 7"/>
          <p:cNvSpPr>
            <a:spLocks noGrp="1"/>
          </p:cNvSpPr>
          <p:nvPr>
            <p:ph type="ctrTitle"/>
          </p:nvPr>
        </p:nvSpPr>
        <p:spPr>
          <a:xfrm>
            <a:off x="1733973" y="5527040"/>
            <a:ext cx="9753600" cy="1408853"/>
          </a:xfrm>
        </p:spPr>
        <p:txBody>
          <a:bodyPr anchor="t" anchorCtr="0"/>
          <a:lstStyle>
            <a:lvl1pPr algn="r">
              <a:defRPr sz="4600">
                <a:solidFill>
                  <a:schemeClr val="tx1"/>
                </a:solidFill>
              </a:defRPr>
            </a:lvl1pPr>
          </a:lstStyle>
          <a:p>
            <a:r>
              <a:rPr kumimoji="0" lang="ko-KR" altLang="en-US"/>
              <a:t>마스터 제목 스타일 편집</a:t>
            </a:r>
            <a:endParaRPr kumimoji="0" lang="en-US" dirty="0"/>
          </a:p>
        </p:txBody>
      </p:sp>
      <p:sp>
        <p:nvSpPr>
          <p:cNvPr id="9" name="부제목 8"/>
          <p:cNvSpPr>
            <a:spLocks noGrp="1"/>
          </p:cNvSpPr>
          <p:nvPr>
            <p:ph type="subTitle" idx="1"/>
          </p:nvPr>
        </p:nvSpPr>
        <p:spPr>
          <a:xfrm>
            <a:off x="1733973" y="7288107"/>
            <a:ext cx="9753600" cy="758613"/>
          </a:xfrm>
        </p:spPr>
        <p:txBody>
          <a:bodyPr/>
          <a:lstStyle>
            <a:lvl1pPr marL="0" indent="0" algn="r">
              <a:buNone/>
              <a:defRPr sz="2800">
                <a:solidFill>
                  <a:schemeClr val="tx2"/>
                </a:solidFill>
                <a:latin typeface="+mj-lt"/>
                <a:ea typeface="+mj-ea"/>
                <a:cs typeface="+mj-cs"/>
              </a:defRPr>
            </a:lvl1pPr>
            <a:lvl2pPr marL="650230" indent="0" algn="ctr">
              <a:buNone/>
            </a:lvl2pPr>
            <a:lvl3pPr marL="1300460" indent="0" algn="ctr">
              <a:buNone/>
            </a:lvl3pPr>
            <a:lvl4pPr marL="1950690" indent="0" algn="ctr">
              <a:buNone/>
            </a:lvl4pPr>
            <a:lvl5pPr marL="2600919" indent="0" algn="ctr">
              <a:buNone/>
            </a:lvl5pPr>
            <a:lvl6pPr marL="3251149" indent="0" algn="ctr">
              <a:buNone/>
            </a:lvl6pPr>
            <a:lvl7pPr marL="3901379" indent="0" algn="ctr">
              <a:buNone/>
            </a:lvl7pPr>
            <a:lvl8pPr marL="4551609" indent="0" algn="ctr">
              <a:buNone/>
            </a:lvl8pPr>
            <a:lvl9pPr marL="5201839" indent="0" algn="ctr">
              <a:buNone/>
            </a:lvl9pPr>
          </a:lstStyle>
          <a:p>
            <a:r>
              <a:rPr kumimoji="0" lang="ko-KR" altLang="en-US"/>
              <a:t>마스터 부제목 스타일 편집</a:t>
            </a:r>
            <a:endParaRPr kumimoji="0" lang="en-US"/>
          </a:p>
        </p:txBody>
      </p:sp>
      <p:sp>
        <p:nvSpPr>
          <p:cNvPr id="21" name="직사각형 20"/>
          <p:cNvSpPr/>
          <p:nvPr/>
        </p:nvSpPr>
        <p:spPr>
          <a:xfrm>
            <a:off x="1286933" y="5188373"/>
            <a:ext cx="10403840" cy="1820672"/>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130046" tIns="65023" rIns="130046" bIns="65023" anchor="ctr"/>
          <a:lstStyle/>
          <a:p>
            <a:pPr algn="ctr" eaLnBrk="1" latinLnBrk="0" hangingPunct="1"/>
            <a:endParaRPr kumimoji="0" lang="en-US"/>
          </a:p>
        </p:txBody>
      </p:sp>
      <p:sp>
        <p:nvSpPr>
          <p:cNvPr id="33" name="직사각형 32"/>
          <p:cNvSpPr/>
          <p:nvPr/>
        </p:nvSpPr>
        <p:spPr>
          <a:xfrm>
            <a:off x="1300480" y="7179733"/>
            <a:ext cx="10403840" cy="97536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130046" tIns="65023" rIns="130046" bIns="65023" anchor="ctr"/>
          <a:lstStyle/>
          <a:p>
            <a:pPr algn="ctr" eaLnBrk="1" latinLnBrk="0" hangingPunct="1"/>
            <a:endParaRPr kumimoji="0" lang="en-US"/>
          </a:p>
        </p:txBody>
      </p:sp>
      <p:sp>
        <p:nvSpPr>
          <p:cNvPr id="22" name="직사각형 21"/>
          <p:cNvSpPr/>
          <p:nvPr/>
        </p:nvSpPr>
        <p:spPr>
          <a:xfrm>
            <a:off x="1286933" y="5188373"/>
            <a:ext cx="325120" cy="1820672"/>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30046" tIns="65023" rIns="130046" bIns="65023" anchor="ctr"/>
          <a:lstStyle/>
          <a:p>
            <a:pPr algn="ctr" eaLnBrk="1" latinLnBrk="0" hangingPunct="1"/>
            <a:endParaRPr kumimoji="0" lang="en-US"/>
          </a:p>
        </p:txBody>
      </p:sp>
      <p:sp>
        <p:nvSpPr>
          <p:cNvPr id="32" name="직사각형 31"/>
          <p:cNvSpPr/>
          <p:nvPr/>
        </p:nvSpPr>
        <p:spPr>
          <a:xfrm>
            <a:off x="1300480" y="7179733"/>
            <a:ext cx="325120" cy="97536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30046" tIns="65023" rIns="130046" bIns="65023" anchor="ctr"/>
          <a:lstStyle/>
          <a:p>
            <a:pPr algn="ctr" eaLnBrk="1" latinLnBrk="0" hangingPunct="1"/>
            <a:endParaRPr kumimoji="0" lang="en-US"/>
          </a:p>
        </p:txBody>
      </p:sp>
      <p:sp>
        <p:nvSpPr>
          <p:cNvPr id="10" name="슬라이드 번호 개체 틀 12"/>
          <p:cNvSpPr>
            <a:spLocks noGrp="1"/>
          </p:cNvSpPr>
          <p:nvPr>
            <p:ph type="sldNum" sz="quarter" idx="12"/>
          </p:nvPr>
        </p:nvSpPr>
        <p:spPr>
          <a:xfrm>
            <a:off x="12047016" y="9169943"/>
            <a:ext cx="864096" cy="520192"/>
          </a:xfrm>
        </p:spPr>
        <p:txBody>
          <a:bodyPr/>
          <a:lstStyle/>
          <a:p>
            <a:fld id="{86CB4B4D-7CA3-9044-876B-883B54F8677D}" type="slidenum">
              <a:rPr lang="en-US" altLang="ko-KR" smtClean="0"/>
              <a:pPr/>
              <a:t>‹#›</a:t>
            </a:fld>
            <a:endParaRPr lang="en-US" altLang="ko-K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사진 - 수평">
    <p:spTree>
      <p:nvGrpSpPr>
        <p:cNvPr id="1" name=""/>
        <p:cNvGrpSpPr/>
        <p:nvPr/>
      </p:nvGrpSpPr>
      <p:grpSpPr>
        <a:xfrm>
          <a:off x="0" y="0"/>
          <a:ext cx="0" cy="0"/>
          <a:chOff x="0" y="0"/>
          <a:chExt cx="0" cy="0"/>
        </a:xfrm>
      </p:grpSpPr>
      <p:sp>
        <p:nvSpPr>
          <p:cNvPr id="20" name="이미지"/>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제목 텍스트"/>
          <p:cNvSpPr txBox="1">
            <a:spLocks noGrp="1"/>
          </p:cNvSpPr>
          <p:nvPr>
            <p:ph type="title"/>
          </p:nvPr>
        </p:nvSpPr>
        <p:spPr>
          <a:xfrm>
            <a:off x="1270000" y="6718300"/>
            <a:ext cx="10464800" cy="1422400"/>
          </a:xfrm>
          <a:prstGeom prst="rect">
            <a:avLst/>
          </a:prstGeom>
        </p:spPr>
        <p:txBody>
          <a:bodyPr anchor="b">
            <a:normAutofit/>
          </a:bodyPr>
          <a:lstStyle>
            <a:lvl1pPr>
              <a:defRPr sz="3200"/>
            </a:lvl1pPr>
          </a:lstStyle>
          <a:p>
            <a:r>
              <a:t>제목 텍스트</a:t>
            </a:r>
          </a:p>
        </p:txBody>
      </p:sp>
      <p:sp>
        <p:nvSpPr>
          <p:cNvPr id="22" name="본문 첫 번째 줄…"/>
          <p:cNvSpPr txBox="1">
            <a:spLocks noGrp="1"/>
          </p:cNvSpPr>
          <p:nvPr>
            <p:ph type="body" sz="quarter" idx="1"/>
          </p:nvPr>
        </p:nvSpPr>
        <p:spPr>
          <a:xfrm>
            <a:off x="1270000" y="8191500"/>
            <a:ext cx="10464800" cy="1130300"/>
          </a:xfrm>
          <a:prstGeom prst="rect">
            <a:avLst/>
          </a:prstGeom>
        </p:spPr>
        <p:txBody>
          <a:bodyPr anchor="t">
            <a:noAutofit/>
          </a:bodyPr>
          <a:lstStyle>
            <a:lvl1pPr marL="0" indent="0" algn="ctr">
              <a:spcBef>
                <a:spcPts val="0"/>
              </a:spcBef>
              <a:buSzTx/>
              <a:buNone/>
              <a:defRPr sz="2400"/>
            </a:lvl1pPr>
            <a:lvl2pPr marL="0" indent="228600" algn="ctr">
              <a:spcBef>
                <a:spcPts val="0"/>
              </a:spcBef>
              <a:buSzTx/>
              <a:buNone/>
              <a:defRPr sz="2400"/>
            </a:lvl2pPr>
            <a:lvl3pPr marL="0" indent="457200" algn="ctr">
              <a:spcBef>
                <a:spcPts val="0"/>
              </a:spcBef>
              <a:buSzTx/>
              <a:buNone/>
              <a:defRPr sz="2400"/>
            </a:lvl3pPr>
            <a:lvl4pPr marL="0" indent="685800" algn="ctr">
              <a:spcBef>
                <a:spcPts val="0"/>
              </a:spcBef>
              <a:buSzTx/>
              <a:buNone/>
              <a:defRPr sz="2400"/>
            </a:lvl4pPr>
            <a:lvl5pPr marL="0" indent="914400" algn="ctr">
              <a:spcBef>
                <a:spcPts val="0"/>
              </a:spcBef>
              <a:buSzTx/>
              <a:buNone/>
              <a:defRPr sz="24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23" name="슬라이드 번호"/>
          <p:cNvSpPr txBox="1">
            <a:spLocks noGrp="1"/>
          </p:cNvSpPr>
          <p:nvPr>
            <p:ph type="sldNum" sz="quarter" idx="2"/>
          </p:nvPr>
        </p:nvSpPr>
        <p:spPr>
          <a:xfrm>
            <a:off x="6326428" y="9245600"/>
            <a:ext cx="339244" cy="368300"/>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제목 및 내용">
    <p:spTree>
      <p:nvGrpSpPr>
        <p:cNvPr id="1" name=""/>
        <p:cNvGrpSpPr/>
        <p:nvPr/>
      </p:nvGrpSpPr>
      <p:grpSpPr>
        <a:xfrm>
          <a:off x="0" y="0"/>
          <a:ext cx="0" cy="0"/>
          <a:chOff x="0" y="0"/>
          <a:chExt cx="0" cy="0"/>
        </a:xfrm>
      </p:grpSpPr>
      <p:sp>
        <p:nvSpPr>
          <p:cNvPr id="15" name="직사각형 14"/>
          <p:cNvSpPr/>
          <p:nvPr userDrawn="1"/>
        </p:nvSpPr>
        <p:spPr>
          <a:xfrm>
            <a:off x="0" y="-1"/>
            <a:ext cx="13004800" cy="139060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내용 개체 틀 7"/>
          <p:cNvSpPr>
            <a:spLocks noGrp="1"/>
          </p:cNvSpPr>
          <p:nvPr>
            <p:ph sz="quarter" idx="1" hasCustomPrompt="1"/>
          </p:nvPr>
        </p:nvSpPr>
        <p:spPr>
          <a:xfrm>
            <a:off x="650240" y="1742640"/>
            <a:ext cx="11704320" cy="7022592"/>
          </a:xfrm>
        </p:spPr>
        <p:txBody>
          <a:bodyPr/>
          <a:lstStyle>
            <a:lvl1pPr marL="390138" indent="-390138">
              <a:buClr>
                <a:schemeClr val="accent1">
                  <a:lumMod val="50000"/>
                </a:schemeClr>
              </a:buClr>
              <a:buSzPct val="80000"/>
              <a:buFont typeface="Wingdings" panose="05000000000000000000" pitchFamily="2" charset="2"/>
              <a:buChar char="§"/>
              <a:defRPr sz="3200">
                <a:latin typeface="+mn-ea"/>
                <a:ea typeface="+mn-ea"/>
              </a:defRPr>
            </a:lvl1pPr>
            <a:lvl2pPr marL="780276" indent="-390138">
              <a:lnSpc>
                <a:spcPct val="130000"/>
              </a:lnSpc>
              <a:buClr>
                <a:schemeClr val="accent1"/>
              </a:buClr>
              <a:buFont typeface="Wingdings" panose="05000000000000000000" pitchFamily="2" charset="2"/>
              <a:buChar char="§"/>
              <a:defRPr sz="2800">
                <a:solidFill>
                  <a:schemeClr val="accent1">
                    <a:lumMod val="50000"/>
                  </a:schemeClr>
                </a:solidFill>
                <a:latin typeface="Nanum Gothic" panose="020D0604000000000000" pitchFamily="34" charset="-127"/>
                <a:ea typeface="Nanum Gothic" panose="020D0604000000000000" pitchFamily="34" charset="-127"/>
              </a:defRPr>
            </a:lvl2pPr>
            <a:lvl3pPr>
              <a:defRPr>
                <a:latin typeface="+mn-ea"/>
                <a:ea typeface="+mn-ea"/>
              </a:defRPr>
            </a:lvl3pPr>
            <a:lvl4pPr marL="1055437" indent="0">
              <a:buNone/>
              <a:defRPr>
                <a:latin typeface="Courier New" panose="02070309020205020404" pitchFamily="49" charset="0"/>
                <a:ea typeface="Nanum Gothic" panose="020D0604000000000000" pitchFamily="34" charset="-127"/>
                <a:cs typeface="Courier New" panose="02070309020205020404" pitchFamily="49" charset="0"/>
              </a:defRPr>
            </a:lvl4pPr>
            <a:lvl5pPr>
              <a:defRPr>
                <a:latin typeface="Nanum Gothic" panose="020D0604000000000000" pitchFamily="34" charset="-127"/>
                <a:ea typeface="Nanum Gothic" panose="020D0604000000000000" pitchFamily="34" charset="-127"/>
              </a:defRPr>
            </a:lvl5pPr>
          </a:lstStyle>
          <a:p>
            <a:pPr lvl="0" eaLnBrk="1" latinLnBrk="0" hangingPunct="1"/>
            <a:r>
              <a:rPr lang="ko-KR" altLang="en-US" dirty="0"/>
              <a:t>마스터 텍스트 스타일을 편집합니다</a:t>
            </a:r>
          </a:p>
          <a:p>
            <a:pPr lvl="1" eaLnBrk="1" latinLnBrk="0" hangingPunct="1"/>
            <a:r>
              <a:rPr lang="ko-KR" altLang="en-US" dirty="0"/>
              <a:t>둘째 수준</a:t>
            </a:r>
          </a:p>
          <a:p>
            <a:pPr lvl="2" eaLnBrk="1" latinLnBrk="0" hangingPunct="1"/>
            <a:r>
              <a:rPr lang="ko-KR" altLang="en-US" dirty="0"/>
              <a:t>셋째 수준</a:t>
            </a:r>
          </a:p>
          <a:p>
            <a:pPr lvl="3" eaLnBrk="1" latinLnBrk="0" hangingPunct="1"/>
            <a:r>
              <a:rPr lang="ko-KR" altLang="en-US" dirty="0"/>
              <a:t>넷째 수준</a:t>
            </a:r>
            <a:r>
              <a:rPr lang="en-US" altLang="ko-KR" dirty="0"/>
              <a:t>aaa</a:t>
            </a:r>
            <a:endParaRPr lang="ko-KR" altLang="en-US" dirty="0"/>
          </a:p>
          <a:p>
            <a:pPr lvl="4" eaLnBrk="1" latinLnBrk="0" hangingPunct="1"/>
            <a:r>
              <a:rPr lang="ko-KR" altLang="en-US" dirty="0"/>
              <a:t>다섯째 수준</a:t>
            </a:r>
            <a:endParaRPr kumimoji="0" lang="en-US" dirty="0"/>
          </a:p>
        </p:txBody>
      </p:sp>
      <p:sp>
        <p:nvSpPr>
          <p:cNvPr id="3" name="제목 2"/>
          <p:cNvSpPr>
            <a:spLocks noGrp="1"/>
          </p:cNvSpPr>
          <p:nvPr>
            <p:ph type="title"/>
          </p:nvPr>
        </p:nvSpPr>
        <p:spPr>
          <a:xfrm>
            <a:off x="813768" y="340296"/>
            <a:ext cx="11521280" cy="925264"/>
          </a:xfrm>
        </p:spPr>
        <p:txBody>
          <a:bodyPr>
            <a:normAutofit/>
          </a:bodyPr>
          <a:lstStyle>
            <a:lvl1pPr>
              <a:defRPr sz="4800" b="1">
                <a:solidFill>
                  <a:schemeClr val="tx1"/>
                </a:solidFill>
                <a:latin typeface="Nanum Gothic" panose="020D0604000000000000" pitchFamily="34" charset="-127"/>
                <a:ea typeface="Nanum Gothic" panose="020D0604000000000000" pitchFamily="34" charset="-127"/>
              </a:defRPr>
            </a:lvl1pPr>
          </a:lstStyle>
          <a:p>
            <a:r>
              <a:rPr lang="ko-KR" altLang="en-US" dirty="0"/>
              <a:t>마스터 제목 스타일 편집</a:t>
            </a:r>
          </a:p>
        </p:txBody>
      </p:sp>
      <p:sp>
        <p:nvSpPr>
          <p:cNvPr id="11" name="날짜 개체 틀 10"/>
          <p:cNvSpPr>
            <a:spLocks noGrp="1"/>
          </p:cNvSpPr>
          <p:nvPr>
            <p:ph type="dt" sz="half" idx="10"/>
          </p:nvPr>
        </p:nvSpPr>
        <p:spPr/>
        <p:txBody>
          <a:bodyPr/>
          <a:lstStyle/>
          <a:p>
            <a:endParaRPr lang="ko-KR" altLang="en-US" dirty="0"/>
          </a:p>
        </p:txBody>
      </p:sp>
      <p:sp>
        <p:nvSpPr>
          <p:cNvPr id="12" name="바닥글 개체 틀 11"/>
          <p:cNvSpPr>
            <a:spLocks noGrp="1"/>
          </p:cNvSpPr>
          <p:nvPr>
            <p:ph type="ftr" sz="quarter" idx="11"/>
          </p:nvPr>
        </p:nvSpPr>
        <p:spPr/>
        <p:txBody>
          <a:bodyPr/>
          <a:lstStyle/>
          <a:p>
            <a:endParaRPr lang="ko-KR" altLang="en-US" dirty="0"/>
          </a:p>
        </p:txBody>
      </p:sp>
      <p:sp>
        <p:nvSpPr>
          <p:cNvPr id="13" name="슬라이드 번호 개체 틀 12"/>
          <p:cNvSpPr>
            <a:spLocks noGrp="1"/>
          </p:cNvSpPr>
          <p:nvPr>
            <p:ph type="sldNum" sz="quarter" idx="12"/>
          </p:nvPr>
        </p:nvSpPr>
        <p:spPr>
          <a:xfrm>
            <a:off x="12263040" y="712552"/>
            <a:ext cx="864096" cy="520192"/>
          </a:xfrm>
        </p:spPr>
        <p:txBody>
          <a:bodyPr/>
          <a:lstStyle>
            <a:lvl1pPr>
              <a:defRPr sz="2400">
                <a:solidFill>
                  <a:schemeClr val="tx1"/>
                </a:solidFill>
              </a:defRPr>
            </a:lvl1pPr>
          </a:lstStyle>
          <a:p>
            <a:fld id="{86CB4B4D-7CA3-9044-876B-883B54F8677D}" type="slidenum">
              <a:rPr lang="en-US" altLang="ko-KR" smtClean="0"/>
              <a:pPr/>
              <a:t>‹#›</a:t>
            </a:fld>
            <a:endParaRPr lang="en-US" altLang="ko-KR" dirty="0"/>
          </a:p>
        </p:txBody>
      </p:sp>
      <p:cxnSp>
        <p:nvCxnSpPr>
          <p:cNvPr id="10" name="직선 연결선 9"/>
          <p:cNvCxnSpPr>
            <a:cxnSpLocks/>
          </p:cNvCxnSpPr>
          <p:nvPr userDrawn="1"/>
        </p:nvCxnSpPr>
        <p:spPr>
          <a:xfrm>
            <a:off x="621254" y="1390601"/>
            <a:ext cx="11733306" cy="0"/>
          </a:xfrm>
          <a:prstGeom prst="line">
            <a:avLst/>
          </a:prstGeom>
          <a:ln w="28575">
            <a:solidFill>
              <a:srgbClr val="9999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650240" y="325120"/>
            <a:ext cx="11704320" cy="1300480"/>
          </a:xfrm>
        </p:spPr>
        <p:txBody>
          <a:bodyPr/>
          <a:lstStyle/>
          <a:p>
            <a:r>
              <a:rPr kumimoji="0" lang="ko-KR" altLang="en-US"/>
              <a:t>마스터 제목 스타일 편집</a:t>
            </a:r>
            <a:endParaRPr kumimoji="0" lang="en-US"/>
          </a:p>
        </p:txBody>
      </p:sp>
      <p:sp>
        <p:nvSpPr>
          <p:cNvPr id="5" name="날짜 개체 틀 4"/>
          <p:cNvSpPr>
            <a:spLocks noGrp="1"/>
          </p:cNvSpPr>
          <p:nvPr>
            <p:ph type="dt" sz="half" idx="10"/>
          </p:nvPr>
        </p:nvSpPr>
        <p:spPr/>
        <p:txBody>
          <a:bodyPr/>
          <a:lstStyle/>
          <a:p>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6CB4B4D-7CA3-9044-876B-883B54F8677D}" type="slidenum">
              <a:rPr lang="en-US" altLang="ko-KR" smtClean="0"/>
              <a:pPr/>
              <a:t>‹#›</a:t>
            </a:fld>
            <a:endParaRPr lang="en-US" altLang="ko-KR"/>
          </a:p>
        </p:txBody>
      </p:sp>
      <p:sp>
        <p:nvSpPr>
          <p:cNvPr id="9" name="내용 개체 틀 8"/>
          <p:cNvSpPr>
            <a:spLocks noGrp="1"/>
          </p:cNvSpPr>
          <p:nvPr>
            <p:ph sz="quarter" idx="1"/>
          </p:nvPr>
        </p:nvSpPr>
        <p:spPr>
          <a:xfrm>
            <a:off x="650240" y="1733973"/>
            <a:ext cx="5748122" cy="7022592"/>
          </a:xfrm>
        </p:spPr>
        <p:txBody>
          <a:bodyPr/>
          <a:lstStyle/>
          <a:p>
            <a:pPr lvl="0" eaLnBrk="1" latinLnBrk="0" hangingPunct="1"/>
            <a:r>
              <a:rPr lang="ko-KR" altLang="en-US"/>
              <a:t>마스터 텍스트 스타일을 편집합니다</a:t>
            </a:r>
          </a:p>
          <a:p>
            <a:pPr lvl="1" eaLnBrk="1" latinLnBrk="0" hangingPunct="1"/>
            <a:r>
              <a:rPr lang="ko-KR" altLang="en-US"/>
              <a:t>둘째 수준</a:t>
            </a:r>
          </a:p>
          <a:p>
            <a:pPr lvl="2" eaLnBrk="1" latinLnBrk="0" hangingPunct="1"/>
            <a:r>
              <a:rPr lang="ko-KR" altLang="en-US"/>
              <a:t>셋째 수준</a:t>
            </a:r>
          </a:p>
          <a:p>
            <a:pPr lvl="3" eaLnBrk="1" latinLnBrk="0" hangingPunct="1"/>
            <a:r>
              <a:rPr lang="ko-KR" altLang="en-US"/>
              <a:t>넷째 수준</a:t>
            </a:r>
          </a:p>
          <a:p>
            <a:pPr lvl="4" eaLnBrk="1" latinLnBrk="0" hangingPunct="1"/>
            <a:r>
              <a:rPr lang="ko-KR" altLang="en-US"/>
              <a:t>다섯째 수준</a:t>
            </a:r>
            <a:endParaRPr kumimoji="0" lang="en-US"/>
          </a:p>
        </p:txBody>
      </p:sp>
      <p:sp>
        <p:nvSpPr>
          <p:cNvPr id="11" name="내용 개체 틀 10"/>
          <p:cNvSpPr>
            <a:spLocks noGrp="1"/>
          </p:cNvSpPr>
          <p:nvPr>
            <p:ph sz="quarter" idx="2"/>
          </p:nvPr>
        </p:nvSpPr>
        <p:spPr>
          <a:xfrm>
            <a:off x="6588015" y="1729638"/>
            <a:ext cx="5748122" cy="7022592"/>
          </a:xfrm>
        </p:spPr>
        <p:txBody>
          <a:bodyPr/>
          <a:lstStyle/>
          <a:p>
            <a:pPr lvl="0" eaLnBrk="1" latinLnBrk="0" hangingPunct="1"/>
            <a:r>
              <a:rPr lang="ko-KR" altLang="en-US"/>
              <a:t>마스터 텍스트 스타일을 편집합니다</a:t>
            </a:r>
          </a:p>
          <a:p>
            <a:pPr lvl="1" eaLnBrk="1" latinLnBrk="0" hangingPunct="1"/>
            <a:r>
              <a:rPr lang="ko-KR" altLang="en-US"/>
              <a:t>둘째 수준</a:t>
            </a:r>
          </a:p>
          <a:p>
            <a:pPr lvl="2" eaLnBrk="1" latinLnBrk="0" hangingPunct="1"/>
            <a:r>
              <a:rPr lang="ko-KR" altLang="en-US"/>
              <a:t>셋째 수준</a:t>
            </a:r>
          </a:p>
          <a:p>
            <a:pPr lvl="3" eaLnBrk="1" latinLnBrk="0" hangingPunct="1"/>
            <a:r>
              <a:rPr lang="ko-KR" altLang="en-US"/>
              <a:t>넷째 수준</a:t>
            </a:r>
          </a:p>
          <a:p>
            <a:pPr lvl="4" eaLnBrk="1" latinLnBrk="0" hangingPunct="1"/>
            <a:r>
              <a:rPr lang="ko-KR" altLang="en-US"/>
              <a:t>다섯째 수준</a:t>
            </a:r>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50240" y="325120"/>
            <a:ext cx="11704320" cy="1300480"/>
          </a:xfrm>
        </p:spPr>
        <p:txBody>
          <a:bodyPr anchor="ctr"/>
          <a:lstStyle>
            <a:lvl1pPr>
              <a:defRPr/>
            </a:lvl1pPr>
          </a:lstStyle>
          <a:p>
            <a:r>
              <a:rPr kumimoji="0" lang="ko-KR" altLang="en-US"/>
              <a:t>마스터 제목 스타일 편집</a:t>
            </a:r>
            <a:endParaRPr kumimoji="0" lang="en-US"/>
          </a:p>
        </p:txBody>
      </p:sp>
      <p:sp>
        <p:nvSpPr>
          <p:cNvPr id="3" name="텍스트 개체 틀 2"/>
          <p:cNvSpPr>
            <a:spLocks noGrp="1"/>
          </p:cNvSpPr>
          <p:nvPr>
            <p:ph type="body" idx="1"/>
          </p:nvPr>
        </p:nvSpPr>
        <p:spPr>
          <a:xfrm>
            <a:off x="650240" y="1828800"/>
            <a:ext cx="5746045" cy="975360"/>
          </a:xfrm>
          <a:noFill/>
          <a:ln>
            <a:noFill/>
          </a:ln>
        </p:spPr>
        <p:txBody>
          <a:bodyPr lIns="130046" anchor="b" anchorCtr="0">
            <a:noAutofit/>
          </a:bodyPr>
          <a:lstStyle>
            <a:lvl1pPr marL="0" indent="0">
              <a:buNone/>
              <a:defRPr sz="3400" b="1">
                <a:solidFill>
                  <a:schemeClr val="accent2"/>
                </a:solidFill>
              </a:defRPr>
            </a:lvl1pPr>
            <a:lvl2pPr>
              <a:buNone/>
              <a:defRPr sz="2800" b="1"/>
            </a:lvl2pPr>
            <a:lvl3pPr>
              <a:buNone/>
              <a:defRPr sz="2600" b="1"/>
            </a:lvl3pPr>
            <a:lvl4pPr>
              <a:buNone/>
              <a:defRPr sz="2300" b="1"/>
            </a:lvl4pPr>
            <a:lvl5pPr>
              <a:buNone/>
              <a:defRPr sz="2300" b="1"/>
            </a:lvl5pPr>
          </a:lstStyle>
          <a:p>
            <a:pPr lvl="0" eaLnBrk="1" latinLnBrk="0" hangingPunct="1"/>
            <a:r>
              <a:rPr kumimoji="0" lang="ko-KR" altLang="en-US"/>
              <a:t>마스터 텍스트 스타일을 편집합니다</a:t>
            </a:r>
          </a:p>
        </p:txBody>
      </p:sp>
      <p:sp>
        <p:nvSpPr>
          <p:cNvPr id="4" name="텍스트 개체 틀 3"/>
          <p:cNvSpPr>
            <a:spLocks noGrp="1"/>
          </p:cNvSpPr>
          <p:nvPr>
            <p:ph type="body" sz="half" idx="3"/>
          </p:nvPr>
        </p:nvSpPr>
        <p:spPr>
          <a:xfrm>
            <a:off x="6610774" y="1842347"/>
            <a:ext cx="5748302" cy="975360"/>
          </a:xfrm>
          <a:noFill/>
          <a:ln>
            <a:noFill/>
          </a:ln>
        </p:spPr>
        <p:txBody>
          <a:bodyPr lIns="130046" anchor="b" anchorCtr="0"/>
          <a:lstStyle>
            <a:lvl1pPr marL="0" indent="0">
              <a:buNone/>
              <a:defRPr sz="3400" b="1">
                <a:solidFill>
                  <a:schemeClr val="accent2"/>
                </a:solidFill>
              </a:defRPr>
            </a:lvl1pPr>
            <a:lvl2pPr>
              <a:buNone/>
              <a:defRPr sz="2800" b="1"/>
            </a:lvl2pPr>
            <a:lvl3pPr>
              <a:buNone/>
              <a:defRPr sz="2600" b="1"/>
            </a:lvl3pPr>
            <a:lvl4pPr>
              <a:buNone/>
              <a:defRPr sz="2300" b="1"/>
            </a:lvl4pPr>
            <a:lvl5pPr>
              <a:buNone/>
              <a:defRPr sz="2300" b="1"/>
            </a:lvl5pPr>
          </a:lstStyle>
          <a:p>
            <a:pPr lvl="0" eaLnBrk="1" latinLnBrk="0" hangingPunct="1"/>
            <a:r>
              <a:rPr kumimoji="0" lang="ko-KR" altLang="en-US"/>
              <a:t>마스터 텍스트 스타일을 편집합니다</a:t>
            </a:r>
          </a:p>
        </p:txBody>
      </p:sp>
      <p:sp>
        <p:nvSpPr>
          <p:cNvPr id="7" name="날짜 개체 틀 6"/>
          <p:cNvSpPr>
            <a:spLocks noGrp="1"/>
          </p:cNvSpPr>
          <p:nvPr>
            <p:ph type="dt" sz="half" idx="10"/>
          </p:nvPr>
        </p:nvSpPr>
        <p:spPr/>
        <p:txBody>
          <a:bodyPr/>
          <a:lstStyle/>
          <a:p>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86CB4B4D-7CA3-9044-876B-883B54F8677D}" type="slidenum">
              <a:rPr lang="en-US" altLang="ko-KR" smtClean="0"/>
              <a:pPr/>
              <a:t>‹#›</a:t>
            </a:fld>
            <a:endParaRPr lang="en-US" altLang="ko-KR"/>
          </a:p>
        </p:txBody>
      </p:sp>
      <p:sp>
        <p:nvSpPr>
          <p:cNvPr id="11" name="내용 개체 틀 10"/>
          <p:cNvSpPr>
            <a:spLocks noGrp="1"/>
          </p:cNvSpPr>
          <p:nvPr>
            <p:ph sz="quarter" idx="2"/>
          </p:nvPr>
        </p:nvSpPr>
        <p:spPr>
          <a:xfrm>
            <a:off x="650240" y="3034453"/>
            <a:ext cx="5743787" cy="5743787"/>
          </a:xfrm>
        </p:spPr>
        <p:txBody>
          <a:bodyPr/>
          <a:lstStyle/>
          <a:p>
            <a:pPr lvl="0" eaLnBrk="1" latinLnBrk="0" hangingPunct="1"/>
            <a:r>
              <a:rPr lang="ko-KR" altLang="en-US"/>
              <a:t>마스터 텍스트 스타일을 편집합니다</a:t>
            </a:r>
          </a:p>
          <a:p>
            <a:pPr lvl="1" eaLnBrk="1" latinLnBrk="0" hangingPunct="1"/>
            <a:r>
              <a:rPr lang="ko-KR" altLang="en-US"/>
              <a:t>둘째 수준</a:t>
            </a:r>
          </a:p>
          <a:p>
            <a:pPr lvl="2" eaLnBrk="1" latinLnBrk="0" hangingPunct="1"/>
            <a:r>
              <a:rPr lang="ko-KR" altLang="en-US"/>
              <a:t>셋째 수준</a:t>
            </a:r>
          </a:p>
          <a:p>
            <a:pPr lvl="3" eaLnBrk="1" latinLnBrk="0" hangingPunct="1"/>
            <a:r>
              <a:rPr lang="ko-KR" altLang="en-US"/>
              <a:t>넷째 수준</a:t>
            </a:r>
          </a:p>
          <a:p>
            <a:pPr lvl="4" eaLnBrk="1" latinLnBrk="0" hangingPunct="1"/>
            <a:r>
              <a:rPr lang="ko-KR" altLang="en-US"/>
              <a:t>다섯째 수준</a:t>
            </a:r>
            <a:endParaRPr kumimoji="0" lang="en-US"/>
          </a:p>
        </p:txBody>
      </p:sp>
      <p:sp>
        <p:nvSpPr>
          <p:cNvPr id="13" name="내용 개체 틀 12"/>
          <p:cNvSpPr>
            <a:spLocks noGrp="1"/>
          </p:cNvSpPr>
          <p:nvPr>
            <p:ph sz="quarter" idx="4"/>
          </p:nvPr>
        </p:nvSpPr>
        <p:spPr>
          <a:xfrm>
            <a:off x="6610773" y="3034453"/>
            <a:ext cx="5743787" cy="5743787"/>
          </a:xfrm>
        </p:spPr>
        <p:txBody>
          <a:bodyPr/>
          <a:lstStyle/>
          <a:p>
            <a:pPr lvl="0" eaLnBrk="1" latinLnBrk="0" hangingPunct="1"/>
            <a:r>
              <a:rPr lang="ko-KR" altLang="en-US"/>
              <a:t>마스터 텍스트 스타일을 편집합니다</a:t>
            </a:r>
          </a:p>
          <a:p>
            <a:pPr lvl="1" eaLnBrk="1" latinLnBrk="0" hangingPunct="1"/>
            <a:r>
              <a:rPr lang="ko-KR" altLang="en-US"/>
              <a:t>둘째 수준</a:t>
            </a:r>
          </a:p>
          <a:p>
            <a:pPr lvl="2" eaLnBrk="1" latinLnBrk="0" hangingPunct="1"/>
            <a:r>
              <a:rPr lang="ko-KR" altLang="en-US"/>
              <a:t>셋째 수준</a:t>
            </a:r>
          </a:p>
          <a:p>
            <a:pPr lvl="3" eaLnBrk="1" latinLnBrk="0" hangingPunct="1"/>
            <a:r>
              <a:rPr lang="ko-KR" altLang="en-US"/>
              <a:t>넷째 수준</a:t>
            </a:r>
          </a:p>
          <a:p>
            <a:pPr lvl="4" eaLnBrk="1" latinLnBrk="0" hangingPunct="1"/>
            <a:r>
              <a:rPr lang="ko-KR" altLang="en-US"/>
              <a:t>다섯째 수준</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650240" y="325120"/>
            <a:ext cx="11704320" cy="1300480"/>
          </a:xfrm>
        </p:spPr>
        <p:txBody>
          <a:bodyPr/>
          <a:lstStyle/>
          <a:p>
            <a:r>
              <a:rPr kumimoji="0" lang="ko-KR" altLang="en-US" dirty="0"/>
              <a:t>마스터 제목 스타일 편집</a:t>
            </a:r>
            <a:endParaRPr kumimoji="0" lang="en-US" dirty="0"/>
          </a:p>
        </p:txBody>
      </p:sp>
      <p:sp>
        <p:nvSpPr>
          <p:cNvPr id="3" name="날짜 개체 틀 2"/>
          <p:cNvSpPr>
            <a:spLocks noGrp="1"/>
          </p:cNvSpPr>
          <p:nvPr>
            <p:ph type="dt" sz="half" idx="10"/>
          </p:nvPr>
        </p:nvSpPr>
        <p:spPr/>
        <p:txBody>
          <a:bodyPr/>
          <a:lstStyle/>
          <a:p>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86CB4B4D-7CA3-9044-876B-883B54F8677D}" type="slidenum">
              <a:rPr lang="en-US" altLang="ko-KR" smtClean="0"/>
              <a:pPr/>
              <a:t>‹#›</a:t>
            </a:fld>
            <a:endParaRPr lang="en-US" altLang="ko-KR"/>
          </a:p>
        </p:txBody>
      </p:sp>
      <p:sp>
        <p:nvSpPr>
          <p:cNvPr id="6" name="이등변 삼각형 5"/>
          <p:cNvSpPr>
            <a:spLocks noChangeAspect="1"/>
          </p:cNvSpPr>
          <p:nvPr/>
        </p:nvSpPr>
        <p:spPr>
          <a:xfrm rot="5400000">
            <a:off x="596054" y="9198187"/>
            <a:ext cx="271430" cy="171113"/>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30046" tIns="65023" rIns="130046" bIns="65023" anchor="ctr"/>
          <a:lstStyle/>
          <a:p>
            <a:pPr algn="ctr" eaLnBrk="1" latinLnBrk="0" hangingPunct="1"/>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빈 화면">
    <p:spTree>
      <p:nvGrpSpPr>
        <p:cNvPr id="1" name=""/>
        <p:cNvGrpSpPr/>
        <p:nvPr/>
      </p:nvGrpSpPr>
      <p:grpSpPr>
        <a:xfrm>
          <a:off x="0" y="0"/>
          <a:ext cx="0" cy="0"/>
          <a:chOff x="0" y="0"/>
          <a:chExt cx="0" cy="0"/>
        </a:xfrm>
      </p:grpSpPr>
      <p:sp>
        <p:nvSpPr>
          <p:cNvPr id="2" name="직사각형 1"/>
          <p:cNvSpPr/>
          <p:nvPr userDrawn="1"/>
        </p:nvSpPr>
        <p:spPr>
          <a:xfrm>
            <a:off x="0" y="3148608"/>
            <a:ext cx="13004800" cy="352814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pPr/>
              <a:t>‹#›</a:t>
            </a:fld>
            <a:endParaRPr lang="en-US" altLang="ko-KR"/>
          </a:p>
        </p:txBody>
      </p:sp>
      <p:sp>
        <p:nvSpPr>
          <p:cNvPr id="3" name="텍스트 개체 틀 2">
            <a:extLst>
              <a:ext uri="{FF2B5EF4-FFF2-40B4-BE49-F238E27FC236}">
                <a16:creationId xmlns:a16="http://schemas.microsoft.com/office/drawing/2014/main" id="{5D16061F-E2CA-3F4B-9E8C-4E9DA63C3DC2}"/>
              </a:ext>
            </a:extLst>
          </p:cNvPr>
          <p:cNvSpPr>
            <a:spLocks noGrp="1"/>
          </p:cNvSpPr>
          <p:nvPr>
            <p:ph type="body" sz="quarter" idx="13"/>
          </p:nvPr>
        </p:nvSpPr>
        <p:spPr>
          <a:xfrm>
            <a:off x="972108" y="4300736"/>
            <a:ext cx="10873208" cy="1367904"/>
          </a:xfrm>
        </p:spPr>
        <p:txBody>
          <a:bodyPr anchor="ctr">
            <a:noAutofit/>
          </a:bodyPr>
          <a:lstStyle>
            <a:lvl1pPr marL="0" indent="0" algn="ctr">
              <a:buNone/>
              <a:defRPr sz="7200" b="1">
                <a:solidFill>
                  <a:schemeClr val="tx1"/>
                </a:solidFill>
                <a:latin typeface="Nanum Gothic" panose="020D0604000000000000" pitchFamily="34" charset="-127"/>
                <a:ea typeface="Nanum Gothic" panose="020D0604000000000000" pitchFamily="34" charset="-127"/>
              </a:defRPr>
            </a:lvl1pPr>
          </a:lstStyle>
          <a:p>
            <a:r>
              <a:rPr kumimoji="1" lang="ko-KR" altLang="en-US" dirty="0"/>
              <a:t>마스터 텍스트 스타일</a:t>
            </a:r>
          </a:p>
        </p:txBody>
      </p:sp>
    </p:spTree>
  </p:cSld>
  <p:clrMapOvr>
    <a:masterClrMapping/>
  </p:clrMapOvr>
  <p:extLst>
    <p:ext uri="{DCECCB84-F9BA-43D5-87BE-67443E8EF086}">
      <p15:sldGuideLst xmlns:p15="http://schemas.microsoft.com/office/powerpoint/2012/main">
        <p15:guide id="1" orient="horz" pos="3072" userDrawn="1">
          <p15:clr>
            <a:srgbClr val="FBAE40"/>
          </p15:clr>
        </p15:guide>
        <p15:guide id="2" pos="409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994987" y="433493"/>
            <a:ext cx="3576320" cy="1192107"/>
          </a:xfrm>
        </p:spPr>
        <p:txBody>
          <a:bodyPr anchor="b" anchorCtr="0">
            <a:noAutofit/>
          </a:bodyPr>
          <a:lstStyle>
            <a:lvl1pPr algn="l">
              <a:buNone/>
              <a:defRPr sz="2800" b="1">
                <a:solidFill>
                  <a:schemeClr val="tx2"/>
                </a:solidFill>
                <a:latin typeface="+mn-lt"/>
                <a:ea typeface="+mn-ea"/>
                <a:cs typeface="+mn-cs"/>
              </a:defRPr>
            </a:lvl1pPr>
          </a:lstStyle>
          <a:p>
            <a:r>
              <a:rPr kumimoji="0" lang="ko-KR" altLang="en-US"/>
              <a:t>마스터 제목 스타일 편집</a:t>
            </a:r>
            <a:endParaRPr kumimoji="0" lang="en-US"/>
          </a:p>
        </p:txBody>
      </p:sp>
      <p:sp>
        <p:nvSpPr>
          <p:cNvPr id="3" name="텍스트 개체 틀 2"/>
          <p:cNvSpPr>
            <a:spLocks noGrp="1"/>
          </p:cNvSpPr>
          <p:nvPr>
            <p:ph type="body" idx="2"/>
          </p:nvPr>
        </p:nvSpPr>
        <p:spPr>
          <a:xfrm>
            <a:off x="8994987" y="1733974"/>
            <a:ext cx="3576320" cy="6888481"/>
          </a:xfrm>
        </p:spPr>
        <p:txBody>
          <a:bodyPr/>
          <a:lstStyle>
            <a:lvl1pPr marL="0" indent="0">
              <a:lnSpc>
                <a:spcPts val="3129"/>
              </a:lnSpc>
              <a:spcAft>
                <a:spcPts val="1422"/>
              </a:spcAft>
              <a:buNone/>
              <a:defRPr sz="2300">
                <a:solidFill>
                  <a:schemeClr val="tx2"/>
                </a:solidFill>
              </a:defRPr>
            </a:lvl1pPr>
            <a:lvl2pPr>
              <a:buNone/>
              <a:defRPr sz="1700"/>
            </a:lvl2pPr>
            <a:lvl3pPr>
              <a:buNone/>
              <a:defRPr sz="1400"/>
            </a:lvl3pPr>
            <a:lvl4pPr>
              <a:buNone/>
              <a:defRPr sz="1300"/>
            </a:lvl4pPr>
            <a:lvl5pPr>
              <a:buNone/>
              <a:defRPr sz="1300"/>
            </a:lvl5pPr>
          </a:lstStyle>
          <a:p>
            <a:pPr lvl="0" eaLnBrk="1" latinLnBrk="0" hangingPunct="1"/>
            <a:r>
              <a:rPr kumimoji="0" lang="ko-KR" altLang="en-US"/>
              <a:t>마스터 텍스트 스타일을 편집합니다</a:t>
            </a:r>
          </a:p>
        </p:txBody>
      </p:sp>
      <p:sp>
        <p:nvSpPr>
          <p:cNvPr id="5" name="날짜 개체 틀 4"/>
          <p:cNvSpPr>
            <a:spLocks noGrp="1"/>
          </p:cNvSpPr>
          <p:nvPr>
            <p:ph type="dt" sz="half" idx="10"/>
          </p:nvPr>
        </p:nvSpPr>
        <p:spPr/>
        <p:txBody>
          <a:bodyPr/>
          <a:lstStyle/>
          <a:p>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86CB4B4D-7CA3-9044-876B-883B54F8677D}" type="slidenum">
              <a:rPr lang="en-US" altLang="ko-KR" smtClean="0"/>
              <a:pPr/>
              <a:t>‹#›</a:t>
            </a:fld>
            <a:endParaRPr lang="en-US" altLang="ko-KR"/>
          </a:p>
        </p:txBody>
      </p:sp>
      <p:sp>
        <p:nvSpPr>
          <p:cNvPr id="8" name="직선 연결선 7"/>
          <p:cNvSpPr>
            <a:spLocks noChangeShapeType="1"/>
          </p:cNvSpPr>
          <p:nvPr/>
        </p:nvSpPr>
        <p:spPr bwMode="auto">
          <a:xfrm>
            <a:off x="650240" y="9035627"/>
            <a:ext cx="1170432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130046" tIns="65023" rIns="130046" bIns="65023" anchor="t" compatLnSpc="1"/>
          <a:lstStyle/>
          <a:p>
            <a:endParaRPr kumimoji="0" lang="en-US"/>
          </a:p>
        </p:txBody>
      </p:sp>
      <p:sp>
        <p:nvSpPr>
          <p:cNvPr id="10" name="직선 연결선 9"/>
          <p:cNvSpPr>
            <a:spLocks noChangeShapeType="1"/>
          </p:cNvSpPr>
          <p:nvPr/>
        </p:nvSpPr>
        <p:spPr bwMode="auto">
          <a:xfrm rot="5400000">
            <a:off x="4495140" y="4727787"/>
            <a:ext cx="8583168" cy="0"/>
          </a:xfrm>
          <a:prstGeom prst="line">
            <a:avLst/>
          </a:prstGeom>
          <a:noFill/>
          <a:ln w="9525" cap="flat" cmpd="sng" algn="ctr">
            <a:solidFill>
              <a:schemeClr val="accent2"/>
            </a:solidFill>
            <a:prstDash val="dash"/>
            <a:round/>
            <a:headEnd type="none" w="med" len="med"/>
            <a:tailEnd type="none" w="med" len="med"/>
          </a:ln>
          <a:effectLst/>
        </p:spPr>
        <p:txBody>
          <a:bodyPr vert="horz" wrap="square" lIns="130046" tIns="65023" rIns="130046" bIns="65023" anchor="t" compatLnSpc="1"/>
          <a:lstStyle/>
          <a:p>
            <a:endParaRPr kumimoji="0" lang="en-US"/>
          </a:p>
        </p:txBody>
      </p:sp>
      <p:sp>
        <p:nvSpPr>
          <p:cNvPr id="9" name="이등변 삼각형 8"/>
          <p:cNvSpPr>
            <a:spLocks noChangeAspect="1"/>
          </p:cNvSpPr>
          <p:nvPr/>
        </p:nvSpPr>
        <p:spPr>
          <a:xfrm rot="5400000">
            <a:off x="596054" y="9198187"/>
            <a:ext cx="271430" cy="171113"/>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30046" tIns="65023" rIns="130046" bIns="65023" anchor="ctr"/>
          <a:lstStyle/>
          <a:p>
            <a:pPr algn="ctr" eaLnBrk="1" latinLnBrk="0" hangingPunct="1"/>
            <a:endParaRPr kumimoji="0" lang="en-US"/>
          </a:p>
        </p:txBody>
      </p:sp>
      <p:sp>
        <p:nvSpPr>
          <p:cNvPr id="12" name="내용 개체 틀 11"/>
          <p:cNvSpPr>
            <a:spLocks noGrp="1"/>
          </p:cNvSpPr>
          <p:nvPr>
            <p:ph sz="quarter" idx="1"/>
          </p:nvPr>
        </p:nvSpPr>
        <p:spPr>
          <a:xfrm>
            <a:off x="433493" y="433493"/>
            <a:ext cx="8128000" cy="8128000"/>
          </a:xfrm>
        </p:spPr>
        <p:txBody>
          <a:bodyPr/>
          <a:lstStyle/>
          <a:p>
            <a:pPr lvl="0" eaLnBrk="1" latinLnBrk="0" hangingPunct="1"/>
            <a:r>
              <a:rPr lang="ko-KR" altLang="en-US"/>
              <a:t>마스터 텍스트 스타일을 편집합니다</a:t>
            </a:r>
          </a:p>
          <a:p>
            <a:pPr lvl="1" eaLnBrk="1" latinLnBrk="0" hangingPunct="1"/>
            <a:r>
              <a:rPr lang="ko-KR" altLang="en-US"/>
              <a:t>둘째 수준</a:t>
            </a:r>
          </a:p>
          <a:p>
            <a:pPr lvl="2" eaLnBrk="1" latinLnBrk="0" hangingPunct="1"/>
            <a:r>
              <a:rPr lang="ko-KR" altLang="en-US"/>
              <a:t>셋째 수준</a:t>
            </a:r>
          </a:p>
          <a:p>
            <a:pPr lvl="3" eaLnBrk="1" latinLnBrk="0" hangingPunct="1"/>
            <a:r>
              <a:rPr lang="ko-KR" altLang="en-US"/>
              <a:t>넷째 수준</a:t>
            </a:r>
          </a:p>
          <a:p>
            <a:pPr lvl="4" eaLnBrk="1" latinLnBrk="0" hangingPunct="1"/>
            <a:r>
              <a:rPr lang="ko-KR" altLang="en-US"/>
              <a:t>다섯째 수준</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0" lang="ko-KR" altLang="en-US"/>
              <a:t>마스터 제목 스타일 편집</a:t>
            </a:r>
            <a:endParaRPr kumimoji="0" lang="en-US"/>
          </a:p>
        </p:txBody>
      </p:sp>
      <p:sp>
        <p:nvSpPr>
          <p:cNvPr id="3" name="세로 텍스트 개체 틀 2"/>
          <p:cNvSpPr>
            <a:spLocks noGrp="1"/>
          </p:cNvSpPr>
          <p:nvPr>
            <p:ph type="body" orient="vert" idx="1"/>
          </p:nvPr>
        </p:nvSpPr>
        <p:spPr/>
        <p:txBody>
          <a:bodyPr vert="eaVert"/>
          <a:lstStyle/>
          <a:p>
            <a:pPr lvl="0" eaLnBrk="1" latinLnBrk="0" hangingPunct="1"/>
            <a:r>
              <a:rPr lang="ko-KR" altLang="en-US"/>
              <a:t>마스터 텍스트 스타일을 편집합니다</a:t>
            </a:r>
          </a:p>
          <a:p>
            <a:pPr lvl="1" eaLnBrk="1" latinLnBrk="0" hangingPunct="1"/>
            <a:r>
              <a:rPr lang="ko-KR" altLang="en-US"/>
              <a:t>둘째 수준</a:t>
            </a:r>
          </a:p>
          <a:p>
            <a:pPr lvl="2" eaLnBrk="1" latinLnBrk="0" hangingPunct="1"/>
            <a:r>
              <a:rPr lang="ko-KR" altLang="en-US"/>
              <a:t>셋째 수준</a:t>
            </a:r>
          </a:p>
          <a:p>
            <a:pPr lvl="3" eaLnBrk="1" latinLnBrk="0" hangingPunct="1"/>
            <a:r>
              <a:rPr lang="ko-KR" altLang="en-US"/>
              <a:t>넷째 수준</a:t>
            </a:r>
          </a:p>
          <a:p>
            <a:pPr lvl="4" eaLnBrk="1" latinLnBrk="0" hangingPunct="1"/>
            <a:r>
              <a:rPr lang="ko-KR" altLang="en-US"/>
              <a:t>다섯째 수준</a:t>
            </a:r>
            <a:endParaRPr kumimoji="0" lang="en-US"/>
          </a:p>
        </p:txBody>
      </p:sp>
      <p:sp>
        <p:nvSpPr>
          <p:cNvPr id="4" name="날짜 개체 틀 3"/>
          <p:cNvSpPr>
            <a:spLocks noGrp="1"/>
          </p:cNvSpPr>
          <p:nvPr>
            <p:ph type="dt" sz="half" idx="10"/>
          </p:nvPr>
        </p:nvSpPr>
        <p:spPr/>
        <p:txBody>
          <a:bodyPr/>
          <a:lstStyle/>
          <a:p>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6CB4B4D-7CA3-9044-876B-883B54F8677D}" type="slidenum">
              <a:rPr lang="en-US" altLang="ko-KR" smtClean="0"/>
              <a:pPr/>
              <a:t>‹#›</a:t>
            </a:fld>
            <a:endParaRPr lang="en-US" altLang="ko-K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9428480" y="390597"/>
            <a:ext cx="2926080" cy="8322169"/>
          </a:xfrm>
        </p:spPr>
        <p:txBody>
          <a:bodyPr vert="eaVert"/>
          <a:lstStyle/>
          <a:p>
            <a:r>
              <a:rPr kumimoji="0" lang="ko-KR" altLang="en-US"/>
              <a:t>마스터 제목 스타일 편집</a:t>
            </a:r>
            <a:endParaRPr kumimoji="0" lang="en-US"/>
          </a:p>
        </p:txBody>
      </p:sp>
      <p:sp>
        <p:nvSpPr>
          <p:cNvPr id="3" name="세로 텍스트 개체 틀 2"/>
          <p:cNvSpPr>
            <a:spLocks noGrp="1"/>
          </p:cNvSpPr>
          <p:nvPr>
            <p:ph type="body" orient="vert" idx="1"/>
          </p:nvPr>
        </p:nvSpPr>
        <p:spPr>
          <a:xfrm>
            <a:off x="650240" y="390597"/>
            <a:ext cx="8561493" cy="8322169"/>
          </a:xfrm>
        </p:spPr>
        <p:txBody>
          <a:bodyPr vert="eaVert"/>
          <a:lstStyle/>
          <a:p>
            <a:pPr lvl="0" eaLnBrk="1" latinLnBrk="0" hangingPunct="1"/>
            <a:r>
              <a:rPr lang="ko-KR" altLang="en-US"/>
              <a:t>마스터 텍스트 스타일을 편집합니다</a:t>
            </a:r>
          </a:p>
          <a:p>
            <a:pPr lvl="1" eaLnBrk="1" latinLnBrk="0" hangingPunct="1"/>
            <a:r>
              <a:rPr lang="ko-KR" altLang="en-US"/>
              <a:t>둘째 수준</a:t>
            </a:r>
          </a:p>
          <a:p>
            <a:pPr lvl="2" eaLnBrk="1" latinLnBrk="0" hangingPunct="1"/>
            <a:r>
              <a:rPr lang="ko-KR" altLang="en-US"/>
              <a:t>셋째 수준</a:t>
            </a:r>
          </a:p>
          <a:p>
            <a:pPr lvl="3" eaLnBrk="1" latinLnBrk="0" hangingPunct="1"/>
            <a:r>
              <a:rPr lang="ko-KR" altLang="en-US"/>
              <a:t>넷째 수준</a:t>
            </a:r>
          </a:p>
          <a:p>
            <a:pPr lvl="4" eaLnBrk="1" latinLnBrk="0" hangingPunct="1"/>
            <a:r>
              <a:rPr lang="ko-KR" altLang="en-US"/>
              <a:t>다섯째 수준</a:t>
            </a:r>
            <a:endParaRPr kumimoji="0" lang="en-US"/>
          </a:p>
        </p:txBody>
      </p:sp>
      <p:sp>
        <p:nvSpPr>
          <p:cNvPr id="4" name="날짜 개체 틀 3"/>
          <p:cNvSpPr>
            <a:spLocks noGrp="1"/>
          </p:cNvSpPr>
          <p:nvPr>
            <p:ph type="dt" sz="half" idx="10"/>
          </p:nvPr>
        </p:nvSpPr>
        <p:spPr/>
        <p:txBody>
          <a:bodyPr/>
          <a:lstStyle/>
          <a:p>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6CB4B4D-7CA3-9044-876B-883B54F8677D}" type="slidenum">
              <a:rPr lang="en-US" altLang="ko-KR" smtClean="0"/>
              <a:pPr/>
              <a:t>‹#›</a:t>
            </a:fld>
            <a:endParaRPr lang="en-US" altLang="ko-KR"/>
          </a:p>
        </p:txBody>
      </p:sp>
      <p:sp>
        <p:nvSpPr>
          <p:cNvPr id="7" name="직선 연결선 6"/>
          <p:cNvSpPr>
            <a:spLocks noChangeShapeType="1"/>
          </p:cNvSpPr>
          <p:nvPr/>
        </p:nvSpPr>
        <p:spPr bwMode="auto">
          <a:xfrm>
            <a:off x="650240" y="9035627"/>
            <a:ext cx="1170432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130046" tIns="65023" rIns="130046" bIns="65023" anchor="t" compatLnSpc="1"/>
          <a:lstStyle/>
          <a:p>
            <a:endParaRPr kumimoji="0" lang="en-US"/>
          </a:p>
        </p:txBody>
      </p:sp>
      <p:sp>
        <p:nvSpPr>
          <p:cNvPr id="8" name="이등변 삼각형 7"/>
          <p:cNvSpPr>
            <a:spLocks noChangeAspect="1"/>
          </p:cNvSpPr>
          <p:nvPr/>
        </p:nvSpPr>
        <p:spPr>
          <a:xfrm rot="5400000">
            <a:off x="596054" y="9198187"/>
            <a:ext cx="271430" cy="171113"/>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130046" tIns="65023" rIns="130046" bIns="65023" anchor="ctr"/>
          <a:lstStyle/>
          <a:p>
            <a:pPr algn="ctr" eaLnBrk="1" latinLnBrk="0" hangingPunct="1"/>
            <a:endParaRPr kumimoji="0" lang="en-US"/>
          </a:p>
        </p:txBody>
      </p:sp>
      <p:sp>
        <p:nvSpPr>
          <p:cNvPr id="9" name="직선 연결선 8"/>
          <p:cNvSpPr>
            <a:spLocks noChangeShapeType="1"/>
          </p:cNvSpPr>
          <p:nvPr/>
        </p:nvSpPr>
        <p:spPr bwMode="auto">
          <a:xfrm rot="5400000">
            <a:off x="5162108" y="4553887"/>
            <a:ext cx="8323072" cy="0"/>
          </a:xfrm>
          <a:prstGeom prst="line">
            <a:avLst/>
          </a:prstGeom>
          <a:noFill/>
          <a:ln w="9525" cap="flat" cmpd="sng" algn="ctr">
            <a:solidFill>
              <a:schemeClr val="accent2"/>
            </a:solidFill>
            <a:prstDash val="dash"/>
            <a:round/>
            <a:headEnd type="none" w="med" len="med"/>
            <a:tailEnd type="none" w="med" len="med"/>
          </a:ln>
          <a:effectLst/>
        </p:spPr>
        <p:txBody>
          <a:bodyPr vert="horz" wrap="square" lIns="130046" tIns="65023" rIns="130046" bIns="65023" anchor="t" compatLnSpc="1"/>
          <a:lstStyle/>
          <a:p>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제목 개체 틀 21"/>
          <p:cNvSpPr>
            <a:spLocks noGrp="1"/>
          </p:cNvSpPr>
          <p:nvPr>
            <p:ph type="title"/>
          </p:nvPr>
        </p:nvSpPr>
        <p:spPr>
          <a:xfrm>
            <a:off x="650240" y="216747"/>
            <a:ext cx="11704320" cy="1408853"/>
          </a:xfrm>
          <a:prstGeom prst="rect">
            <a:avLst/>
          </a:prstGeom>
        </p:spPr>
        <p:txBody>
          <a:bodyPr vert="horz" lIns="130046" tIns="65023" rIns="130046" bIns="65023" anchor="b" anchorCtr="0">
            <a:normAutofit/>
          </a:bodyPr>
          <a:lstStyle/>
          <a:p>
            <a:r>
              <a:rPr kumimoji="0" lang="ko-KR" altLang="en-US" dirty="0"/>
              <a:t>마스터 제목 스타일 편집</a:t>
            </a:r>
            <a:endParaRPr kumimoji="0" lang="en-US" dirty="0"/>
          </a:p>
        </p:txBody>
      </p:sp>
      <p:sp>
        <p:nvSpPr>
          <p:cNvPr id="13" name="텍스트 개체 틀 12"/>
          <p:cNvSpPr>
            <a:spLocks noGrp="1"/>
          </p:cNvSpPr>
          <p:nvPr>
            <p:ph type="body" idx="1"/>
          </p:nvPr>
        </p:nvSpPr>
        <p:spPr>
          <a:xfrm>
            <a:off x="650240" y="1733973"/>
            <a:ext cx="11704320" cy="6983578"/>
          </a:xfrm>
          <a:prstGeom prst="rect">
            <a:avLst/>
          </a:prstGeom>
        </p:spPr>
        <p:txBody>
          <a:bodyPr vert="horz" lIns="130046" tIns="65023" rIns="130046" bIns="65023">
            <a:normAutofit/>
          </a:bodyPr>
          <a:lstStyle/>
          <a:p>
            <a:pPr lvl="0" eaLnBrk="1" latinLnBrk="0" hangingPunct="1"/>
            <a:r>
              <a:rPr kumimoji="0" lang="ko-KR" altLang="en-US" dirty="0"/>
              <a:t>마스터 텍스트 스타일을 편집합니다</a:t>
            </a:r>
          </a:p>
          <a:p>
            <a:pPr lvl="1" eaLnBrk="1" latinLnBrk="0" hangingPunct="1"/>
            <a:r>
              <a:rPr kumimoji="0" lang="ko-KR" altLang="en-US" dirty="0"/>
              <a:t>둘째 수준</a:t>
            </a:r>
          </a:p>
          <a:p>
            <a:pPr lvl="2" eaLnBrk="1" latinLnBrk="0" hangingPunct="1"/>
            <a:r>
              <a:rPr kumimoji="0" lang="ko-KR" altLang="en-US" dirty="0"/>
              <a:t>셋째 수준</a:t>
            </a:r>
          </a:p>
          <a:p>
            <a:pPr lvl="3" eaLnBrk="1" latinLnBrk="0" hangingPunct="1"/>
            <a:r>
              <a:rPr kumimoji="0" lang="ko-KR" altLang="en-US" dirty="0"/>
              <a:t>넷째 수준</a:t>
            </a:r>
          </a:p>
          <a:p>
            <a:pPr lvl="4" eaLnBrk="1" latinLnBrk="0" hangingPunct="1"/>
            <a:r>
              <a:rPr kumimoji="0" lang="ko-KR" altLang="en-US" dirty="0"/>
              <a:t>다섯째 수준</a:t>
            </a:r>
            <a:endParaRPr kumimoji="0" lang="en-US" dirty="0"/>
          </a:p>
        </p:txBody>
      </p:sp>
      <p:sp>
        <p:nvSpPr>
          <p:cNvPr id="14" name="날짜 개체 틀 13"/>
          <p:cNvSpPr>
            <a:spLocks noGrp="1"/>
          </p:cNvSpPr>
          <p:nvPr>
            <p:ph type="dt" sz="half" idx="2"/>
          </p:nvPr>
        </p:nvSpPr>
        <p:spPr>
          <a:xfrm>
            <a:off x="5631078" y="8973255"/>
            <a:ext cx="3255535" cy="520192"/>
          </a:xfrm>
          <a:prstGeom prst="rect">
            <a:avLst/>
          </a:prstGeom>
        </p:spPr>
        <p:txBody>
          <a:bodyPr vert="horz" lIns="130046" tIns="65023" rIns="130046" bIns="65023"/>
          <a:lstStyle>
            <a:lvl1pPr algn="l" eaLnBrk="1" latinLnBrk="0" hangingPunct="1">
              <a:defRPr kumimoji="0" sz="2000">
                <a:solidFill>
                  <a:schemeClr val="tx2"/>
                </a:solidFill>
              </a:defRPr>
            </a:lvl1pPr>
          </a:lstStyle>
          <a:p>
            <a:endParaRPr lang="ko-KR" altLang="en-US"/>
          </a:p>
        </p:txBody>
      </p:sp>
      <p:sp>
        <p:nvSpPr>
          <p:cNvPr id="3" name="바닥글 개체 틀 2"/>
          <p:cNvSpPr>
            <a:spLocks noGrp="1"/>
          </p:cNvSpPr>
          <p:nvPr>
            <p:ph type="ftr" sz="quarter" idx="3"/>
          </p:nvPr>
        </p:nvSpPr>
        <p:spPr>
          <a:xfrm>
            <a:off x="650240" y="8973255"/>
            <a:ext cx="4985173" cy="520192"/>
          </a:xfrm>
          <a:prstGeom prst="rect">
            <a:avLst/>
          </a:prstGeom>
        </p:spPr>
        <p:txBody>
          <a:bodyPr vert="horz" lIns="130046" tIns="65023" rIns="130046" bIns="65023"/>
          <a:lstStyle>
            <a:lvl1pPr algn="r" eaLnBrk="1" latinLnBrk="0" hangingPunct="1">
              <a:defRPr kumimoji="0" sz="2000">
                <a:solidFill>
                  <a:schemeClr val="tx2"/>
                </a:solidFill>
              </a:defRPr>
            </a:lvl1pPr>
          </a:lstStyle>
          <a:p>
            <a:endParaRPr lang="ko-KR" altLang="en-US"/>
          </a:p>
        </p:txBody>
      </p:sp>
      <p:sp>
        <p:nvSpPr>
          <p:cNvPr id="23" name="슬라이드 번호 개체 틀 22"/>
          <p:cNvSpPr>
            <a:spLocks noGrp="1"/>
          </p:cNvSpPr>
          <p:nvPr>
            <p:ph type="sldNum" sz="quarter" idx="4"/>
          </p:nvPr>
        </p:nvSpPr>
        <p:spPr>
          <a:xfrm>
            <a:off x="12047016" y="9169943"/>
            <a:ext cx="864096" cy="520192"/>
          </a:xfrm>
          <a:prstGeom prst="rect">
            <a:avLst/>
          </a:prstGeom>
        </p:spPr>
        <p:txBody>
          <a:bodyPr vert="horz" lIns="130046" tIns="65023" rIns="130046" bIns="65023"/>
          <a:lstStyle>
            <a:lvl1pPr algn="l" eaLnBrk="1" latinLnBrk="0" hangingPunct="1">
              <a:defRPr kumimoji="0" sz="2000">
                <a:solidFill>
                  <a:schemeClr val="tx2"/>
                </a:solidFill>
              </a:defRPr>
            </a:lvl1pPr>
          </a:lstStyle>
          <a:p>
            <a:fld id="{86CB4B4D-7CA3-9044-876B-883B54F8677D}" type="slidenum">
              <a:rPr lang="en-US" altLang="ko-KR" smtClean="0"/>
              <a:pPr/>
              <a:t>‹#›</a:t>
            </a:fld>
            <a:endParaRPr lang="en-US" altLang="ko-KR"/>
          </a:p>
        </p:txBody>
      </p:sp>
      <p:sp>
        <p:nvSpPr>
          <p:cNvPr id="29" name="직선 연결선 28"/>
          <p:cNvSpPr>
            <a:spLocks noChangeShapeType="1"/>
          </p:cNvSpPr>
          <p:nvPr/>
        </p:nvSpPr>
        <p:spPr bwMode="auto">
          <a:xfrm>
            <a:off x="650240" y="1625600"/>
            <a:ext cx="1170432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130046" tIns="65023" rIns="130046" bIns="65023"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7" r:id="rId4"/>
    <p:sldLayoutId id="2147483678" r:id="rId5"/>
    <p:sldLayoutId id="2147483679" r:id="rId6"/>
    <p:sldLayoutId id="2147483680" r:id="rId7"/>
    <p:sldLayoutId id="2147483682" r:id="rId8"/>
    <p:sldLayoutId id="2147483683" r:id="rId9"/>
    <p:sldLayoutId id="2147483685" r:id="rId10"/>
  </p:sldLayoutIdLst>
  <p:hf hdr="0" ftr="0" dt="0"/>
  <p:txStyles>
    <p:titleStyle>
      <a:lvl1pPr algn="l" rtl="0" eaLnBrk="1" latinLnBrk="1" hangingPunct="1">
        <a:spcBef>
          <a:spcPct val="0"/>
        </a:spcBef>
        <a:buNone/>
        <a:defRPr kumimoji="0" sz="3200" b="1" kern="1200">
          <a:solidFill>
            <a:schemeClr val="tx2"/>
          </a:solidFill>
          <a:latin typeface="+mj-ea"/>
          <a:ea typeface="+mj-ea"/>
          <a:cs typeface="+mj-cs"/>
        </a:defRPr>
      </a:lvl1pPr>
    </p:titleStyle>
    <p:bodyStyle>
      <a:lvl1pPr marL="390138" indent="-390138" algn="l" rtl="0" eaLnBrk="1" latinLnBrk="1" hangingPunct="1">
        <a:spcBef>
          <a:spcPts val="853"/>
        </a:spcBef>
        <a:buClr>
          <a:schemeClr val="accent1"/>
        </a:buClr>
        <a:buSzPct val="76000"/>
        <a:buFont typeface="Wingdings 3"/>
        <a:buChar char=""/>
        <a:defRPr kumimoji="0" sz="2400" kern="1200">
          <a:solidFill>
            <a:schemeClr val="tx1"/>
          </a:solidFill>
          <a:latin typeface="+mn-lt"/>
          <a:ea typeface="+mn-ea"/>
          <a:cs typeface="+mn-cs"/>
        </a:defRPr>
      </a:lvl1pPr>
      <a:lvl2pPr marL="780276" indent="-390138" algn="l" rtl="0" eaLnBrk="1" latinLnBrk="1" hangingPunct="1">
        <a:spcBef>
          <a:spcPts val="711"/>
        </a:spcBef>
        <a:buClr>
          <a:schemeClr val="accent2"/>
        </a:buClr>
        <a:buSzPct val="76000"/>
        <a:buFont typeface="Wingdings 3"/>
        <a:buChar char=""/>
        <a:defRPr kumimoji="0" sz="2400" kern="1200">
          <a:solidFill>
            <a:schemeClr val="tx2"/>
          </a:solidFill>
          <a:latin typeface="+mn-lt"/>
          <a:ea typeface="+mn-ea"/>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lt"/>
          <a:ea typeface="+mn-ea"/>
          <a:cs typeface="+mn-cs"/>
        </a:defRPr>
      </a:lvl3pPr>
      <a:lvl4pPr marL="1560552" indent="-325115" algn="l" rtl="0" eaLnBrk="1" latinLnBrk="1" hangingPunct="1">
        <a:spcBef>
          <a:spcPts val="569"/>
        </a:spcBef>
        <a:buClr>
          <a:schemeClr val="accent2">
            <a:shade val="75000"/>
          </a:schemeClr>
        </a:buClr>
        <a:buSzPct val="70000"/>
        <a:buFont typeface="Wingdings"/>
        <a:buChar char=""/>
        <a:defRPr kumimoji="0" sz="2400" kern="1200">
          <a:solidFill>
            <a:schemeClr val="tx1"/>
          </a:solidFill>
          <a:latin typeface="+mn-lt"/>
          <a:ea typeface="+mn-ea"/>
          <a:cs typeface="+mn-cs"/>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mn-lt"/>
          <a:ea typeface="+mn-ea"/>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p:bodyStyle>
    <p:otherStyle>
      <a:lvl1pPr marL="0" algn="l" rtl="0" eaLnBrk="1" latinLnBrk="1" hangingPunct="1">
        <a:defRPr kumimoji="0" kern="1200">
          <a:solidFill>
            <a:schemeClr val="tx1"/>
          </a:solidFill>
          <a:latin typeface="+mn-lt"/>
          <a:ea typeface="+mn-ea"/>
          <a:cs typeface="+mn-cs"/>
        </a:defRPr>
      </a:lvl1pPr>
      <a:lvl2pPr marL="650230" algn="l" rtl="0" eaLnBrk="1" latinLnBrk="1" hangingPunct="1">
        <a:defRPr kumimoji="0" kern="1200">
          <a:solidFill>
            <a:schemeClr val="tx1"/>
          </a:solidFill>
          <a:latin typeface="+mn-lt"/>
          <a:ea typeface="+mn-ea"/>
          <a:cs typeface="+mn-cs"/>
        </a:defRPr>
      </a:lvl2pPr>
      <a:lvl3pPr marL="1300460" algn="l" rtl="0" eaLnBrk="1" latinLnBrk="1" hangingPunct="1">
        <a:defRPr kumimoji="0" kern="1200">
          <a:solidFill>
            <a:schemeClr val="tx1"/>
          </a:solidFill>
          <a:latin typeface="+mn-lt"/>
          <a:ea typeface="+mn-ea"/>
          <a:cs typeface="+mn-cs"/>
        </a:defRPr>
      </a:lvl3pPr>
      <a:lvl4pPr marL="1950690" algn="l" rtl="0" eaLnBrk="1" latinLnBrk="1" hangingPunct="1">
        <a:defRPr kumimoji="0" kern="1200">
          <a:solidFill>
            <a:schemeClr val="tx1"/>
          </a:solidFill>
          <a:latin typeface="+mn-lt"/>
          <a:ea typeface="+mn-ea"/>
          <a:cs typeface="+mn-cs"/>
        </a:defRPr>
      </a:lvl4pPr>
      <a:lvl5pPr marL="2600919" algn="l" rtl="0" eaLnBrk="1" latinLnBrk="1" hangingPunct="1">
        <a:defRPr kumimoji="0" kern="1200">
          <a:solidFill>
            <a:schemeClr val="tx1"/>
          </a:solidFill>
          <a:latin typeface="+mn-lt"/>
          <a:ea typeface="+mn-ea"/>
          <a:cs typeface="+mn-cs"/>
        </a:defRPr>
      </a:lvl5pPr>
      <a:lvl6pPr marL="3251149" algn="l" rtl="0" eaLnBrk="1" latinLnBrk="1" hangingPunct="1">
        <a:defRPr kumimoji="0" kern="1200">
          <a:solidFill>
            <a:schemeClr val="tx1"/>
          </a:solidFill>
          <a:latin typeface="+mn-lt"/>
          <a:ea typeface="+mn-ea"/>
          <a:cs typeface="+mn-cs"/>
        </a:defRPr>
      </a:lvl6pPr>
      <a:lvl7pPr marL="3901379" algn="l" rtl="0" eaLnBrk="1" latinLnBrk="1" hangingPunct="1">
        <a:defRPr kumimoji="0" kern="1200">
          <a:solidFill>
            <a:schemeClr val="tx1"/>
          </a:solidFill>
          <a:latin typeface="+mn-lt"/>
          <a:ea typeface="+mn-ea"/>
          <a:cs typeface="+mn-cs"/>
        </a:defRPr>
      </a:lvl7pPr>
      <a:lvl8pPr marL="4551609" algn="l" rtl="0" eaLnBrk="1" latinLnBrk="1" hangingPunct="1">
        <a:defRPr kumimoji="0" kern="1200">
          <a:solidFill>
            <a:schemeClr val="tx1"/>
          </a:solidFill>
          <a:latin typeface="+mn-lt"/>
          <a:ea typeface="+mn-ea"/>
          <a:cs typeface="+mn-cs"/>
        </a:defRPr>
      </a:lvl8pPr>
      <a:lvl9pPr marL="5201839" algn="l" rtl="0" eaLnBrk="1" latinLnBrk="1"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89.emf"/><Relationship Id="rId4" Type="http://schemas.openxmlformats.org/officeDocument/2006/relationships/customXml" Target="../ink/ink2.xml"/></Relationships>
</file>

<file path=ppt/slides/_rels/slide12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customXml" Target="../ink/ink3.xml"/><Relationship Id="rId1" Type="http://schemas.openxmlformats.org/officeDocument/2006/relationships/slideLayout" Target="../slideLayouts/slideLayout2.xml"/><Relationship Id="rId5" Type="http://schemas.openxmlformats.org/officeDocument/2006/relationships/image" Target="../media/image91.emf"/><Relationship Id="rId4" Type="http://schemas.openxmlformats.org/officeDocument/2006/relationships/customXml" Target="../ink/ink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customXml" Target="../ink/ink5.xml"/><Relationship Id="rId1" Type="http://schemas.openxmlformats.org/officeDocument/2006/relationships/slideLayout" Target="../slideLayouts/slideLayout2.xml"/><Relationship Id="rId5" Type="http://schemas.openxmlformats.org/officeDocument/2006/relationships/image" Target="../media/image110.emf"/><Relationship Id="rId4" Type="http://schemas.openxmlformats.org/officeDocument/2006/relationships/customXml" Target="../ink/ink6.xml"/></Relationships>
</file>

<file path=ppt/slides/_rels/slide14.xml.rels><?xml version="1.0" encoding="UTF-8" standalone="yes"?>
<Relationships xmlns="http://schemas.openxmlformats.org/package/2006/relationships"><Relationship Id="rId3" Type="http://schemas.openxmlformats.org/officeDocument/2006/relationships/hyperlink" Target="https://ieeexplore.ieee.org/document/7273289" TargetMode="External"/><Relationship Id="rId2" Type="http://schemas.openxmlformats.org/officeDocument/2006/relationships/hyperlink" Target="https://dataorigami.net/blogs/napkin-folding/18868411-lifetimes-measuring-customer-lifetime-value-in-python" TargetMode="External"/><Relationship Id="rId1" Type="http://schemas.openxmlformats.org/officeDocument/2006/relationships/slideLayout" Target="../slideLayouts/slideLayout2.xml"/><Relationship Id="rId6" Type="http://schemas.openxmlformats.org/officeDocument/2006/relationships/hyperlink" Target="https://www.kaggle.com/c/rossmann-store-sales" TargetMode="External"/><Relationship Id="rId5" Type="http://schemas.openxmlformats.org/officeDocument/2006/relationships/hyperlink" Target="https://dev.socrata.com/blog/2016/05/03/natural-language-with-sodapy-and-algorithmia.html" TargetMode="External"/><Relationship Id="rId4" Type="http://schemas.openxmlformats.org/officeDocument/2006/relationships/hyperlink" Target="https://www.analyticsvidhya.com/blog/2015/08/learn-cross-selling-upsell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credc.mste.illinois.edu/applet/p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hyperlink" Target="https://ko.wikipedia.org/wiki/%EB%B3%80%EC%88%98" TargetMode="External"/><Relationship Id="rId3" Type="http://schemas.openxmlformats.org/officeDocument/2006/relationships/hyperlink" Target="https://ko.wikipedia.org/wiki/%EA%B0%9C%EB%B0%A9%ED%98%95_%ED%91%9C%EC%A4%80" TargetMode="External"/><Relationship Id="rId7" Type="http://schemas.openxmlformats.org/officeDocument/2006/relationships/hyperlink" Target="https://ko.wikipedia.org/wiki/%EC%BB%B4%ED%93%A8%ED%84%B0_%ED%94%84%EB%A1%9C%EA%B7%B8%EB%9E%A8" TargetMode="External"/><Relationship Id="rId2" Type="http://schemas.openxmlformats.org/officeDocument/2006/relationships/hyperlink" Target="https://ko.wikipedia.org/w/index.php?title=%EC%86%8D%EC%84%B1-%EA%B0%92_%EC%8C%8D&amp;action=edit&amp;redlink=1" TargetMode="External"/><Relationship Id="rId1" Type="http://schemas.openxmlformats.org/officeDocument/2006/relationships/slideLayout" Target="../slideLayouts/slideLayout2.xml"/><Relationship Id="rId6" Type="http://schemas.openxmlformats.org/officeDocument/2006/relationships/hyperlink" Target="https://ko.wikipedia.org/wiki/%EC%9D%B8%ED%84%B0%EB%84%B7" TargetMode="External"/><Relationship Id="rId5" Type="http://schemas.openxmlformats.org/officeDocument/2006/relationships/hyperlink" Target="https://ko.wikipedia.org/wiki/XML" TargetMode="External"/><Relationship Id="rId4" Type="http://schemas.openxmlformats.org/officeDocument/2006/relationships/hyperlink" Target="https://ko.wikipedia.org/wiki/Ajax" TargetMode="External"/><Relationship Id="rId9"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https://en.wikipedia.org/wiki/World_Wide_Web_Consortium" TargetMode="External"/><Relationship Id="rId2" Type="http://schemas.openxmlformats.org/officeDocument/2006/relationships/hyperlink" Target="https://en.wikipedia.org/wiki/Semantic_Web"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w3schools.com/html/styles.css"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빅데이터 분석"/>
          <p:cNvSpPr txBox="1">
            <a:spLocks noGrp="1"/>
          </p:cNvSpPr>
          <p:nvPr>
            <p:ph type="title" idx="4294967295"/>
          </p:nvPr>
        </p:nvSpPr>
        <p:spPr>
          <a:xfrm>
            <a:off x="885776" y="3148608"/>
            <a:ext cx="10873208" cy="1944216"/>
          </a:xfrm>
          <a:prstGeom prst="rect">
            <a:avLst/>
          </a:prstGeom>
        </p:spPr>
        <p:txBody>
          <a:bodyPr>
            <a:noAutofit/>
          </a:bodyPr>
          <a:lstStyle>
            <a:lvl1pPr>
              <a:defRPr>
                <a:latin typeface="Al Nile"/>
                <a:ea typeface="Al Nile"/>
                <a:cs typeface="Al Nile"/>
                <a:sym typeface="Al Nile"/>
              </a:defRPr>
            </a:lvl1pPr>
          </a:lstStyle>
          <a:p>
            <a:pPr algn="ctr"/>
            <a:r>
              <a:rPr lang="en-US" altLang="ko-KR" sz="6600" dirty="0">
                <a:solidFill>
                  <a:schemeClr val="tx1"/>
                </a:solidFill>
                <a:latin typeface="Apple SD Gothic Neo" panose="02000300000000000000" pitchFamily="2" charset="-127"/>
                <a:ea typeface="Apple SD Gothic Neo" panose="02000300000000000000" pitchFamily="2" charset="-127"/>
              </a:rPr>
              <a:t>DSAC Module1</a:t>
            </a:r>
            <a:br>
              <a:rPr lang="en-US" altLang="ko-KR" sz="6600" dirty="0">
                <a:solidFill>
                  <a:schemeClr val="tx1"/>
                </a:solidFill>
                <a:latin typeface="Apple SD Gothic Neo" panose="02000300000000000000" pitchFamily="2" charset="-127"/>
                <a:ea typeface="Apple SD Gothic Neo" panose="02000300000000000000" pitchFamily="2" charset="-127"/>
              </a:rPr>
            </a:br>
            <a:r>
              <a:rPr lang="en-US" altLang="ko-KR" sz="6000" dirty="0">
                <a:solidFill>
                  <a:schemeClr val="tx1"/>
                </a:solidFill>
                <a:latin typeface="Apple SD Gothic Neo" panose="02000300000000000000" pitchFamily="2" charset="-127"/>
                <a:ea typeface="Apple SD Gothic Neo" panose="02000300000000000000" pitchFamily="2" charset="-127"/>
              </a:rPr>
              <a:t>(Data Programming)</a:t>
            </a:r>
            <a:endParaRPr sz="6000" dirty="0">
              <a:solidFill>
                <a:schemeClr val="tx1"/>
              </a:solidFill>
              <a:latin typeface="Apple SD Gothic Neo" panose="02000300000000000000" pitchFamily="2" charset="-127"/>
              <a:ea typeface="Apple SD Gothic Neo" panose="02000300000000000000" pitchFamily="2" charset="-127"/>
            </a:endParaRPr>
          </a:p>
        </p:txBody>
      </p:sp>
      <p:sp>
        <p:nvSpPr>
          <p:cNvPr id="220" name="김 화 종…"/>
          <p:cNvSpPr txBox="1">
            <a:spLocks noGrp="1"/>
          </p:cNvSpPr>
          <p:nvPr>
            <p:ph sz="quarter" idx="4294967295"/>
          </p:nvPr>
        </p:nvSpPr>
        <p:spPr>
          <a:xfrm>
            <a:off x="3514068" y="5812904"/>
            <a:ext cx="5976664" cy="936104"/>
          </a:xfrm>
          <a:prstGeom prst="rect">
            <a:avLst/>
          </a:prstGeom>
        </p:spPr>
        <p:txBody>
          <a:bodyPr>
            <a:noAutofit/>
          </a:bodyPr>
          <a:lstStyle/>
          <a:p>
            <a:pPr marL="0" indent="0" algn="ctr">
              <a:buNone/>
              <a:defRPr sz="3600"/>
            </a:pPr>
            <a:r>
              <a:rPr lang="en-US" altLang="ko-KR" sz="3600" b="1" dirty="0">
                <a:solidFill>
                  <a:schemeClr val="accent1">
                    <a:lumMod val="50000"/>
                  </a:schemeClr>
                </a:solidFill>
              </a:rPr>
              <a:t>2019.5</a:t>
            </a:r>
          </a:p>
        </p:txBody>
      </p:sp>
      <p:sp>
        <p:nvSpPr>
          <p:cNvPr id="3" name="슬라이드 번호 개체 틀 2"/>
          <p:cNvSpPr>
            <a:spLocks noGrp="1"/>
          </p:cNvSpPr>
          <p:nvPr>
            <p:ph type="sldNum" sz="quarter" idx="12"/>
          </p:nvPr>
        </p:nvSpPr>
        <p:spPr/>
        <p:txBody>
          <a:bodyPr/>
          <a:lstStyle/>
          <a:p>
            <a:fld id="{86CB4B4D-7CA3-9044-876B-883B54F8677D}" type="slidenum">
              <a:rPr lang="en-US" altLang="ko-KR" smtClean="0"/>
              <a:pPr/>
              <a:t>1</a:t>
            </a:fld>
            <a:endParaRPr lang="en-US" altLang="ko-KR" dirty="0"/>
          </a:p>
        </p:txBody>
      </p:sp>
      <p:sp>
        <p:nvSpPr>
          <p:cNvPr id="5" name="김 화 종…"/>
          <p:cNvSpPr txBox="1">
            <a:spLocks/>
          </p:cNvSpPr>
          <p:nvPr/>
        </p:nvSpPr>
        <p:spPr>
          <a:xfrm>
            <a:off x="3514068" y="7325072"/>
            <a:ext cx="5976664" cy="1368152"/>
          </a:xfrm>
          <a:prstGeom prst="rect">
            <a:avLst/>
          </a:prstGeom>
        </p:spPr>
        <p:txBody>
          <a:bodyPr vert="horz" lIns="130046" tIns="65023" rIns="130046" bIns="65023">
            <a:normAutofit/>
          </a:bodyPr>
          <a:lstStyle>
            <a:lvl1pPr marL="390138" indent="-390138" algn="l" rtl="0" eaLnBrk="1" latinLnBrk="1" hangingPunct="1">
              <a:spcBef>
                <a:spcPts val="853"/>
              </a:spcBef>
              <a:buClr>
                <a:schemeClr val="accent1"/>
              </a:buClr>
              <a:buSzPct val="76000"/>
              <a:buFont typeface="Wingdings 3"/>
              <a:buChar char=""/>
              <a:defRPr kumimoji="0" sz="2400" kern="1200">
                <a:solidFill>
                  <a:schemeClr val="tx1"/>
                </a:solidFill>
                <a:latin typeface="+mn-lt"/>
                <a:ea typeface="+mn-ea"/>
                <a:cs typeface="+mn-cs"/>
              </a:defRPr>
            </a:lvl1pPr>
            <a:lvl2pPr marL="780276" indent="-390138" algn="l" rtl="0" eaLnBrk="1" latinLnBrk="1" hangingPunct="1">
              <a:spcBef>
                <a:spcPts val="711"/>
              </a:spcBef>
              <a:buClr>
                <a:schemeClr val="accent2"/>
              </a:buClr>
              <a:buSzPct val="76000"/>
              <a:buFont typeface="Wingdings 3"/>
              <a:buChar char=""/>
              <a:defRPr kumimoji="0" sz="2400" kern="1200">
                <a:solidFill>
                  <a:schemeClr val="tx2"/>
                </a:solidFill>
                <a:latin typeface="+mn-lt"/>
                <a:ea typeface="+mn-ea"/>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lt"/>
                <a:ea typeface="+mn-ea"/>
                <a:cs typeface="+mn-cs"/>
              </a:defRPr>
            </a:lvl3pPr>
            <a:lvl4pPr marL="1560552" indent="-325115" algn="l" rtl="0" eaLnBrk="1" latinLnBrk="1" hangingPunct="1">
              <a:spcBef>
                <a:spcPts val="569"/>
              </a:spcBef>
              <a:buClr>
                <a:schemeClr val="accent2">
                  <a:shade val="75000"/>
                </a:schemeClr>
              </a:buClr>
              <a:buSzPct val="70000"/>
              <a:buFont typeface="Wingdings"/>
              <a:buChar char=""/>
              <a:defRPr kumimoji="0" sz="2400" kern="1200">
                <a:solidFill>
                  <a:schemeClr val="tx1"/>
                </a:solidFill>
                <a:latin typeface="+mn-lt"/>
                <a:ea typeface="+mn-ea"/>
                <a:cs typeface="+mn-cs"/>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mn-lt"/>
                <a:ea typeface="+mn-ea"/>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0" indent="0" algn="ctr" defTabSz="914400">
              <a:buFont typeface="Wingdings 3"/>
              <a:buNone/>
              <a:defRPr sz="3500"/>
            </a:pPr>
            <a:r>
              <a:rPr lang="en-US" altLang="ko-KR" u="sng" dirty="0">
                <a:solidFill>
                  <a:schemeClr val="accent1">
                    <a:lumMod val="50000"/>
                  </a:schemeClr>
                </a:solidFill>
              </a:rPr>
              <a:t>KPC(</a:t>
            </a:r>
            <a:r>
              <a:rPr lang="ko-KR" altLang="en-US" u="sng" dirty="0">
                <a:solidFill>
                  <a:schemeClr val="accent1">
                    <a:lumMod val="50000"/>
                  </a:schemeClr>
                </a:solidFill>
              </a:rPr>
              <a:t>한국생산성본부</a:t>
            </a:r>
            <a:r>
              <a:rPr lang="en-US" altLang="ko-KR" u="sng" dirty="0">
                <a:solidFill>
                  <a:schemeClr val="accent1">
                    <a:lumMod val="50000"/>
                  </a:schemeClr>
                </a:solidFill>
              </a:rPr>
              <a:t>)</a:t>
            </a:r>
            <a:endParaRPr lang="ko-KR" altLang="en-US" sz="2800" dirty="0">
              <a:solidFill>
                <a:schemeClr val="accent1">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08BF53C-A166-864C-902C-031965704A27}"/>
              </a:ext>
            </a:extLst>
          </p:cNvPr>
          <p:cNvSpPr>
            <a:spLocks noGrp="1"/>
          </p:cNvSpPr>
          <p:nvPr>
            <p:ph sz="quarter" idx="1"/>
          </p:nvPr>
        </p:nvSpPr>
        <p:spPr/>
        <p:txBody>
          <a:bodyPr/>
          <a:lstStyle/>
          <a:p>
            <a:r>
              <a:rPr lang="ko-KR" altLang="en-US"/>
              <a:t>개인별 맞춤형으로 마케팅을 하기 위해서 고객의 과거 상품구매 이력</a:t>
            </a:r>
            <a:r>
              <a:rPr lang="en-US" altLang="ko-KR"/>
              <a:t>, </a:t>
            </a:r>
            <a:r>
              <a:rPr lang="en" altLang="ko-KR"/>
              <a:t>SNS </a:t>
            </a:r>
            <a:r>
              <a:rPr lang="ko-KR" altLang="en-US"/>
              <a:t>분석</a:t>
            </a:r>
            <a:endParaRPr lang="en-US" altLang="ko-KR"/>
          </a:p>
          <a:p>
            <a:pPr lvl="1"/>
            <a:r>
              <a:rPr lang="ko-KR" altLang="en-US"/>
              <a:t>고객이 매장을 둘러보는 도중에 고객의 성향과 현재의 욕구를 파악하여 실시간 추천</a:t>
            </a:r>
            <a:endParaRPr lang="en-US" altLang="ko-KR"/>
          </a:p>
          <a:p>
            <a:r>
              <a:rPr lang="ko-KR" altLang="en-US"/>
              <a:t>새로운 영화가 소개되면 얼마나 투자를 해야할지 또는 몇 개의 개봉관에서 이 영화를 상영하는 것이 </a:t>
            </a:r>
            <a:r>
              <a:rPr lang="ko-KR" altLang="en-US" err="1"/>
              <a:t>적절할지를</a:t>
            </a:r>
            <a:r>
              <a:rPr lang="ko-KR" altLang="en-US"/>
              <a:t> 예측</a:t>
            </a:r>
            <a:endParaRPr lang="en-US" altLang="ko-KR"/>
          </a:p>
          <a:p>
            <a:pPr lvl="1"/>
            <a:r>
              <a:rPr lang="ko-KR" altLang="en-US"/>
              <a:t>영화 시나리오 대본</a:t>
            </a:r>
            <a:r>
              <a:rPr lang="en-US" altLang="ko-KR"/>
              <a:t>, </a:t>
            </a:r>
            <a:r>
              <a:rPr lang="ko-KR" altLang="en-US"/>
              <a:t>주인공 분석</a:t>
            </a:r>
            <a:r>
              <a:rPr lang="en-US" altLang="ko-KR"/>
              <a:t>, </a:t>
            </a:r>
            <a:r>
              <a:rPr lang="ko-KR" altLang="en-US"/>
              <a:t>예고편에 대한 고객 반응을 분석</a:t>
            </a:r>
            <a:endParaRPr lang="en-US" altLang="ko-KR"/>
          </a:p>
          <a:p>
            <a:endParaRPr lang="ko-KR" altLang="en-US"/>
          </a:p>
          <a:p>
            <a:endParaRPr lang="ko-KR" altLang="en-US"/>
          </a:p>
          <a:p>
            <a:endParaRPr kumimoji="1" lang="ko-KR" altLang="en-US"/>
          </a:p>
        </p:txBody>
      </p:sp>
      <p:sp>
        <p:nvSpPr>
          <p:cNvPr id="3" name="제목 2">
            <a:extLst>
              <a:ext uri="{FF2B5EF4-FFF2-40B4-BE49-F238E27FC236}">
                <a16:creationId xmlns:a16="http://schemas.microsoft.com/office/drawing/2014/main" id="{71E3A3E1-EB06-6C41-8CBF-EEF3EEA76849}"/>
              </a:ext>
            </a:extLst>
          </p:cNvPr>
          <p:cNvSpPr>
            <a:spLocks noGrp="1"/>
          </p:cNvSpPr>
          <p:nvPr>
            <p:ph type="title"/>
          </p:nvPr>
        </p:nvSpPr>
        <p:spPr/>
        <p:txBody>
          <a:bodyPr/>
          <a:lstStyle/>
          <a:p>
            <a:r>
              <a:rPr kumimoji="1" lang="ko-KR" altLang="en-US"/>
              <a:t>마케팅</a:t>
            </a:r>
          </a:p>
        </p:txBody>
      </p:sp>
      <p:sp>
        <p:nvSpPr>
          <p:cNvPr id="4" name="슬라이드 번호 개체 틀 3">
            <a:extLst>
              <a:ext uri="{FF2B5EF4-FFF2-40B4-BE49-F238E27FC236}">
                <a16:creationId xmlns:a16="http://schemas.microsoft.com/office/drawing/2014/main" id="{F32F30CD-F0EB-F848-98FA-D521FCACDC39}"/>
              </a:ext>
            </a:extLst>
          </p:cNvPr>
          <p:cNvSpPr>
            <a:spLocks noGrp="1"/>
          </p:cNvSpPr>
          <p:nvPr>
            <p:ph type="sldNum" sz="quarter" idx="12"/>
          </p:nvPr>
        </p:nvSpPr>
        <p:spPr/>
        <p:txBody>
          <a:bodyPr/>
          <a:lstStyle/>
          <a:p>
            <a:fld id="{86CB4B4D-7CA3-9044-876B-883B54F8677D}" type="slidenum">
              <a:rPr lang="en-US" altLang="ko-KR" smtClean="0"/>
              <a:pPr/>
              <a:t>10</a:t>
            </a:fld>
            <a:endParaRPr lang="en-US" altLang="ko-KR"/>
          </a:p>
        </p:txBody>
      </p:sp>
      <p:pic>
        <p:nvPicPr>
          <p:cNvPr id="5" name="그림 4">
            <a:extLst>
              <a:ext uri="{FF2B5EF4-FFF2-40B4-BE49-F238E27FC236}">
                <a16:creationId xmlns:a16="http://schemas.microsoft.com/office/drawing/2014/main" id="{A1432CD7-3CF1-DA42-BD64-394A62D98234}"/>
              </a:ext>
            </a:extLst>
          </p:cNvPr>
          <p:cNvPicPr>
            <a:picLocks noChangeAspect="1"/>
          </p:cNvPicPr>
          <p:nvPr/>
        </p:nvPicPr>
        <p:blipFill>
          <a:blip r:embed="rId2" cstate="print"/>
          <a:stretch>
            <a:fillRect/>
          </a:stretch>
        </p:blipFill>
        <p:spPr>
          <a:xfrm>
            <a:off x="3766096" y="6013588"/>
            <a:ext cx="5020940" cy="3228724"/>
          </a:xfrm>
          <a:prstGeom prst="rect">
            <a:avLst/>
          </a:prstGeom>
        </p:spPr>
      </p:pic>
    </p:spTree>
    <p:extLst>
      <p:ext uri="{BB962C8B-B14F-4D97-AF65-F5344CB8AC3E}">
        <p14:creationId xmlns:p14="http://schemas.microsoft.com/office/powerpoint/2010/main" val="29775298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5CFA37B-3148-534F-B059-9286B5CAFBAA}"/>
              </a:ext>
            </a:extLst>
          </p:cNvPr>
          <p:cNvSpPr>
            <a:spLocks noGrp="1"/>
          </p:cNvSpPr>
          <p:nvPr>
            <p:ph sz="quarter" idx="1"/>
          </p:nvPr>
        </p:nvSpPr>
        <p:spPr/>
        <p:txBody>
          <a:bodyPr/>
          <a:lstStyle/>
          <a:p>
            <a:r>
              <a:rPr lang="ko-KR" altLang="en-US"/>
              <a:t>데이터 분석에 주어진 전체 문서 집합을 말뭉치</a:t>
            </a:r>
            <a:r>
              <a:rPr lang="en-US" altLang="ko-KR"/>
              <a:t>(</a:t>
            </a:r>
            <a:r>
              <a:rPr lang="en" altLang="ko-KR"/>
              <a:t>corpus)</a:t>
            </a:r>
            <a:r>
              <a:rPr lang="ko-KR" altLang="en-US"/>
              <a:t>라고 한다</a:t>
            </a:r>
            <a:r>
              <a:rPr lang="en-US" altLang="ko-KR"/>
              <a:t>. </a:t>
            </a:r>
          </a:p>
          <a:p>
            <a:r>
              <a:rPr lang="ko-KR" altLang="en-US"/>
              <a:t>문서</a:t>
            </a:r>
            <a:r>
              <a:rPr lang="en-US" altLang="ko-KR"/>
              <a:t>(</a:t>
            </a:r>
            <a:r>
              <a:rPr lang="en" altLang="ko-KR"/>
              <a:t>document)</a:t>
            </a:r>
            <a:r>
              <a:rPr lang="ko-KR" altLang="en-US"/>
              <a:t>란 코퍼스 내의 한 단위의 텍스트를 말한다</a:t>
            </a:r>
            <a:r>
              <a:rPr lang="en-US" altLang="ko-KR"/>
              <a:t>. </a:t>
            </a:r>
            <a:r>
              <a:rPr lang="ko-KR" altLang="en-US"/>
              <a:t>예를 들어 하나의 블로그는 문서이고 분석할 대상 블로그가 </a:t>
            </a:r>
            <a:r>
              <a:rPr lang="en-US" altLang="ko-KR"/>
              <a:t>1</a:t>
            </a:r>
            <a:r>
              <a:rPr lang="ko-KR" altLang="en-US"/>
              <a:t>천개이면 이 </a:t>
            </a:r>
            <a:r>
              <a:rPr lang="en-US" altLang="ko-KR"/>
              <a:t>1</a:t>
            </a:r>
            <a:r>
              <a:rPr lang="ko-KR" altLang="en-US"/>
              <a:t>천개 블로그 집합이 말뭉치이다</a:t>
            </a:r>
            <a:r>
              <a:rPr lang="en-US" altLang="ko-KR"/>
              <a:t>. </a:t>
            </a:r>
          </a:p>
          <a:p>
            <a:r>
              <a:rPr lang="ko-KR" altLang="en-US"/>
              <a:t>코퍼스에서 의미 있는 단어를 추출하는 작업을 파싱</a:t>
            </a:r>
            <a:r>
              <a:rPr lang="en-US" altLang="ko-KR"/>
              <a:t>(</a:t>
            </a:r>
            <a:r>
              <a:rPr lang="en" altLang="ko-KR"/>
              <a:t>parsing)</a:t>
            </a:r>
            <a:r>
              <a:rPr lang="ko-KR" altLang="en-US"/>
              <a:t>이라고 한다</a:t>
            </a:r>
            <a:r>
              <a:rPr lang="en-US" altLang="ko-KR"/>
              <a:t>.</a:t>
            </a:r>
          </a:p>
          <a:p>
            <a:endParaRPr kumimoji="1" lang="ko-KR" altLang="en-US"/>
          </a:p>
        </p:txBody>
      </p:sp>
      <p:sp>
        <p:nvSpPr>
          <p:cNvPr id="3" name="제목 2">
            <a:extLst>
              <a:ext uri="{FF2B5EF4-FFF2-40B4-BE49-F238E27FC236}">
                <a16:creationId xmlns:a16="http://schemas.microsoft.com/office/drawing/2014/main" id="{382BBA63-A399-AE47-A969-1F74E29D42EE}"/>
              </a:ext>
            </a:extLst>
          </p:cNvPr>
          <p:cNvSpPr>
            <a:spLocks noGrp="1"/>
          </p:cNvSpPr>
          <p:nvPr>
            <p:ph type="title"/>
          </p:nvPr>
        </p:nvSpPr>
        <p:spPr/>
        <p:txBody>
          <a:bodyPr/>
          <a:lstStyle/>
          <a:p>
            <a:r>
              <a:rPr kumimoji="1" lang="ko-KR" altLang="en-US"/>
              <a:t>코퍼스 </a:t>
            </a:r>
            <a:r>
              <a:rPr kumimoji="1" lang="en-US" altLang="ko-KR"/>
              <a:t>(</a:t>
            </a:r>
            <a:r>
              <a:rPr kumimoji="1" lang="ko-KR" altLang="en-US"/>
              <a:t>말뭉치</a:t>
            </a:r>
            <a:r>
              <a:rPr kumimoji="1" lang="en-US" altLang="ko-KR"/>
              <a:t>)</a:t>
            </a:r>
            <a:endParaRPr kumimoji="1" lang="ko-KR" altLang="en-US"/>
          </a:p>
        </p:txBody>
      </p:sp>
      <p:sp>
        <p:nvSpPr>
          <p:cNvPr id="4" name="슬라이드 번호 개체 틀 3">
            <a:extLst>
              <a:ext uri="{FF2B5EF4-FFF2-40B4-BE49-F238E27FC236}">
                <a16:creationId xmlns:a16="http://schemas.microsoft.com/office/drawing/2014/main" id="{5E1C87F4-97F8-2B49-9701-0652D6473BA1}"/>
              </a:ext>
            </a:extLst>
          </p:cNvPr>
          <p:cNvSpPr>
            <a:spLocks noGrp="1"/>
          </p:cNvSpPr>
          <p:nvPr>
            <p:ph type="sldNum" sz="quarter" idx="12"/>
          </p:nvPr>
        </p:nvSpPr>
        <p:spPr/>
        <p:txBody>
          <a:bodyPr/>
          <a:lstStyle/>
          <a:p>
            <a:fld id="{86CB4B4D-7CA3-9044-876B-883B54F8677D}" type="slidenum">
              <a:rPr lang="en-US" altLang="ko-KR" smtClean="0"/>
              <a:pPr/>
              <a:t>100</a:t>
            </a:fld>
            <a:endParaRPr lang="en-US" altLang="ko-KR"/>
          </a:p>
        </p:txBody>
      </p:sp>
    </p:spTree>
    <p:extLst>
      <p:ext uri="{BB962C8B-B14F-4D97-AF65-F5344CB8AC3E}">
        <p14:creationId xmlns:p14="http://schemas.microsoft.com/office/powerpoint/2010/main" val="35940024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3DB1D8A-FEE3-FD4E-B309-8F8B788D346D}"/>
              </a:ext>
            </a:extLst>
          </p:cNvPr>
          <p:cNvSpPr>
            <a:spLocks noGrp="1"/>
          </p:cNvSpPr>
          <p:nvPr>
            <p:ph sz="quarter" idx="1"/>
          </p:nvPr>
        </p:nvSpPr>
        <p:spPr/>
        <p:txBody>
          <a:bodyPr>
            <a:normAutofit/>
          </a:bodyPr>
          <a:lstStyle/>
          <a:p>
            <a:r>
              <a:rPr lang="ko-KR" altLang="en-US"/>
              <a:t>먼저 토큰화의 단위를 단어</a:t>
            </a:r>
            <a:r>
              <a:rPr lang="en-US" altLang="ko-KR"/>
              <a:t>(</a:t>
            </a:r>
            <a:r>
              <a:rPr lang="en" altLang="ko-KR"/>
              <a:t>word)</a:t>
            </a:r>
            <a:r>
              <a:rPr lang="ko-KR" altLang="en-US"/>
              <a:t>로 할지 아니면 글자</a:t>
            </a:r>
            <a:r>
              <a:rPr lang="en-US" altLang="ko-KR"/>
              <a:t>(</a:t>
            </a:r>
            <a:r>
              <a:rPr lang="en" altLang="ko-KR"/>
              <a:t>character) </a:t>
            </a:r>
            <a:r>
              <a:rPr lang="ko-KR" altLang="en-US"/>
              <a:t>단위로 할지를 정해야 한다</a:t>
            </a:r>
            <a:r>
              <a:rPr lang="en-US" altLang="ko-KR"/>
              <a:t>. </a:t>
            </a:r>
          </a:p>
          <a:p>
            <a:r>
              <a:rPr lang="ko-KR" altLang="en-US"/>
              <a:t>단어를 어근</a:t>
            </a:r>
            <a:r>
              <a:rPr lang="en-US" altLang="ko-KR"/>
              <a:t>(</a:t>
            </a:r>
            <a:r>
              <a:rPr lang="en" altLang="ko-KR"/>
              <a:t>stem)</a:t>
            </a:r>
            <a:r>
              <a:rPr lang="ko-KR" altLang="en-US"/>
              <a:t>으로 변환하면 어미 변화를 무시하거나 조사를 무시하게 되어 텍스트에 들어 있던 정보를 잃게 된다</a:t>
            </a:r>
            <a:r>
              <a:rPr lang="en-US" altLang="ko-KR"/>
              <a:t>. </a:t>
            </a:r>
          </a:p>
          <a:p>
            <a:r>
              <a:rPr lang="ko-KR" altLang="en-US"/>
              <a:t>글자 단위로 토큰화를 하면 어근으로 변환할 때 정보를 잃는 문제를 피할 수 있다</a:t>
            </a:r>
            <a:r>
              <a:rPr lang="en-US" altLang="ko-KR"/>
              <a:t>. </a:t>
            </a:r>
          </a:p>
          <a:p>
            <a:r>
              <a:rPr lang="ko-KR" altLang="en-US"/>
              <a:t>영어는 알파벳이 </a:t>
            </a:r>
            <a:r>
              <a:rPr lang="en-US" altLang="ko-KR"/>
              <a:t>26</a:t>
            </a:r>
            <a:r>
              <a:rPr lang="ko-KR" altLang="en-US"/>
              <a:t>글자이므로 음절단위의 토큰의 수가 매우 적다</a:t>
            </a:r>
            <a:r>
              <a:rPr lang="en-US" altLang="ko-KR"/>
              <a:t>. </a:t>
            </a:r>
            <a:r>
              <a:rPr lang="ko-KR" altLang="en-US"/>
              <a:t>한글은 음절단위로 나누면 음절의 수가 수천 가지가 될 것이다</a:t>
            </a:r>
            <a:r>
              <a:rPr lang="en-US" altLang="ko-KR"/>
              <a:t>. </a:t>
            </a:r>
          </a:p>
          <a:p>
            <a:endParaRPr kumimoji="1" lang="ko-KR" altLang="en-US"/>
          </a:p>
        </p:txBody>
      </p:sp>
      <p:sp>
        <p:nvSpPr>
          <p:cNvPr id="3" name="제목 2">
            <a:extLst>
              <a:ext uri="{FF2B5EF4-FFF2-40B4-BE49-F238E27FC236}">
                <a16:creationId xmlns:a16="http://schemas.microsoft.com/office/drawing/2014/main" id="{853F595D-DD70-804F-BF9A-44A3C7ABE8FF}"/>
              </a:ext>
            </a:extLst>
          </p:cNvPr>
          <p:cNvSpPr>
            <a:spLocks noGrp="1"/>
          </p:cNvSpPr>
          <p:nvPr>
            <p:ph type="title"/>
          </p:nvPr>
        </p:nvSpPr>
        <p:spPr/>
        <p:txBody>
          <a:bodyPr>
            <a:normAutofit/>
          </a:bodyPr>
          <a:lstStyle/>
          <a:p>
            <a:r>
              <a:rPr lang="ko-KR" altLang="en-US" dirty="0"/>
              <a:t>토큰화</a:t>
            </a:r>
            <a:endParaRPr kumimoji="1" lang="ko-KR" altLang="en-US" dirty="0"/>
          </a:p>
        </p:txBody>
      </p:sp>
      <p:sp>
        <p:nvSpPr>
          <p:cNvPr id="4" name="슬라이드 번호 개체 틀 3">
            <a:extLst>
              <a:ext uri="{FF2B5EF4-FFF2-40B4-BE49-F238E27FC236}">
                <a16:creationId xmlns:a16="http://schemas.microsoft.com/office/drawing/2014/main" id="{97ECC7C1-4816-CC4D-9C1B-E8F870767B4B}"/>
              </a:ext>
            </a:extLst>
          </p:cNvPr>
          <p:cNvSpPr>
            <a:spLocks noGrp="1"/>
          </p:cNvSpPr>
          <p:nvPr>
            <p:ph type="sldNum" sz="quarter" idx="12"/>
          </p:nvPr>
        </p:nvSpPr>
        <p:spPr/>
        <p:txBody>
          <a:bodyPr/>
          <a:lstStyle/>
          <a:p>
            <a:fld id="{86CB4B4D-7CA3-9044-876B-883B54F8677D}" type="slidenum">
              <a:rPr lang="en-US" altLang="ko-KR" smtClean="0"/>
              <a:pPr/>
              <a:t>101</a:t>
            </a:fld>
            <a:endParaRPr lang="en-US" altLang="ko-KR"/>
          </a:p>
        </p:txBody>
      </p:sp>
    </p:spTree>
    <p:extLst>
      <p:ext uri="{BB962C8B-B14F-4D97-AF65-F5344CB8AC3E}">
        <p14:creationId xmlns:p14="http://schemas.microsoft.com/office/powerpoint/2010/main" val="32714246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1693EDC-7CA7-8A46-A192-B94B10C130FB}"/>
              </a:ext>
            </a:extLst>
          </p:cNvPr>
          <p:cNvSpPr>
            <a:spLocks noGrp="1"/>
          </p:cNvSpPr>
          <p:nvPr>
            <p:ph sz="quarter" idx="1"/>
          </p:nvPr>
        </p:nvSpPr>
        <p:spPr/>
        <p:txBody>
          <a:bodyPr>
            <a:normAutofit/>
          </a:bodyPr>
          <a:lstStyle/>
          <a:p>
            <a:r>
              <a:rPr lang="ko-KR" altLang="en-US"/>
              <a:t>토큰화 단위에는 크게 세 가지가 있다</a:t>
            </a:r>
            <a:r>
              <a:rPr lang="en-US" altLang="ko-KR"/>
              <a:t>.</a:t>
            </a:r>
          </a:p>
          <a:p>
            <a:pPr lvl="1"/>
            <a:r>
              <a:rPr lang="ko-KR" altLang="en-US"/>
              <a:t>단어</a:t>
            </a:r>
            <a:r>
              <a:rPr lang="en-US" altLang="ko-KR"/>
              <a:t>(</a:t>
            </a:r>
            <a:r>
              <a:rPr lang="en" altLang="ko-KR"/>
              <a:t>word) </a:t>
            </a:r>
            <a:r>
              <a:rPr lang="ko-KR" altLang="en-US"/>
              <a:t>단위</a:t>
            </a:r>
            <a:endParaRPr lang="en-US" altLang="ko-KR"/>
          </a:p>
          <a:p>
            <a:pPr lvl="1"/>
            <a:r>
              <a:rPr lang="ko-KR" altLang="en-US"/>
              <a:t>글자</a:t>
            </a:r>
            <a:r>
              <a:rPr lang="en-US" altLang="ko-KR"/>
              <a:t>(</a:t>
            </a:r>
            <a:r>
              <a:rPr lang="en" altLang="ko-KR"/>
              <a:t>character) </a:t>
            </a:r>
            <a:r>
              <a:rPr lang="ko-KR" altLang="en-US"/>
              <a:t>단위</a:t>
            </a:r>
            <a:endParaRPr lang="en-US" altLang="ko-KR"/>
          </a:p>
          <a:p>
            <a:pPr lvl="1"/>
            <a:r>
              <a:rPr lang="en" altLang="ko-KR"/>
              <a:t>n-gram </a:t>
            </a:r>
            <a:r>
              <a:rPr lang="ko-KR" altLang="en-US"/>
              <a:t>단위</a:t>
            </a:r>
            <a:endParaRPr lang="en-US" altLang="ko-KR"/>
          </a:p>
          <a:p>
            <a:pPr lvl="1"/>
            <a:endParaRPr lang="ko-KR" altLang="en-US"/>
          </a:p>
          <a:p>
            <a:r>
              <a:rPr lang="en" altLang="ko-KR"/>
              <a:t>n-gram</a:t>
            </a:r>
            <a:r>
              <a:rPr lang="ko-KR" altLang="en-US"/>
              <a:t>이란 </a:t>
            </a:r>
            <a:r>
              <a:rPr lang="en" altLang="ko-KR"/>
              <a:t>n</a:t>
            </a:r>
            <a:r>
              <a:rPr lang="ko-KR" altLang="en-US"/>
              <a:t>개의 연속된 단어를 하나로 취급하는 방법이다</a:t>
            </a:r>
            <a:r>
              <a:rPr lang="en-US" altLang="ko-KR"/>
              <a:t>. </a:t>
            </a:r>
          </a:p>
          <a:p>
            <a:r>
              <a:rPr lang="ko-KR" altLang="en-US"/>
              <a:t>예를 들어 “러시아 월드컵”이라는 표현을 “러시아”와 “월드컵” 두 개의 독립된 단어로만 취급하지 않고 두 단어로 구성된 하나의 토큰으로 취급한다</a:t>
            </a:r>
            <a:r>
              <a:rPr lang="en-US" altLang="ko-KR"/>
              <a:t>. </a:t>
            </a:r>
          </a:p>
          <a:p>
            <a:pPr lvl="1"/>
            <a:r>
              <a:rPr lang="en-US" altLang="ko-KR"/>
              <a:t>n=2</a:t>
            </a:r>
            <a:r>
              <a:rPr lang="ko-KR" altLang="en-US"/>
              <a:t> 경우를 </a:t>
            </a:r>
            <a:r>
              <a:rPr lang="en-US" altLang="ko-KR"/>
              <a:t>bi-gram</a:t>
            </a:r>
            <a:r>
              <a:rPr lang="ko-KR" altLang="en-US"/>
              <a:t>이라고도 부른다</a:t>
            </a:r>
            <a:endParaRPr lang="en-US" altLang="ko-KR"/>
          </a:p>
          <a:p>
            <a:pPr lvl="1"/>
            <a:r>
              <a:rPr lang="ko-KR" altLang="en-US"/>
              <a:t>단어의 갯수가 늘어난 효과를 얻는다</a:t>
            </a:r>
            <a:endParaRPr lang="en-US" altLang="ko-KR"/>
          </a:p>
          <a:p>
            <a:endParaRPr kumimoji="1" lang="ko-KR" altLang="en-US"/>
          </a:p>
        </p:txBody>
      </p:sp>
      <p:sp>
        <p:nvSpPr>
          <p:cNvPr id="3" name="제목 2">
            <a:extLst>
              <a:ext uri="{FF2B5EF4-FFF2-40B4-BE49-F238E27FC236}">
                <a16:creationId xmlns:a16="http://schemas.microsoft.com/office/drawing/2014/main" id="{4A48BF05-0055-344A-B03F-FDC2895217D4}"/>
              </a:ext>
            </a:extLst>
          </p:cNvPr>
          <p:cNvSpPr>
            <a:spLocks noGrp="1"/>
          </p:cNvSpPr>
          <p:nvPr>
            <p:ph type="title"/>
          </p:nvPr>
        </p:nvSpPr>
        <p:spPr/>
        <p:txBody>
          <a:bodyPr>
            <a:normAutofit/>
          </a:bodyPr>
          <a:lstStyle/>
          <a:p>
            <a:r>
              <a:rPr lang="ko-KR" altLang="en-US"/>
              <a:t>토큰화</a:t>
            </a:r>
            <a:endParaRPr kumimoji="1" lang="ko-KR" altLang="en-US"/>
          </a:p>
        </p:txBody>
      </p:sp>
      <p:sp>
        <p:nvSpPr>
          <p:cNvPr id="4" name="슬라이드 번호 개체 틀 3">
            <a:extLst>
              <a:ext uri="{FF2B5EF4-FFF2-40B4-BE49-F238E27FC236}">
                <a16:creationId xmlns:a16="http://schemas.microsoft.com/office/drawing/2014/main" id="{7A8930A4-CD5C-E242-855C-B53ADC37ECAB}"/>
              </a:ext>
            </a:extLst>
          </p:cNvPr>
          <p:cNvSpPr>
            <a:spLocks noGrp="1"/>
          </p:cNvSpPr>
          <p:nvPr>
            <p:ph type="sldNum" sz="quarter" idx="12"/>
          </p:nvPr>
        </p:nvSpPr>
        <p:spPr/>
        <p:txBody>
          <a:bodyPr/>
          <a:lstStyle/>
          <a:p>
            <a:fld id="{86CB4B4D-7CA3-9044-876B-883B54F8677D}" type="slidenum">
              <a:rPr lang="en-US" altLang="ko-KR" smtClean="0"/>
              <a:pPr/>
              <a:t>102</a:t>
            </a:fld>
            <a:endParaRPr lang="en-US" altLang="ko-KR"/>
          </a:p>
        </p:txBody>
      </p:sp>
    </p:spTree>
    <p:extLst>
      <p:ext uri="{BB962C8B-B14F-4D97-AF65-F5344CB8AC3E}">
        <p14:creationId xmlns:p14="http://schemas.microsoft.com/office/powerpoint/2010/main" val="10153226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9D8D46C-AF01-1544-9B4F-2DDFC14D132A}"/>
              </a:ext>
            </a:extLst>
          </p:cNvPr>
          <p:cNvSpPr>
            <a:spLocks noGrp="1"/>
          </p:cNvSpPr>
          <p:nvPr>
            <p:ph sz="quarter" idx="1"/>
          </p:nvPr>
        </p:nvSpPr>
        <p:spPr/>
        <p:txBody>
          <a:bodyPr/>
          <a:lstStyle/>
          <a:p>
            <a:pPr marL="390138" lvl="1" indent="0">
              <a:buNone/>
            </a:pPr>
            <a:r>
              <a:rPr lang="ko-KR" altLang="en-US"/>
              <a:t>텍스트</a:t>
            </a:r>
            <a:r>
              <a:rPr lang="en-US" altLang="ko-KR"/>
              <a:t>: </a:t>
            </a:r>
            <a:r>
              <a:rPr lang="ko-KR" altLang="en-US"/>
              <a:t> </a:t>
            </a:r>
            <a:r>
              <a:rPr lang="en-US" altLang="ko-KR"/>
              <a:t>“</a:t>
            </a:r>
            <a:r>
              <a:rPr lang="ko-KR" altLang="en-US"/>
              <a:t>어제 러시아에 갔다가 러시아 월드컵을 관람했다”</a:t>
            </a:r>
            <a:endParaRPr lang="en-US" altLang="ko-KR"/>
          </a:p>
          <a:p>
            <a:pPr marL="390138" lvl="1" indent="0">
              <a:buNone/>
            </a:pPr>
            <a:endParaRPr lang="ko-KR" altLang="en-US"/>
          </a:p>
          <a:p>
            <a:pPr marL="390138" lvl="1" indent="0">
              <a:buNone/>
            </a:pPr>
            <a:r>
              <a:rPr lang="ko-KR" altLang="en-US"/>
              <a:t>단어토큰</a:t>
            </a:r>
            <a:r>
              <a:rPr lang="en-US" altLang="ko-KR"/>
              <a:t>: </a:t>
            </a:r>
            <a:r>
              <a:rPr lang="ko-KR" altLang="en-US"/>
              <a:t> </a:t>
            </a:r>
            <a:r>
              <a:rPr lang="en-US" altLang="ko-KR"/>
              <a:t>{“</a:t>
            </a:r>
            <a:r>
              <a:rPr lang="ko-KR" altLang="en-US"/>
              <a:t>어제”</a:t>
            </a:r>
            <a:r>
              <a:rPr lang="en-US" altLang="ko-KR"/>
              <a:t>, “</a:t>
            </a:r>
            <a:r>
              <a:rPr lang="ko-KR" altLang="en-US"/>
              <a:t>러시아”</a:t>
            </a:r>
            <a:r>
              <a:rPr lang="en-US" altLang="ko-KR"/>
              <a:t>, “</a:t>
            </a:r>
            <a:r>
              <a:rPr lang="ko-KR" altLang="en-US"/>
              <a:t>갔다”</a:t>
            </a:r>
            <a:r>
              <a:rPr lang="en-US" altLang="ko-KR"/>
              <a:t>, “</a:t>
            </a:r>
            <a:r>
              <a:rPr lang="ko-KR" altLang="en-US"/>
              <a:t>러시아”</a:t>
            </a:r>
            <a:r>
              <a:rPr lang="en-US" altLang="ko-KR"/>
              <a:t>, “</a:t>
            </a:r>
            <a:r>
              <a:rPr lang="ko-KR" altLang="en-US"/>
              <a:t>월드컵”</a:t>
            </a:r>
            <a:r>
              <a:rPr lang="en-US" altLang="ko-KR"/>
              <a:t>, “</a:t>
            </a:r>
            <a:r>
              <a:rPr lang="ko-KR" altLang="en-US"/>
              <a:t>관람”</a:t>
            </a:r>
            <a:r>
              <a:rPr lang="en-US" altLang="ko-KR"/>
              <a:t>}</a:t>
            </a:r>
          </a:p>
          <a:p>
            <a:pPr marL="390138" lvl="1" indent="0">
              <a:buNone/>
            </a:pPr>
            <a:endParaRPr lang="en-US" altLang="ko-KR"/>
          </a:p>
          <a:p>
            <a:pPr marL="390138" lvl="1" indent="0">
              <a:buNone/>
            </a:pPr>
            <a:r>
              <a:rPr lang="en-US" altLang="ko-KR"/>
              <a:t>2-</a:t>
            </a:r>
            <a:r>
              <a:rPr lang="en" altLang="ko-KR"/>
              <a:t>gram </a:t>
            </a:r>
            <a:r>
              <a:rPr lang="ko-KR" altLang="en-US"/>
              <a:t>토큰</a:t>
            </a:r>
            <a:r>
              <a:rPr lang="en-US" altLang="ko-KR"/>
              <a:t>:</a:t>
            </a:r>
            <a:r>
              <a:rPr lang="ko-KR" altLang="en-US"/>
              <a:t> </a:t>
            </a:r>
            <a:r>
              <a:rPr lang="en-US" altLang="ko-KR"/>
              <a:t> {“</a:t>
            </a:r>
            <a:r>
              <a:rPr lang="ko-KR" altLang="en-US"/>
              <a:t>어제 러시아”</a:t>
            </a:r>
            <a:r>
              <a:rPr lang="en-US" altLang="ko-KR"/>
              <a:t>, “</a:t>
            </a:r>
            <a:r>
              <a:rPr lang="ko-KR" altLang="en-US"/>
              <a:t>러시아 갔다”</a:t>
            </a:r>
            <a:r>
              <a:rPr lang="en-US" altLang="ko-KR"/>
              <a:t>, “</a:t>
            </a:r>
            <a:r>
              <a:rPr lang="ko-KR" altLang="en-US"/>
              <a:t>갔다 러시아”</a:t>
            </a:r>
            <a:r>
              <a:rPr lang="en-US" altLang="ko-KR"/>
              <a:t>, “</a:t>
            </a:r>
            <a:r>
              <a:rPr lang="ko-KR" altLang="en-US"/>
              <a:t>러시아 월드컵”</a:t>
            </a:r>
            <a:r>
              <a:rPr lang="en-US" altLang="ko-KR"/>
              <a:t>, “</a:t>
            </a:r>
            <a:r>
              <a:rPr lang="ko-KR" altLang="en-US"/>
              <a:t>월드컵 관람”</a:t>
            </a:r>
            <a:r>
              <a:rPr lang="en-US" altLang="ko-KR"/>
              <a:t>}</a:t>
            </a:r>
          </a:p>
          <a:p>
            <a:pPr marL="390138" lvl="1" indent="0">
              <a:buNone/>
            </a:pPr>
            <a:endParaRPr lang="en-US" altLang="ko-KR"/>
          </a:p>
        </p:txBody>
      </p:sp>
      <p:sp>
        <p:nvSpPr>
          <p:cNvPr id="3" name="제목 2">
            <a:extLst>
              <a:ext uri="{FF2B5EF4-FFF2-40B4-BE49-F238E27FC236}">
                <a16:creationId xmlns:a16="http://schemas.microsoft.com/office/drawing/2014/main" id="{BB7ADD50-E538-914E-91D5-85151E068EA7}"/>
              </a:ext>
            </a:extLst>
          </p:cNvPr>
          <p:cNvSpPr>
            <a:spLocks noGrp="1"/>
          </p:cNvSpPr>
          <p:nvPr>
            <p:ph type="title"/>
          </p:nvPr>
        </p:nvSpPr>
        <p:spPr/>
        <p:txBody>
          <a:bodyPr/>
          <a:lstStyle/>
          <a:p>
            <a:r>
              <a:rPr kumimoji="1" lang="ko-KR" altLang="en-US"/>
              <a:t>토큰화 </a:t>
            </a:r>
            <a:r>
              <a:rPr kumimoji="1" lang="en-US" altLang="ko-KR"/>
              <a:t>–</a:t>
            </a:r>
            <a:r>
              <a:rPr kumimoji="1" lang="ko-KR" altLang="en-US"/>
              <a:t> </a:t>
            </a:r>
            <a:r>
              <a:rPr kumimoji="1" lang="en-US" altLang="ko-KR"/>
              <a:t>(n-gram)</a:t>
            </a:r>
            <a:endParaRPr kumimoji="1" lang="ko-KR" altLang="en-US"/>
          </a:p>
        </p:txBody>
      </p:sp>
      <p:sp>
        <p:nvSpPr>
          <p:cNvPr id="4" name="슬라이드 번호 개체 틀 3">
            <a:extLst>
              <a:ext uri="{FF2B5EF4-FFF2-40B4-BE49-F238E27FC236}">
                <a16:creationId xmlns:a16="http://schemas.microsoft.com/office/drawing/2014/main" id="{2EBDFCD3-64BA-EA44-A0EA-D68C791F80CC}"/>
              </a:ext>
            </a:extLst>
          </p:cNvPr>
          <p:cNvSpPr>
            <a:spLocks noGrp="1"/>
          </p:cNvSpPr>
          <p:nvPr>
            <p:ph type="sldNum" sz="quarter" idx="12"/>
          </p:nvPr>
        </p:nvSpPr>
        <p:spPr/>
        <p:txBody>
          <a:bodyPr/>
          <a:lstStyle/>
          <a:p>
            <a:fld id="{86CB4B4D-7CA3-9044-876B-883B54F8677D}" type="slidenum">
              <a:rPr lang="en-US" altLang="ko-KR" smtClean="0"/>
              <a:pPr/>
              <a:t>103</a:t>
            </a:fld>
            <a:endParaRPr lang="en-US" altLang="ko-KR"/>
          </a:p>
        </p:txBody>
      </p:sp>
    </p:spTree>
    <p:extLst>
      <p:ext uri="{BB962C8B-B14F-4D97-AF65-F5344CB8AC3E}">
        <p14:creationId xmlns:p14="http://schemas.microsoft.com/office/powerpoint/2010/main" val="2929346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83937AA-25C9-0347-9A1E-EF72D68630E2}"/>
              </a:ext>
            </a:extLst>
          </p:cNvPr>
          <p:cNvSpPr>
            <a:spLocks noGrp="1"/>
          </p:cNvSpPr>
          <p:nvPr>
            <p:ph sz="quarter" idx="1"/>
          </p:nvPr>
        </p:nvSpPr>
        <p:spPr/>
        <p:txBody>
          <a:bodyPr/>
          <a:lstStyle/>
          <a:p>
            <a:r>
              <a:rPr lang="en-US" altLang="ko-KR"/>
              <a:t>n-</a:t>
            </a:r>
            <a:r>
              <a:rPr lang="en" altLang="ko-KR"/>
              <a:t>gram</a:t>
            </a:r>
            <a:r>
              <a:rPr lang="ko-KR" altLang="en-US"/>
              <a:t>을 허용하면 토큰화 대상의 수가 매우 크게 증가한다</a:t>
            </a:r>
            <a:r>
              <a:rPr lang="en-US" altLang="ko-KR"/>
              <a:t>. </a:t>
            </a:r>
            <a:r>
              <a:rPr lang="ko-KR" altLang="en-US"/>
              <a:t>이론적으로는 </a:t>
            </a:r>
            <a:r>
              <a:rPr lang="en-US" altLang="ko-KR"/>
              <a:t>10</a:t>
            </a:r>
            <a:r>
              <a:rPr lang="ko-KR" altLang="en-US"/>
              <a:t>만개의 단어를 두 개 붙여서 나올 수 있는 경우의 수는 </a:t>
            </a:r>
            <a:r>
              <a:rPr lang="en-US" altLang="ko-KR"/>
              <a:t>10</a:t>
            </a:r>
            <a:r>
              <a:rPr lang="ko-KR" altLang="en-US"/>
              <a:t>만의 자승이 된다</a:t>
            </a:r>
            <a:r>
              <a:rPr lang="en-US" altLang="ko-KR"/>
              <a:t>. </a:t>
            </a:r>
          </a:p>
          <a:p>
            <a:r>
              <a:rPr lang="ko-KR" altLang="en-US"/>
              <a:t>실제로는 빈도수가 최소한 몇 개 이상인 것만을 다룬다</a:t>
            </a:r>
            <a:r>
              <a:rPr lang="en-US" altLang="ko-KR"/>
              <a:t>.</a:t>
            </a:r>
          </a:p>
          <a:p>
            <a:r>
              <a:rPr lang="ko-KR" altLang="en-US"/>
              <a:t>토큰화 한 결과를 수치로 만드는 방법</a:t>
            </a:r>
            <a:endParaRPr lang="en-US" altLang="ko-KR"/>
          </a:p>
          <a:p>
            <a:pPr lvl="1"/>
            <a:r>
              <a:rPr lang="ko-KR" altLang="en-US"/>
              <a:t>원핫</a:t>
            </a:r>
            <a:r>
              <a:rPr lang="en-US" altLang="ko-KR"/>
              <a:t>(</a:t>
            </a:r>
            <a:r>
              <a:rPr lang="en" altLang="ko-KR"/>
              <a:t>one-hot</a:t>
            </a:r>
            <a:r>
              <a:rPr lang="en-US" altLang="ko-KR"/>
              <a:t>)</a:t>
            </a:r>
            <a:r>
              <a:rPr lang="en" altLang="ko-KR"/>
              <a:t> </a:t>
            </a:r>
            <a:r>
              <a:rPr lang="ko-KR" altLang="en-US"/>
              <a:t>엔코딩</a:t>
            </a:r>
            <a:endParaRPr lang="en-US" altLang="ko-KR"/>
          </a:p>
          <a:p>
            <a:pPr lvl="1"/>
            <a:r>
              <a:rPr lang="en" altLang="ko-KR"/>
              <a:t>BOW(</a:t>
            </a:r>
            <a:r>
              <a:rPr lang="ko-KR" altLang="en-US"/>
              <a:t>단어모음</a:t>
            </a:r>
            <a:r>
              <a:rPr lang="en-US" altLang="ko-KR"/>
              <a:t>) </a:t>
            </a:r>
          </a:p>
          <a:p>
            <a:pPr lvl="1"/>
            <a:r>
              <a:rPr lang="ko-KR" altLang="en-US"/>
              <a:t>단어벡터</a:t>
            </a:r>
            <a:r>
              <a:rPr lang="en-US" altLang="ko-KR"/>
              <a:t>(</a:t>
            </a:r>
            <a:r>
              <a:rPr lang="en" altLang="ko-KR"/>
              <a:t>Word Vector) </a:t>
            </a:r>
            <a:r>
              <a:rPr lang="ko-KR" altLang="en-US"/>
              <a:t>방법</a:t>
            </a:r>
          </a:p>
          <a:p>
            <a:endParaRPr kumimoji="1" lang="ko-KR" altLang="en-US"/>
          </a:p>
        </p:txBody>
      </p:sp>
      <p:sp>
        <p:nvSpPr>
          <p:cNvPr id="3" name="제목 2">
            <a:extLst>
              <a:ext uri="{FF2B5EF4-FFF2-40B4-BE49-F238E27FC236}">
                <a16:creationId xmlns:a16="http://schemas.microsoft.com/office/drawing/2014/main" id="{B3B13666-1560-414C-8F6B-B3EC00B1FD2D}"/>
              </a:ext>
            </a:extLst>
          </p:cNvPr>
          <p:cNvSpPr>
            <a:spLocks noGrp="1"/>
          </p:cNvSpPr>
          <p:nvPr>
            <p:ph type="title"/>
          </p:nvPr>
        </p:nvSpPr>
        <p:spPr/>
        <p:txBody>
          <a:bodyPr/>
          <a:lstStyle/>
          <a:p>
            <a:r>
              <a:rPr kumimoji="1" lang="ko-KR" altLang="en-US"/>
              <a:t>토큰화</a:t>
            </a:r>
          </a:p>
        </p:txBody>
      </p:sp>
      <p:sp>
        <p:nvSpPr>
          <p:cNvPr id="4" name="슬라이드 번호 개체 틀 3">
            <a:extLst>
              <a:ext uri="{FF2B5EF4-FFF2-40B4-BE49-F238E27FC236}">
                <a16:creationId xmlns:a16="http://schemas.microsoft.com/office/drawing/2014/main" id="{42EB4AD9-4744-FC44-84E8-57BCD0929945}"/>
              </a:ext>
            </a:extLst>
          </p:cNvPr>
          <p:cNvSpPr>
            <a:spLocks noGrp="1"/>
          </p:cNvSpPr>
          <p:nvPr>
            <p:ph type="sldNum" sz="quarter" idx="12"/>
          </p:nvPr>
        </p:nvSpPr>
        <p:spPr/>
        <p:txBody>
          <a:bodyPr/>
          <a:lstStyle/>
          <a:p>
            <a:fld id="{86CB4B4D-7CA3-9044-876B-883B54F8677D}" type="slidenum">
              <a:rPr lang="en-US" altLang="ko-KR" smtClean="0"/>
              <a:pPr/>
              <a:t>104</a:t>
            </a:fld>
            <a:endParaRPr lang="en-US" altLang="ko-KR"/>
          </a:p>
        </p:txBody>
      </p:sp>
    </p:spTree>
    <p:extLst>
      <p:ext uri="{BB962C8B-B14F-4D97-AF65-F5344CB8AC3E}">
        <p14:creationId xmlns:p14="http://schemas.microsoft.com/office/powerpoint/2010/main" val="20168539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01E8BEA-A00F-AB48-825A-197F63886238}"/>
              </a:ext>
            </a:extLst>
          </p:cNvPr>
          <p:cNvSpPr>
            <a:spLocks noGrp="1"/>
          </p:cNvSpPr>
          <p:nvPr>
            <p:ph sz="quarter" idx="1"/>
          </p:nvPr>
        </p:nvSpPr>
        <p:spPr/>
        <p:txBody>
          <a:bodyPr>
            <a:normAutofit/>
          </a:bodyPr>
          <a:lstStyle/>
          <a:p>
            <a:r>
              <a:rPr lang="ko-KR" altLang="en-US"/>
              <a:t>토큰에 고유 번호를 배정하고 모든 고유번호 위치의 한 컬럼만 </a:t>
            </a:r>
            <a:r>
              <a:rPr lang="en-US" altLang="ko-KR"/>
              <a:t>1, </a:t>
            </a:r>
            <a:r>
              <a:rPr lang="ko-KR" altLang="en-US"/>
              <a:t>나머지 컬럼은 </a:t>
            </a:r>
            <a:r>
              <a:rPr lang="en-US" altLang="ko-KR"/>
              <a:t>0</a:t>
            </a:r>
            <a:r>
              <a:rPr lang="ko-KR" altLang="en-US"/>
              <a:t>인 벡터로 표시하는 방법</a:t>
            </a:r>
            <a:endParaRPr lang="en-US" altLang="ko-KR"/>
          </a:p>
          <a:p>
            <a:endParaRPr lang="en-US" altLang="ko-KR"/>
          </a:p>
          <a:p>
            <a:pPr marL="780276" lvl="2" indent="0">
              <a:buNone/>
            </a:pPr>
            <a:r>
              <a:rPr lang="ko-KR" altLang="en-US"/>
              <a:t>텍스트</a:t>
            </a:r>
            <a:r>
              <a:rPr lang="en-US" altLang="ko-KR"/>
              <a:t>: “</a:t>
            </a:r>
            <a:r>
              <a:rPr lang="ko-KR" altLang="en-US"/>
              <a:t>어제 러시아에 갔다가 러시아 월드컵을 관람했다”</a:t>
            </a:r>
          </a:p>
          <a:p>
            <a:pPr marL="780276" lvl="2" indent="0">
              <a:buNone/>
            </a:pPr>
            <a:r>
              <a:rPr lang="ko-KR" altLang="en-US"/>
              <a:t>토큰 사전</a:t>
            </a:r>
            <a:r>
              <a:rPr lang="en-US" altLang="ko-KR"/>
              <a:t>: {“</a:t>
            </a:r>
            <a:r>
              <a:rPr lang="ko-KR" altLang="en-US"/>
              <a:t>어제”</a:t>
            </a:r>
            <a:r>
              <a:rPr lang="en-US" altLang="ko-KR"/>
              <a:t>:0, “</a:t>
            </a:r>
            <a:r>
              <a:rPr lang="ko-KR" altLang="en-US"/>
              <a:t>러시아”</a:t>
            </a:r>
            <a:r>
              <a:rPr lang="en-US" altLang="ko-KR"/>
              <a:t>:1, “</a:t>
            </a:r>
            <a:r>
              <a:rPr lang="ko-KR" altLang="en-US"/>
              <a:t>갔다”</a:t>
            </a:r>
            <a:r>
              <a:rPr lang="en-US" altLang="ko-KR"/>
              <a:t>:2, “</a:t>
            </a:r>
            <a:r>
              <a:rPr lang="ko-KR" altLang="en-US"/>
              <a:t>월드컵”</a:t>
            </a:r>
            <a:r>
              <a:rPr lang="en-US" altLang="ko-KR"/>
              <a:t>:3, “</a:t>
            </a:r>
            <a:r>
              <a:rPr lang="ko-KR" altLang="en-US"/>
              <a:t>관람”</a:t>
            </a:r>
            <a:r>
              <a:rPr lang="en-US" altLang="ko-KR"/>
              <a:t>:4}</a:t>
            </a:r>
          </a:p>
          <a:p>
            <a:pPr marL="780276" lvl="2" indent="0">
              <a:buNone/>
            </a:pPr>
            <a:br>
              <a:rPr lang="en-US" altLang="ko-KR"/>
            </a:br>
            <a:endParaRPr lang="en-US" altLang="ko-KR"/>
          </a:p>
          <a:p>
            <a:pPr marL="780276" lvl="2" indent="0">
              <a:buNone/>
            </a:pPr>
            <a:r>
              <a:rPr lang="ko-KR" altLang="en-US"/>
              <a:t>원핫 코딩</a:t>
            </a:r>
            <a:r>
              <a:rPr lang="en-US" altLang="ko-KR"/>
              <a:t>:</a:t>
            </a:r>
          </a:p>
          <a:p>
            <a:pPr marL="780276" lvl="2" indent="0">
              <a:buNone/>
            </a:pPr>
            <a:r>
              <a:rPr lang="ko-KR" altLang="en-US"/>
              <a:t>어제 </a:t>
            </a:r>
            <a:r>
              <a:rPr lang="en-US" altLang="ko-KR"/>
              <a:t>= [1, 0, 0, 0, 0]</a:t>
            </a:r>
          </a:p>
          <a:p>
            <a:pPr marL="780276" lvl="2" indent="0">
              <a:buNone/>
            </a:pPr>
            <a:r>
              <a:rPr lang="ko-KR" altLang="en-US"/>
              <a:t>러시아 </a:t>
            </a:r>
            <a:r>
              <a:rPr lang="en-US" altLang="ko-KR"/>
              <a:t>= [0, 1, 0, 0, 0]</a:t>
            </a:r>
          </a:p>
          <a:p>
            <a:pPr marL="780276" lvl="2" indent="0">
              <a:buNone/>
            </a:pPr>
            <a:r>
              <a:rPr lang="ko-KR" altLang="en-US"/>
              <a:t>갔다 </a:t>
            </a:r>
            <a:r>
              <a:rPr lang="en-US" altLang="ko-KR"/>
              <a:t>= [0, 0, 1, 0, 0]</a:t>
            </a:r>
          </a:p>
          <a:p>
            <a:pPr marL="780276" lvl="2" indent="0">
              <a:buNone/>
            </a:pPr>
            <a:r>
              <a:rPr lang="ko-KR" altLang="en-US"/>
              <a:t>월드컵 </a:t>
            </a:r>
            <a:r>
              <a:rPr lang="en-US" altLang="ko-KR"/>
              <a:t>= [0, 0, 0, 1, 0]</a:t>
            </a:r>
          </a:p>
          <a:p>
            <a:pPr marL="780276" lvl="2" indent="0">
              <a:buNone/>
            </a:pPr>
            <a:r>
              <a:rPr lang="ko-KR" altLang="en-US"/>
              <a:t>관람 </a:t>
            </a:r>
            <a:r>
              <a:rPr lang="en-US" altLang="ko-KR"/>
              <a:t>= [0, 0, 0, 0, 1]</a:t>
            </a:r>
          </a:p>
        </p:txBody>
      </p:sp>
      <p:sp>
        <p:nvSpPr>
          <p:cNvPr id="3" name="제목 2">
            <a:extLst>
              <a:ext uri="{FF2B5EF4-FFF2-40B4-BE49-F238E27FC236}">
                <a16:creationId xmlns:a16="http://schemas.microsoft.com/office/drawing/2014/main" id="{5E0EB44D-DF94-A44C-8E50-F0C38353E8E1}"/>
              </a:ext>
            </a:extLst>
          </p:cNvPr>
          <p:cNvSpPr>
            <a:spLocks noGrp="1"/>
          </p:cNvSpPr>
          <p:nvPr>
            <p:ph type="title"/>
          </p:nvPr>
        </p:nvSpPr>
        <p:spPr/>
        <p:txBody>
          <a:bodyPr>
            <a:normAutofit/>
          </a:bodyPr>
          <a:lstStyle/>
          <a:p>
            <a:r>
              <a:rPr lang="ko-KR" altLang="en-US"/>
              <a:t>원핫</a:t>
            </a:r>
            <a:r>
              <a:rPr lang="en-US" altLang="ko-KR"/>
              <a:t>(</a:t>
            </a:r>
            <a:r>
              <a:rPr lang="en" altLang="ko-KR"/>
              <a:t>one-hot) </a:t>
            </a:r>
            <a:r>
              <a:rPr lang="ko-KR" altLang="en-US"/>
              <a:t>엔코딩</a:t>
            </a:r>
            <a:endParaRPr kumimoji="1" lang="ko-KR" altLang="en-US"/>
          </a:p>
        </p:txBody>
      </p:sp>
      <p:sp>
        <p:nvSpPr>
          <p:cNvPr id="4" name="슬라이드 번호 개체 틀 3">
            <a:extLst>
              <a:ext uri="{FF2B5EF4-FFF2-40B4-BE49-F238E27FC236}">
                <a16:creationId xmlns:a16="http://schemas.microsoft.com/office/drawing/2014/main" id="{14435932-4F60-4F4E-9C9C-D1D6023355D9}"/>
              </a:ext>
            </a:extLst>
          </p:cNvPr>
          <p:cNvSpPr>
            <a:spLocks noGrp="1"/>
          </p:cNvSpPr>
          <p:nvPr>
            <p:ph type="sldNum" sz="quarter" idx="12"/>
          </p:nvPr>
        </p:nvSpPr>
        <p:spPr/>
        <p:txBody>
          <a:bodyPr/>
          <a:lstStyle/>
          <a:p>
            <a:fld id="{86CB4B4D-7CA3-9044-876B-883B54F8677D}" type="slidenum">
              <a:rPr lang="en-US" altLang="ko-KR" smtClean="0"/>
              <a:pPr/>
              <a:t>105</a:t>
            </a:fld>
            <a:endParaRPr lang="en-US" altLang="ko-KR"/>
          </a:p>
        </p:txBody>
      </p:sp>
    </p:spTree>
    <p:extLst>
      <p:ext uri="{BB962C8B-B14F-4D97-AF65-F5344CB8AC3E}">
        <p14:creationId xmlns:p14="http://schemas.microsoft.com/office/powerpoint/2010/main" val="32073200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DD98718-7F80-FB45-BF18-B0E39475C78A}"/>
              </a:ext>
            </a:extLst>
          </p:cNvPr>
          <p:cNvSpPr>
            <a:spLocks noGrp="1"/>
          </p:cNvSpPr>
          <p:nvPr>
            <p:ph sz="quarter" idx="1"/>
          </p:nvPr>
        </p:nvSpPr>
        <p:spPr/>
        <p:txBody>
          <a:bodyPr>
            <a:normAutofit/>
          </a:bodyPr>
          <a:lstStyle/>
          <a:p>
            <a:r>
              <a:rPr lang="ko-KR" altLang="en-US"/>
              <a:t>원핫 코딩 방식으로 단어</a:t>
            </a:r>
            <a:r>
              <a:rPr lang="en-US" altLang="ko-KR"/>
              <a:t>(</a:t>
            </a:r>
            <a:r>
              <a:rPr lang="ko-KR" altLang="en-US"/>
              <a:t>토큰</a:t>
            </a:r>
            <a:r>
              <a:rPr lang="en-US" altLang="ko-KR"/>
              <a:t>)</a:t>
            </a:r>
            <a:r>
              <a:rPr lang="ko-KR" altLang="en-US"/>
              <a:t>을 표현하면</a:t>
            </a:r>
            <a:r>
              <a:rPr lang="en-US" altLang="ko-KR"/>
              <a:t>, </a:t>
            </a:r>
            <a:r>
              <a:rPr lang="ko-KR" altLang="en-US"/>
              <a:t>단어의 수가 적을 때에는 문제가 안되지만 예를 들어 단어가 모두 </a:t>
            </a:r>
            <a:r>
              <a:rPr lang="en-US" altLang="ko-KR"/>
              <a:t>10</a:t>
            </a:r>
            <a:r>
              <a:rPr lang="ko-KR" altLang="en-US"/>
              <a:t>만개이면 모든 단어가 항목이 </a:t>
            </a:r>
            <a:r>
              <a:rPr lang="en-US" altLang="ko-KR"/>
              <a:t>10</a:t>
            </a:r>
            <a:r>
              <a:rPr lang="ko-KR" altLang="en-US"/>
              <a:t>만개인 </a:t>
            </a:r>
            <a:r>
              <a:rPr lang="en-US" altLang="ko-KR"/>
              <a:t>(0</a:t>
            </a:r>
            <a:r>
              <a:rPr lang="ko-KR" altLang="en-US"/>
              <a:t>과 </a:t>
            </a:r>
            <a:r>
              <a:rPr lang="en-US" altLang="ko-KR"/>
              <a:t>1</a:t>
            </a:r>
            <a:r>
              <a:rPr lang="ko-KR" altLang="en-US"/>
              <a:t>로 구성된</a:t>
            </a:r>
            <a:r>
              <a:rPr lang="en-US" altLang="ko-KR"/>
              <a:t>) </a:t>
            </a:r>
            <a:r>
              <a:rPr lang="ko-KR" altLang="en-US"/>
              <a:t>벡터로 표시된다</a:t>
            </a:r>
            <a:r>
              <a:rPr lang="en-US" altLang="ko-KR"/>
              <a:t>. </a:t>
            </a:r>
          </a:p>
          <a:p>
            <a:r>
              <a:rPr lang="ko-KR" altLang="en-US"/>
              <a:t>만일 주어진 텍스트가 </a:t>
            </a:r>
            <a:r>
              <a:rPr lang="en-US" altLang="ko-KR"/>
              <a:t>20</a:t>
            </a:r>
            <a:r>
              <a:rPr lang="ko-KR" altLang="en-US"/>
              <a:t>개의 단어로 구성되어 있다면</a:t>
            </a:r>
            <a:r>
              <a:rPr lang="en-US" altLang="ko-KR"/>
              <a:t>, 20 </a:t>
            </a:r>
            <a:r>
              <a:rPr lang="en" altLang="ko-KR"/>
              <a:t>x 100,000</a:t>
            </a:r>
            <a:r>
              <a:rPr lang="ko-KR" altLang="en-US"/>
              <a:t>개 크기의 벡터가 필요하다</a:t>
            </a:r>
            <a:r>
              <a:rPr lang="en-US" altLang="ko-KR"/>
              <a:t>. </a:t>
            </a:r>
          </a:p>
          <a:p>
            <a:r>
              <a:rPr lang="ko-KR" altLang="en-US"/>
              <a:t>텍스트 분석은 “문장”을 단위로 하는 경우가 많으므로 한 문장을 하나의 벡터로 만드는 방법이 단어모음</a:t>
            </a:r>
            <a:r>
              <a:rPr lang="en-US" altLang="ko-KR"/>
              <a:t>(</a:t>
            </a:r>
            <a:r>
              <a:rPr lang="en" altLang="ko-KR"/>
              <a:t>BOW) </a:t>
            </a:r>
            <a:r>
              <a:rPr lang="ko-KR" altLang="en-US"/>
              <a:t>방식이다</a:t>
            </a:r>
            <a:r>
              <a:rPr lang="en-US" altLang="ko-KR"/>
              <a:t>. </a:t>
            </a:r>
          </a:p>
          <a:p>
            <a:pPr lvl="1"/>
            <a:r>
              <a:rPr lang="ko-KR" altLang="en-US"/>
              <a:t>한 문장을 단어 사전 크기의 벡터로 표현하고 그 문장에 들어 있는 단어의 컬럼만 </a:t>
            </a:r>
            <a:r>
              <a:rPr lang="en-US" altLang="ko-KR"/>
              <a:t>1</a:t>
            </a:r>
            <a:r>
              <a:rPr lang="ko-KR" altLang="en-US"/>
              <a:t>로</a:t>
            </a:r>
            <a:r>
              <a:rPr lang="en-US" altLang="ko-KR"/>
              <a:t>, </a:t>
            </a:r>
            <a:r>
              <a:rPr lang="ko-KR" altLang="en-US"/>
              <a:t>단어가 없는 컬럼은 모두 </a:t>
            </a:r>
            <a:r>
              <a:rPr lang="en-US" altLang="ko-KR"/>
              <a:t>0</a:t>
            </a:r>
            <a:r>
              <a:rPr lang="ko-KR" altLang="en-US"/>
              <a:t>으로 표현한다</a:t>
            </a:r>
            <a:r>
              <a:rPr lang="en-US" altLang="ko-KR"/>
              <a:t>.</a:t>
            </a:r>
          </a:p>
          <a:p>
            <a:r>
              <a:rPr lang="ko-KR" altLang="en-US"/>
              <a:t>먼저 단어 사전을 만들고 각 문장에 어떤 단어가 들어 있는지 조사하여 해당 컬럼만 </a:t>
            </a:r>
            <a:r>
              <a:rPr lang="en-US" altLang="ko-KR"/>
              <a:t>1</a:t>
            </a:r>
            <a:r>
              <a:rPr lang="ko-KR" altLang="en-US"/>
              <a:t>로</a:t>
            </a:r>
            <a:r>
              <a:rPr lang="en-US" altLang="ko-KR"/>
              <a:t>, </a:t>
            </a:r>
            <a:r>
              <a:rPr lang="ko-KR" altLang="en-US"/>
              <a:t>나머지는 </a:t>
            </a:r>
            <a:r>
              <a:rPr lang="en-US" altLang="ko-KR"/>
              <a:t>0</a:t>
            </a:r>
            <a:r>
              <a:rPr lang="ko-KR" altLang="en-US"/>
              <a:t>으로 코딩한다</a:t>
            </a:r>
            <a:endParaRPr kumimoji="1" lang="ko-KR" altLang="en-US"/>
          </a:p>
        </p:txBody>
      </p:sp>
      <p:sp>
        <p:nvSpPr>
          <p:cNvPr id="3" name="제목 2">
            <a:extLst>
              <a:ext uri="{FF2B5EF4-FFF2-40B4-BE49-F238E27FC236}">
                <a16:creationId xmlns:a16="http://schemas.microsoft.com/office/drawing/2014/main" id="{43638CF6-7770-7B4A-9B8D-2AC16FB18886}"/>
              </a:ext>
            </a:extLst>
          </p:cNvPr>
          <p:cNvSpPr>
            <a:spLocks noGrp="1"/>
          </p:cNvSpPr>
          <p:nvPr>
            <p:ph type="title"/>
          </p:nvPr>
        </p:nvSpPr>
        <p:spPr/>
        <p:txBody>
          <a:bodyPr>
            <a:normAutofit/>
          </a:bodyPr>
          <a:lstStyle/>
          <a:p>
            <a:r>
              <a:rPr lang="en" altLang="ko-KR"/>
              <a:t>BOW(Bag of Word, </a:t>
            </a:r>
            <a:r>
              <a:rPr lang="ko-KR" altLang="en-US"/>
              <a:t>단어모음</a:t>
            </a:r>
            <a:r>
              <a:rPr lang="en-US" altLang="ko-KR"/>
              <a:t>)</a:t>
            </a:r>
            <a:endParaRPr kumimoji="1" lang="ko-KR" altLang="en-US"/>
          </a:p>
        </p:txBody>
      </p:sp>
      <p:sp>
        <p:nvSpPr>
          <p:cNvPr id="4" name="슬라이드 번호 개체 틀 3">
            <a:extLst>
              <a:ext uri="{FF2B5EF4-FFF2-40B4-BE49-F238E27FC236}">
                <a16:creationId xmlns:a16="http://schemas.microsoft.com/office/drawing/2014/main" id="{52E89675-2682-3D42-AE84-678005AD6580}"/>
              </a:ext>
            </a:extLst>
          </p:cNvPr>
          <p:cNvSpPr>
            <a:spLocks noGrp="1"/>
          </p:cNvSpPr>
          <p:nvPr>
            <p:ph type="sldNum" sz="quarter" idx="12"/>
          </p:nvPr>
        </p:nvSpPr>
        <p:spPr/>
        <p:txBody>
          <a:bodyPr/>
          <a:lstStyle/>
          <a:p>
            <a:fld id="{86CB4B4D-7CA3-9044-876B-883B54F8677D}" type="slidenum">
              <a:rPr lang="en-US" altLang="ko-KR" smtClean="0"/>
              <a:pPr/>
              <a:t>106</a:t>
            </a:fld>
            <a:endParaRPr lang="en-US" altLang="ko-KR"/>
          </a:p>
        </p:txBody>
      </p:sp>
    </p:spTree>
    <p:extLst>
      <p:ext uri="{BB962C8B-B14F-4D97-AF65-F5344CB8AC3E}">
        <p14:creationId xmlns:p14="http://schemas.microsoft.com/office/powerpoint/2010/main" val="6808024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E0D4E85-A5BC-8C46-8EBC-31A72955F6A2}"/>
              </a:ext>
            </a:extLst>
          </p:cNvPr>
          <p:cNvSpPr>
            <a:spLocks noGrp="1"/>
          </p:cNvSpPr>
          <p:nvPr>
            <p:ph sz="quarter" idx="1"/>
          </p:nvPr>
        </p:nvSpPr>
        <p:spPr/>
        <p:txBody>
          <a:bodyPr/>
          <a:lstStyle/>
          <a:p>
            <a:r>
              <a:rPr lang="ko-KR" altLang="en-US"/>
              <a:t>단어 사전</a:t>
            </a:r>
            <a:r>
              <a:rPr lang="en-US" altLang="ko-KR"/>
              <a:t>: {“</a:t>
            </a:r>
            <a:r>
              <a:rPr lang="ko-KR" altLang="en-US"/>
              <a:t>어제”</a:t>
            </a:r>
            <a:r>
              <a:rPr lang="en-US" altLang="ko-KR"/>
              <a:t>:0, “</a:t>
            </a:r>
            <a:r>
              <a:rPr lang="ko-KR" altLang="en-US"/>
              <a:t>오늘”</a:t>
            </a:r>
            <a:r>
              <a:rPr lang="en-US" altLang="ko-KR"/>
              <a:t>:1, “</a:t>
            </a:r>
            <a:r>
              <a:rPr lang="ko-KR" altLang="en-US"/>
              <a:t>미국”</a:t>
            </a:r>
            <a:r>
              <a:rPr lang="en-US" altLang="ko-KR"/>
              <a:t>:2, “</a:t>
            </a:r>
            <a:r>
              <a:rPr lang="ko-KR" altLang="en-US"/>
              <a:t>러시아”</a:t>
            </a:r>
            <a:r>
              <a:rPr lang="en-US" altLang="ko-KR"/>
              <a:t>:3, “</a:t>
            </a:r>
            <a:r>
              <a:rPr lang="ko-KR" altLang="en-US"/>
              <a:t>갔다”</a:t>
            </a:r>
            <a:r>
              <a:rPr lang="en-US" altLang="ko-KR"/>
              <a:t>:4, “</a:t>
            </a:r>
            <a:r>
              <a:rPr lang="ko-KR" altLang="en-US"/>
              <a:t>축구”</a:t>
            </a:r>
            <a:r>
              <a:rPr lang="en-US" altLang="ko-KR"/>
              <a:t>:5, “</a:t>
            </a:r>
            <a:r>
              <a:rPr lang="ko-KR" altLang="en-US"/>
              <a:t>월드컵”</a:t>
            </a:r>
            <a:r>
              <a:rPr lang="en-US" altLang="ko-KR"/>
              <a:t>:6, “</a:t>
            </a:r>
            <a:r>
              <a:rPr lang="ko-KR" altLang="en-US"/>
              <a:t>올림픽”</a:t>
            </a:r>
            <a:r>
              <a:rPr lang="en-US" altLang="ko-KR"/>
              <a:t>:7, “</a:t>
            </a:r>
            <a:r>
              <a:rPr lang="ko-KR" altLang="en-US"/>
              <a:t>관람”</a:t>
            </a:r>
            <a:r>
              <a:rPr lang="en-US" altLang="ko-KR"/>
              <a:t>:8, “</a:t>
            </a:r>
            <a:r>
              <a:rPr lang="ko-KR" altLang="en-US"/>
              <a:t>나는”</a:t>
            </a:r>
            <a:r>
              <a:rPr lang="en-US" altLang="ko-KR"/>
              <a:t>:9, ..., “</a:t>
            </a:r>
            <a:r>
              <a:rPr lang="ko-KR" altLang="en-US"/>
              <a:t>중국”</a:t>
            </a:r>
            <a:r>
              <a:rPr lang="en-US" altLang="ko-KR"/>
              <a:t>:4999 }</a:t>
            </a:r>
          </a:p>
          <a:p>
            <a:r>
              <a:rPr lang="en" altLang="ko-KR"/>
              <a:t>Text_1: “</a:t>
            </a:r>
            <a:r>
              <a:rPr lang="ko-KR" altLang="en-US"/>
              <a:t>어제 러시아에 갔다가 러시아 월드컵을 관람했다” 를 </a:t>
            </a:r>
            <a:r>
              <a:rPr lang="en" altLang="ko-KR"/>
              <a:t>BOW</a:t>
            </a:r>
            <a:r>
              <a:rPr lang="ko-KR" altLang="en-US"/>
              <a:t>로 표현하면 </a:t>
            </a:r>
            <a:endParaRPr lang="en-US" altLang="ko-KR"/>
          </a:p>
          <a:p>
            <a:endParaRPr lang="ko-KR" altLang="en-US"/>
          </a:p>
          <a:p>
            <a:endParaRPr lang="ko-KR" altLang="en-US"/>
          </a:p>
          <a:p>
            <a:endParaRPr kumimoji="1" lang="ko-KR" altLang="en-US"/>
          </a:p>
        </p:txBody>
      </p:sp>
      <p:sp>
        <p:nvSpPr>
          <p:cNvPr id="3" name="제목 2">
            <a:extLst>
              <a:ext uri="{FF2B5EF4-FFF2-40B4-BE49-F238E27FC236}">
                <a16:creationId xmlns:a16="http://schemas.microsoft.com/office/drawing/2014/main" id="{1DE43FF4-C784-F94E-ACE4-F4335858A436}"/>
              </a:ext>
            </a:extLst>
          </p:cNvPr>
          <p:cNvSpPr>
            <a:spLocks noGrp="1"/>
          </p:cNvSpPr>
          <p:nvPr>
            <p:ph type="title"/>
          </p:nvPr>
        </p:nvSpPr>
        <p:spPr/>
        <p:txBody>
          <a:bodyPr/>
          <a:lstStyle/>
          <a:p>
            <a:r>
              <a:rPr kumimoji="1" lang="en-US" altLang="ko-KR"/>
              <a:t>BOW</a:t>
            </a:r>
            <a:endParaRPr kumimoji="1" lang="ko-KR" altLang="en-US"/>
          </a:p>
        </p:txBody>
      </p:sp>
      <p:sp>
        <p:nvSpPr>
          <p:cNvPr id="4" name="슬라이드 번호 개체 틀 3">
            <a:extLst>
              <a:ext uri="{FF2B5EF4-FFF2-40B4-BE49-F238E27FC236}">
                <a16:creationId xmlns:a16="http://schemas.microsoft.com/office/drawing/2014/main" id="{34F05FAB-DCA9-534C-9072-BDFF3835D1CC}"/>
              </a:ext>
            </a:extLst>
          </p:cNvPr>
          <p:cNvSpPr>
            <a:spLocks noGrp="1"/>
          </p:cNvSpPr>
          <p:nvPr>
            <p:ph type="sldNum" sz="quarter" idx="12"/>
          </p:nvPr>
        </p:nvSpPr>
        <p:spPr/>
        <p:txBody>
          <a:bodyPr/>
          <a:lstStyle/>
          <a:p>
            <a:fld id="{86CB4B4D-7CA3-9044-876B-883B54F8677D}" type="slidenum">
              <a:rPr lang="en-US" altLang="ko-KR" smtClean="0"/>
              <a:pPr/>
              <a:t>107</a:t>
            </a:fld>
            <a:endParaRPr lang="en-US" altLang="ko-KR"/>
          </a:p>
        </p:txBody>
      </p:sp>
      <p:graphicFrame>
        <p:nvGraphicFramePr>
          <p:cNvPr id="5" name="표 4">
            <a:extLst>
              <a:ext uri="{FF2B5EF4-FFF2-40B4-BE49-F238E27FC236}">
                <a16:creationId xmlns:a16="http://schemas.microsoft.com/office/drawing/2014/main" id="{5815ADA4-0C69-0944-84AE-B6BB65159550}"/>
              </a:ext>
            </a:extLst>
          </p:cNvPr>
          <p:cNvGraphicFramePr>
            <a:graphicFrameLocks noGrp="1"/>
          </p:cNvGraphicFramePr>
          <p:nvPr/>
        </p:nvGraphicFramePr>
        <p:xfrm>
          <a:off x="650877" y="4708728"/>
          <a:ext cx="11703051" cy="3840480"/>
        </p:xfrm>
        <a:graphic>
          <a:graphicData uri="http://schemas.openxmlformats.org/drawingml/2006/table">
            <a:tbl>
              <a:tblPr>
                <a:tableStyleId>{C7B018BB-80A7-4F77-B60F-C8B233D01FF8}</a:tableStyleId>
              </a:tblPr>
              <a:tblGrid>
                <a:gridCol w="1026987">
                  <a:extLst>
                    <a:ext uri="{9D8B030D-6E8A-4147-A177-3AD203B41FA5}">
                      <a16:colId xmlns:a16="http://schemas.microsoft.com/office/drawing/2014/main" val="2159630662"/>
                    </a:ext>
                  </a:extLst>
                </a:gridCol>
                <a:gridCol w="762576">
                  <a:extLst>
                    <a:ext uri="{9D8B030D-6E8A-4147-A177-3AD203B41FA5}">
                      <a16:colId xmlns:a16="http://schemas.microsoft.com/office/drawing/2014/main" val="98328059"/>
                    </a:ext>
                  </a:extLst>
                </a:gridCol>
                <a:gridCol w="762576">
                  <a:extLst>
                    <a:ext uri="{9D8B030D-6E8A-4147-A177-3AD203B41FA5}">
                      <a16:colId xmlns:a16="http://schemas.microsoft.com/office/drawing/2014/main" val="2929976707"/>
                    </a:ext>
                  </a:extLst>
                </a:gridCol>
                <a:gridCol w="762576">
                  <a:extLst>
                    <a:ext uri="{9D8B030D-6E8A-4147-A177-3AD203B41FA5}">
                      <a16:colId xmlns:a16="http://schemas.microsoft.com/office/drawing/2014/main" val="2046720039"/>
                    </a:ext>
                  </a:extLst>
                </a:gridCol>
                <a:gridCol w="762576">
                  <a:extLst>
                    <a:ext uri="{9D8B030D-6E8A-4147-A177-3AD203B41FA5}">
                      <a16:colId xmlns:a16="http://schemas.microsoft.com/office/drawing/2014/main" val="615361764"/>
                    </a:ext>
                  </a:extLst>
                </a:gridCol>
                <a:gridCol w="762576">
                  <a:extLst>
                    <a:ext uri="{9D8B030D-6E8A-4147-A177-3AD203B41FA5}">
                      <a16:colId xmlns:a16="http://schemas.microsoft.com/office/drawing/2014/main" val="4122921936"/>
                    </a:ext>
                  </a:extLst>
                </a:gridCol>
                <a:gridCol w="762576">
                  <a:extLst>
                    <a:ext uri="{9D8B030D-6E8A-4147-A177-3AD203B41FA5}">
                      <a16:colId xmlns:a16="http://schemas.microsoft.com/office/drawing/2014/main" val="1348329034"/>
                    </a:ext>
                  </a:extLst>
                </a:gridCol>
                <a:gridCol w="762576">
                  <a:extLst>
                    <a:ext uri="{9D8B030D-6E8A-4147-A177-3AD203B41FA5}">
                      <a16:colId xmlns:a16="http://schemas.microsoft.com/office/drawing/2014/main" val="2934482038"/>
                    </a:ext>
                  </a:extLst>
                </a:gridCol>
                <a:gridCol w="762576">
                  <a:extLst>
                    <a:ext uri="{9D8B030D-6E8A-4147-A177-3AD203B41FA5}">
                      <a16:colId xmlns:a16="http://schemas.microsoft.com/office/drawing/2014/main" val="3486889634"/>
                    </a:ext>
                  </a:extLst>
                </a:gridCol>
                <a:gridCol w="762576">
                  <a:extLst>
                    <a:ext uri="{9D8B030D-6E8A-4147-A177-3AD203B41FA5}">
                      <a16:colId xmlns:a16="http://schemas.microsoft.com/office/drawing/2014/main" val="1089908643"/>
                    </a:ext>
                  </a:extLst>
                </a:gridCol>
                <a:gridCol w="762576">
                  <a:extLst>
                    <a:ext uri="{9D8B030D-6E8A-4147-A177-3AD203B41FA5}">
                      <a16:colId xmlns:a16="http://schemas.microsoft.com/office/drawing/2014/main" val="1891797000"/>
                    </a:ext>
                  </a:extLst>
                </a:gridCol>
                <a:gridCol w="762576">
                  <a:extLst>
                    <a:ext uri="{9D8B030D-6E8A-4147-A177-3AD203B41FA5}">
                      <a16:colId xmlns:a16="http://schemas.microsoft.com/office/drawing/2014/main" val="3710999079"/>
                    </a:ext>
                  </a:extLst>
                </a:gridCol>
                <a:gridCol w="762576">
                  <a:extLst>
                    <a:ext uri="{9D8B030D-6E8A-4147-A177-3AD203B41FA5}">
                      <a16:colId xmlns:a16="http://schemas.microsoft.com/office/drawing/2014/main" val="3741961273"/>
                    </a:ext>
                  </a:extLst>
                </a:gridCol>
                <a:gridCol w="762576">
                  <a:extLst>
                    <a:ext uri="{9D8B030D-6E8A-4147-A177-3AD203B41FA5}">
                      <a16:colId xmlns:a16="http://schemas.microsoft.com/office/drawing/2014/main" val="2679419151"/>
                    </a:ext>
                  </a:extLst>
                </a:gridCol>
                <a:gridCol w="762576">
                  <a:extLst>
                    <a:ext uri="{9D8B030D-6E8A-4147-A177-3AD203B41FA5}">
                      <a16:colId xmlns:a16="http://schemas.microsoft.com/office/drawing/2014/main" val="2547278314"/>
                    </a:ext>
                  </a:extLst>
                </a:gridCol>
              </a:tblGrid>
              <a:tr h="548640">
                <a:tc>
                  <a:txBody>
                    <a:bodyPr/>
                    <a:lstStyle/>
                    <a:p>
                      <a:pPr algn="just"/>
                      <a:r>
                        <a:rPr lang="ko-KR" altLang="en-US">
                          <a:effectLst/>
                        </a:rPr>
                        <a:t>문장번호</a:t>
                      </a:r>
                      <a:endParaRPr lang="ko-KR" altLang="en-US">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1</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2</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3</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4</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5</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6</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7</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8</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9</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10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4998</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4999</a:t>
                      </a:r>
                      <a:endParaRPr lang="en-US" altLang="ko-KR">
                        <a:effectLst/>
                        <a:latin typeface="Batang" panose="02030600000101010101" pitchFamily="18" charset="-127"/>
                        <a:ea typeface="Batang" panose="02030600000101010101" pitchFamily="18" charset="-127"/>
                      </a:endParaRPr>
                    </a:p>
                  </a:txBody>
                  <a:tcPr marL="47625" marR="47625" marT="0" marB="0" anchor="ctr"/>
                </a:tc>
                <a:extLst>
                  <a:ext uri="{0D108BD9-81ED-4DB2-BD59-A6C34878D82A}">
                    <a16:rowId xmlns:a16="http://schemas.microsoft.com/office/drawing/2014/main" val="4140016692"/>
                  </a:ext>
                </a:extLst>
              </a:tr>
              <a:tr h="548640">
                <a:tc>
                  <a:txBody>
                    <a:bodyPr/>
                    <a:lstStyle/>
                    <a:p>
                      <a:pPr algn="just"/>
                      <a:r>
                        <a:rPr lang="en">
                          <a:effectLst/>
                        </a:rPr>
                        <a:t>Text_1</a:t>
                      </a:r>
                      <a:endParaRPr lang="en">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1</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1</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1</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1</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1</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extLst>
                  <a:ext uri="{0D108BD9-81ED-4DB2-BD59-A6C34878D82A}">
                    <a16:rowId xmlns:a16="http://schemas.microsoft.com/office/drawing/2014/main" val="2763712464"/>
                  </a:ext>
                </a:extLst>
              </a:tr>
              <a:tr h="548640">
                <a:tc>
                  <a:txBody>
                    <a:bodyPr/>
                    <a:lstStyle/>
                    <a:p>
                      <a:pPr algn="just"/>
                      <a:r>
                        <a:rPr lang="en">
                          <a:effectLst/>
                        </a:rPr>
                        <a:t>Text_2</a:t>
                      </a:r>
                      <a:endParaRPr lang="en">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extLst>
                  <a:ext uri="{0D108BD9-81ED-4DB2-BD59-A6C34878D82A}">
                    <a16:rowId xmlns:a16="http://schemas.microsoft.com/office/drawing/2014/main" val="1685158291"/>
                  </a:ext>
                </a:extLst>
              </a:tr>
              <a:tr h="548640">
                <a:tc>
                  <a:txBody>
                    <a:bodyPr/>
                    <a:lstStyle/>
                    <a:p>
                      <a:pPr algn="just"/>
                      <a:r>
                        <a:rPr lang="en">
                          <a:effectLst/>
                        </a:rPr>
                        <a:t>Text_3</a:t>
                      </a:r>
                      <a:endParaRPr lang="en">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1</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extLst>
                  <a:ext uri="{0D108BD9-81ED-4DB2-BD59-A6C34878D82A}">
                    <a16:rowId xmlns:a16="http://schemas.microsoft.com/office/drawing/2014/main" val="1485030054"/>
                  </a:ext>
                </a:extLst>
              </a:tr>
              <a:tr h="548640">
                <a:tc>
                  <a:txBody>
                    <a:bodyPr/>
                    <a:lstStyle/>
                    <a:p>
                      <a:pPr algn="just"/>
                      <a:r>
                        <a:rPr lang="en">
                          <a:effectLst/>
                        </a:rPr>
                        <a:t>Text_4</a:t>
                      </a:r>
                      <a:endParaRPr lang="en">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1</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1</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extLst>
                  <a:ext uri="{0D108BD9-81ED-4DB2-BD59-A6C34878D82A}">
                    <a16:rowId xmlns:a16="http://schemas.microsoft.com/office/drawing/2014/main" val="2357276297"/>
                  </a:ext>
                </a:extLst>
              </a:tr>
              <a:tr h="548640">
                <a:tc>
                  <a:txBody>
                    <a:bodyPr/>
                    <a:lstStyle/>
                    <a:p>
                      <a:pPr algn="ctr"/>
                      <a:r>
                        <a:rPr lang="en-US" altLang="ko-KR">
                          <a:effectLst/>
                        </a:rPr>
                        <a:t>...</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br>
                        <a:rPr lang="ko-KR" altLang="en-US">
                          <a:effectLst/>
                        </a:rPr>
                      </a:br>
                      <a:endParaRPr lang="ko-KR" altLang="en-US">
                        <a:effectLst/>
                        <a:latin typeface="Batang" panose="02030600000101010101" pitchFamily="18" charset="-127"/>
                        <a:ea typeface="Batang" panose="02030600000101010101" pitchFamily="18" charset="-127"/>
                      </a:endParaRPr>
                    </a:p>
                  </a:txBody>
                  <a:tcPr marL="47625" marR="47625" marT="0" marB="0" anchor="ctr"/>
                </a:tc>
                <a:tc>
                  <a:txBody>
                    <a:bodyPr/>
                    <a:lstStyle/>
                    <a:p>
                      <a:pPr algn="ctr"/>
                      <a:br>
                        <a:rPr lang="ko-KR" altLang="en-US">
                          <a:effectLst/>
                        </a:rPr>
                      </a:br>
                      <a:endParaRPr lang="ko-KR" altLang="en-US">
                        <a:effectLst/>
                        <a:latin typeface="Batang" panose="02030600000101010101" pitchFamily="18" charset="-127"/>
                        <a:ea typeface="Batang" panose="02030600000101010101" pitchFamily="18" charset="-127"/>
                      </a:endParaRPr>
                    </a:p>
                  </a:txBody>
                  <a:tcPr marL="47625" marR="47625" marT="0" marB="0" anchor="ctr"/>
                </a:tc>
                <a:tc>
                  <a:txBody>
                    <a:bodyPr/>
                    <a:lstStyle/>
                    <a:p>
                      <a:pPr algn="ctr"/>
                      <a:br>
                        <a:rPr lang="ko-KR" altLang="en-US">
                          <a:effectLst/>
                        </a:rPr>
                      </a:br>
                      <a:endParaRPr lang="ko-KR" altLang="en-US">
                        <a:effectLst/>
                        <a:latin typeface="Batang" panose="02030600000101010101" pitchFamily="18" charset="-127"/>
                        <a:ea typeface="Batang" panose="02030600000101010101" pitchFamily="18" charset="-127"/>
                      </a:endParaRPr>
                    </a:p>
                  </a:txBody>
                  <a:tcPr marL="47625" marR="47625" marT="0" marB="0" anchor="ctr"/>
                </a:tc>
                <a:tc>
                  <a:txBody>
                    <a:bodyPr/>
                    <a:lstStyle/>
                    <a:p>
                      <a:pPr algn="ctr"/>
                      <a:br>
                        <a:rPr lang="ko-KR" altLang="en-US">
                          <a:effectLst/>
                        </a:rPr>
                      </a:br>
                      <a:endParaRPr lang="ko-KR" altLang="en-US">
                        <a:effectLst/>
                        <a:latin typeface="Batang" panose="02030600000101010101" pitchFamily="18" charset="-127"/>
                        <a:ea typeface="Batang" panose="02030600000101010101" pitchFamily="18" charset="-127"/>
                      </a:endParaRPr>
                    </a:p>
                  </a:txBody>
                  <a:tcPr marL="47625" marR="47625" marT="0" marB="0" anchor="ctr"/>
                </a:tc>
                <a:tc>
                  <a:txBody>
                    <a:bodyPr/>
                    <a:lstStyle/>
                    <a:p>
                      <a:pPr algn="ctr"/>
                      <a:br>
                        <a:rPr lang="ko-KR" altLang="en-US">
                          <a:effectLst/>
                        </a:rPr>
                      </a:br>
                      <a:endParaRPr lang="ko-KR" altLang="en-US">
                        <a:effectLst/>
                        <a:latin typeface="Batang" panose="02030600000101010101" pitchFamily="18" charset="-127"/>
                        <a:ea typeface="Batang" panose="02030600000101010101" pitchFamily="18" charset="-127"/>
                      </a:endParaRPr>
                    </a:p>
                  </a:txBody>
                  <a:tcPr marL="47625" marR="47625" marT="0" marB="0" anchor="ctr"/>
                </a:tc>
                <a:tc>
                  <a:txBody>
                    <a:bodyPr/>
                    <a:lstStyle/>
                    <a:p>
                      <a:pPr algn="ctr"/>
                      <a:br>
                        <a:rPr lang="ko-KR" altLang="en-US">
                          <a:effectLst/>
                        </a:rPr>
                      </a:br>
                      <a:endParaRPr lang="ko-KR" altLang="en-US">
                        <a:effectLst/>
                        <a:latin typeface="Batang" panose="02030600000101010101" pitchFamily="18" charset="-127"/>
                        <a:ea typeface="Batang" panose="02030600000101010101" pitchFamily="18" charset="-127"/>
                      </a:endParaRPr>
                    </a:p>
                  </a:txBody>
                  <a:tcPr marL="47625" marR="47625" marT="0" marB="0" anchor="ctr"/>
                </a:tc>
                <a:tc>
                  <a:txBody>
                    <a:bodyPr/>
                    <a:lstStyle/>
                    <a:p>
                      <a:pPr algn="ctr"/>
                      <a:br>
                        <a:rPr lang="ko-KR" altLang="en-US">
                          <a:effectLst/>
                        </a:rPr>
                      </a:br>
                      <a:endParaRPr lang="ko-KR" altLang="en-US">
                        <a:effectLst/>
                        <a:latin typeface="Batang" panose="02030600000101010101" pitchFamily="18" charset="-127"/>
                        <a:ea typeface="Batang" panose="02030600000101010101" pitchFamily="18" charset="-127"/>
                      </a:endParaRPr>
                    </a:p>
                  </a:txBody>
                  <a:tcPr marL="47625" marR="47625" marT="0" marB="0" anchor="ctr"/>
                </a:tc>
                <a:tc>
                  <a:txBody>
                    <a:bodyPr/>
                    <a:lstStyle/>
                    <a:p>
                      <a:pPr algn="ctr"/>
                      <a:br>
                        <a:rPr lang="ko-KR" altLang="en-US">
                          <a:effectLst/>
                        </a:rPr>
                      </a:br>
                      <a:endParaRPr lang="ko-KR" altLang="en-US">
                        <a:effectLst/>
                        <a:latin typeface="Batang" panose="02030600000101010101" pitchFamily="18" charset="-127"/>
                        <a:ea typeface="Batang" panose="02030600000101010101" pitchFamily="18" charset="-127"/>
                      </a:endParaRPr>
                    </a:p>
                  </a:txBody>
                  <a:tcPr marL="47625" marR="47625" marT="0" marB="0" anchor="ctr"/>
                </a:tc>
                <a:tc>
                  <a:txBody>
                    <a:bodyPr/>
                    <a:lstStyle/>
                    <a:p>
                      <a:pPr algn="ctr"/>
                      <a:br>
                        <a:rPr lang="ko-KR" altLang="en-US">
                          <a:effectLst/>
                        </a:rPr>
                      </a:br>
                      <a:endParaRPr lang="ko-KR" altLang="en-US">
                        <a:effectLst/>
                        <a:latin typeface="Batang" panose="02030600000101010101" pitchFamily="18" charset="-127"/>
                        <a:ea typeface="Batang" panose="02030600000101010101" pitchFamily="18" charset="-127"/>
                      </a:endParaRPr>
                    </a:p>
                  </a:txBody>
                  <a:tcPr marL="47625" marR="47625" marT="0" marB="0" anchor="ctr"/>
                </a:tc>
                <a:tc>
                  <a:txBody>
                    <a:bodyPr/>
                    <a:lstStyle/>
                    <a:p>
                      <a:pPr algn="ctr"/>
                      <a:br>
                        <a:rPr lang="ko-KR" altLang="en-US">
                          <a:effectLst/>
                        </a:rPr>
                      </a:br>
                      <a:endParaRPr lang="ko-KR" altLang="en-US">
                        <a:effectLst/>
                        <a:latin typeface="Batang" panose="02030600000101010101" pitchFamily="18" charset="-127"/>
                        <a:ea typeface="Batang" panose="02030600000101010101" pitchFamily="18" charset="-127"/>
                      </a:endParaRPr>
                    </a:p>
                  </a:txBody>
                  <a:tcPr marL="47625" marR="47625" marT="0" marB="0" anchor="ctr"/>
                </a:tc>
                <a:tc>
                  <a:txBody>
                    <a:bodyPr/>
                    <a:lstStyle/>
                    <a:p>
                      <a:pPr algn="ctr"/>
                      <a:br>
                        <a:rPr lang="ko-KR" altLang="en-US">
                          <a:effectLst/>
                        </a:rPr>
                      </a:br>
                      <a:endParaRPr lang="ko-KR" altLang="en-US">
                        <a:effectLst/>
                        <a:latin typeface="Batang" panose="02030600000101010101" pitchFamily="18" charset="-127"/>
                        <a:ea typeface="Batang" panose="02030600000101010101" pitchFamily="18" charset="-127"/>
                      </a:endParaRPr>
                    </a:p>
                  </a:txBody>
                  <a:tcPr marL="47625" marR="47625" marT="0" marB="0" anchor="ctr"/>
                </a:tc>
                <a:tc>
                  <a:txBody>
                    <a:bodyPr/>
                    <a:lstStyle/>
                    <a:p>
                      <a:pPr algn="ctr"/>
                      <a:br>
                        <a:rPr lang="ko-KR" altLang="en-US">
                          <a:effectLst/>
                        </a:rPr>
                      </a:br>
                      <a:endParaRPr lang="ko-KR" altLang="en-US">
                        <a:effectLst/>
                        <a:latin typeface="Batang" panose="02030600000101010101" pitchFamily="18" charset="-127"/>
                        <a:ea typeface="Batang" panose="02030600000101010101" pitchFamily="18" charset="-127"/>
                      </a:endParaRPr>
                    </a:p>
                  </a:txBody>
                  <a:tcPr marL="47625" marR="47625" marT="0" marB="0" anchor="ctr"/>
                </a:tc>
                <a:tc>
                  <a:txBody>
                    <a:bodyPr/>
                    <a:lstStyle/>
                    <a:p>
                      <a:pPr algn="ctr"/>
                      <a:br>
                        <a:rPr lang="ko-KR" altLang="en-US">
                          <a:effectLst/>
                        </a:rPr>
                      </a:br>
                      <a:endParaRPr lang="ko-KR" altLang="en-US">
                        <a:effectLst/>
                        <a:latin typeface="Batang" panose="02030600000101010101" pitchFamily="18" charset="-127"/>
                        <a:ea typeface="Batang" panose="02030600000101010101" pitchFamily="18" charset="-127"/>
                      </a:endParaRPr>
                    </a:p>
                  </a:txBody>
                  <a:tcPr marL="47625" marR="47625" marT="0" marB="0" anchor="ctr"/>
                </a:tc>
                <a:tc>
                  <a:txBody>
                    <a:bodyPr/>
                    <a:lstStyle/>
                    <a:p>
                      <a:pPr algn="ctr"/>
                      <a:br>
                        <a:rPr lang="ko-KR" altLang="en-US">
                          <a:effectLst/>
                        </a:rPr>
                      </a:br>
                      <a:endParaRPr lang="ko-KR" altLang="en-US">
                        <a:effectLst/>
                        <a:latin typeface="Batang" panose="02030600000101010101" pitchFamily="18" charset="-127"/>
                        <a:ea typeface="Batang" panose="02030600000101010101" pitchFamily="18" charset="-127"/>
                      </a:endParaRPr>
                    </a:p>
                  </a:txBody>
                  <a:tcPr marL="47625" marR="47625" marT="0" marB="0" anchor="ctr"/>
                </a:tc>
                <a:extLst>
                  <a:ext uri="{0D108BD9-81ED-4DB2-BD59-A6C34878D82A}">
                    <a16:rowId xmlns:a16="http://schemas.microsoft.com/office/drawing/2014/main" val="2691422276"/>
                  </a:ext>
                </a:extLst>
              </a:tr>
              <a:tr h="548640">
                <a:tc>
                  <a:txBody>
                    <a:bodyPr/>
                    <a:lstStyle/>
                    <a:p>
                      <a:pPr algn="just"/>
                      <a:r>
                        <a:rPr lang="en">
                          <a:effectLst/>
                        </a:rPr>
                        <a:t>Text_50</a:t>
                      </a:r>
                      <a:endParaRPr lang="en">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1</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a:effectLst/>
                        </a:rPr>
                        <a:t>0</a:t>
                      </a:r>
                      <a:endParaRPr lang="en-US" altLang="ko-KR">
                        <a:effectLst/>
                        <a:latin typeface="Batang" panose="02030600000101010101" pitchFamily="18" charset="-127"/>
                        <a:ea typeface="Batang" panose="02030600000101010101" pitchFamily="18" charset="-127"/>
                      </a:endParaRPr>
                    </a:p>
                  </a:txBody>
                  <a:tcPr marL="47625" marR="47625" marT="0" marB="0" anchor="ctr"/>
                </a:tc>
                <a:extLst>
                  <a:ext uri="{0D108BD9-81ED-4DB2-BD59-A6C34878D82A}">
                    <a16:rowId xmlns:a16="http://schemas.microsoft.com/office/drawing/2014/main" val="1336418221"/>
                  </a:ext>
                </a:extLst>
              </a:tr>
            </a:tbl>
          </a:graphicData>
        </a:graphic>
      </p:graphicFrame>
    </p:spTree>
    <p:extLst>
      <p:ext uri="{BB962C8B-B14F-4D97-AF65-F5344CB8AC3E}">
        <p14:creationId xmlns:p14="http://schemas.microsoft.com/office/powerpoint/2010/main" val="27715724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8EEF620-617F-DA48-9C90-25540A481F97}"/>
              </a:ext>
            </a:extLst>
          </p:cNvPr>
          <p:cNvSpPr>
            <a:spLocks noGrp="1"/>
          </p:cNvSpPr>
          <p:nvPr>
            <p:ph sz="quarter" idx="1"/>
          </p:nvPr>
        </p:nvSpPr>
        <p:spPr/>
        <p:txBody>
          <a:bodyPr/>
          <a:lstStyle/>
          <a:p>
            <a:r>
              <a:rPr lang="ko-KR" altLang="en-US" dirty="0"/>
              <a:t>앞에서는 문장</a:t>
            </a:r>
            <a:r>
              <a:rPr lang="en" altLang="ko-KR" dirty="0"/>
              <a:t> </a:t>
            </a:r>
            <a:r>
              <a:rPr lang="ko-KR" altLang="en-US" dirty="0"/>
              <a:t>단위로 어떤 단어들이 있는지를 </a:t>
            </a:r>
            <a:r>
              <a:rPr lang="en" altLang="ko-KR" dirty="0"/>
              <a:t>BOW</a:t>
            </a:r>
            <a:r>
              <a:rPr lang="ko-KR" altLang="en-US" dirty="0"/>
              <a:t>로 만드는 방법을 소개했다</a:t>
            </a:r>
            <a:r>
              <a:rPr lang="en-US" altLang="ko-KR" dirty="0"/>
              <a:t>. </a:t>
            </a:r>
            <a:r>
              <a:rPr lang="ko-KR" altLang="en-US" dirty="0"/>
              <a:t>이를 확장하여 문서</a:t>
            </a:r>
            <a:r>
              <a:rPr lang="en-US" altLang="ko-KR" dirty="0"/>
              <a:t>(</a:t>
            </a:r>
            <a:r>
              <a:rPr lang="en" altLang="ko-KR" dirty="0"/>
              <a:t>document) </a:t>
            </a:r>
            <a:r>
              <a:rPr lang="ko-KR" altLang="en-US" dirty="0"/>
              <a:t>단위로 어떤 단어들이 있는지를 표현하는 것을 문서</a:t>
            </a:r>
            <a:r>
              <a:rPr lang="en-US" altLang="ko-KR" dirty="0"/>
              <a:t>-</a:t>
            </a:r>
            <a:r>
              <a:rPr lang="ko-KR" altLang="en-US" dirty="0"/>
              <a:t>단어</a:t>
            </a:r>
            <a:r>
              <a:rPr lang="en-US" altLang="ko-KR" dirty="0">
                <a:solidFill>
                  <a:srgbClr val="C00000"/>
                </a:solidFill>
              </a:rPr>
              <a:t>(</a:t>
            </a:r>
            <a:r>
              <a:rPr lang="en" altLang="ko-KR" dirty="0">
                <a:solidFill>
                  <a:srgbClr val="C00000"/>
                </a:solidFill>
              </a:rPr>
              <a:t>document-term)</a:t>
            </a:r>
            <a:r>
              <a:rPr lang="ko-KR" altLang="en-US" dirty="0">
                <a:solidFill>
                  <a:srgbClr val="C00000"/>
                </a:solidFill>
              </a:rPr>
              <a:t> 행렬</a:t>
            </a:r>
            <a:r>
              <a:rPr lang="ko-KR" altLang="en-US" dirty="0"/>
              <a:t>이라고 한다</a:t>
            </a:r>
            <a:r>
              <a:rPr lang="en-US" altLang="ko-KR" dirty="0"/>
              <a:t>. </a:t>
            </a:r>
          </a:p>
          <a:p>
            <a:pPr lvl="1"/>
            <a:r>
              <a:rPr lang="ko-KR" altLang="en-US" dirty="0"/>
              <a:t>같은 단어가 여러 번 등장하면 </a:t>
            </a:r>
            <a:r>
              <a:rPr lang="en-US" altLang="ko-KR" dirty="0"/>
              <a:t>1 </a:t>
            </a:r>
            <a:r>
              <a:rPr lang="ko-KR" altLang="en-US" dirty="0"/>
              <a:t>이상의  값을 갖는다</a:t>
            </a:r>
          </a:p>
          <a:p>
            <a:endParaRPr kumimoji="1" lang="ko-KR" altLang="en-US" dirty="0"/>
          </a:p>
        </p:txBody>
      </p:sp>
      <p:sp>
        <p:nvSpPr>
          <p:cNvPr id="3" name="제목 2">
            <a:extLst>
              <a:ext uri="{FF2B5EF4-FFF2-40B4-BE49-F238E27FC236}">
                <a16:creationId xmlns:a16="http://schemas.microsoft.com/office/drawing/2014/main" id="{D47AA2DD-503F-9D43-99F7-2AE9A381B893}"/>
              </a:ext>
            </a:extLst>
          </p:cNvPr>
          <p:cNvSpPr>
            <a:spLocks noGrp="1"/>
          </p:cNvSpPr>
          <p:nvPr>
            <p:ph type="title"/>
          </p:nvPr>
        </p:nvSpPr>
        <p:spPr/>
        <p:txBody>
          <a:bodyPr>
            <a:normAutofit/>
          </a:bodyPr>
          <a:lstStyle/>
          <a:p>
            <a:r>
              <a:rPr lang="ko-KR" altLang="en-US"/>
              <a:t>문서</a:t>
            </a:r>
            <a:r>
              <a:rPr lang="en-US" altLang="ko-KR"/>
              <a:t>-</a:t>
            </a:r>
            <a:r>
              <a:rPr lang="ko-KR" altLang="en-US"/>
              <a:t>단어 행렬</a:t>
            </a:r>
            <a:r>
              <a:rPr lang="en-US" altLang="ko-KR"/>
              <a:t> *</a:t>
            </a:r>
            <a:endParaRPr kumimoji="1" lang="ko-KR" altLang="en-US"/>
          </a:p>
        </p:txBody>
      </p:sp>
      <p:sp>
        <p:nvSpPr>
          <p:cNvPr id="4" name="슬라이드 번호 개체 틀 3">
            <a:extLst>
              <a:ext uri="{FF2B5EF4-FFF2-40B4-BE49-F238E27FC236}">
                <a16:creationId xmlns:a16="http://schemas.microsoft.com/office/drawing/2014/main" id="{EC57E993-2D71-4B4E-81D3-92D4DC921C52}"/>
              </a:ext>
            </a:extLst>
          </p:cNvPr>
          <p:cNvSpPr>
            <a:spLocks noGrp="1"/>
          </p:cNvSpPr>
          <p:nvPr>
            <p:ph type="sldNum" sz="quarter" idx="12"/>
          </p:nvPr>
        </p:nvSpPr>
        <p:spPr/>
        <p:txBody>
          <a:bodyPr/>
          <a:lstStyle/>
          <a:p>
            <a:fld id="{86CB4B4D-7CA3-9044-876B-883B54F8677D}" type="slidenum">
              <a:rPr lang="en-US" altLang="ko-KR" smtClean="0"/>
              <a:pPr/>
              <a:t>108</a:t>
            </a:fld>
            <a:endParaRPr lang="en-US" altLang="ko-KR"/>
          </a:p>
        </p:txBody>
      </p:sp>
      <p:graphicFrame>
        <p:nvGraphicFramePr>
          <p:cNvPr id="5" name="표 4">
            <a:extLst>
              <a:ext uri="{FF2B5EF4-FFF2-40B4-BE49-F238E27FC236}">
                <a16:creationId xmlns:a16="http://schemas.microsoft.com/office/drawing/2014/main" id="{B3209D4D-B1E6-FC43-B1D8-4381A5A9403C}"/>
              </a:ext>
            </a:extLst>
          </p:cNvPr>
          <p:cNvGraphicFramePr>
            <a:graphicFrameLocks noGrp="1"/>
          </p:cNvGraphicFramePr>
          <p:nvPr/>
        </p:nvGraphicFramePr>
        <p:xfrm>
          <a:off x="650877" y="4876800"/>
          <a:ext cx="11703051" cy="3840480"/>
        </p:xfrm>
        <a:graphic>
          <a:graphicData uri="http://schemas.openxmlformats.org/drawingml/2006/table">
            <a:tbl>
              <a:tblPr>
                <a:tableStyleId>{C7B018BB-80A7-4F77-B60F-C8B233D01FF8}</a:tableStyleId>
              </a:tblPr>
              <a:tblGrid>
                <a:gridCol w="1026987">
                  <a:extLst>
                    <a:ext uri="{9D8B030D-6E8A-4147-A177-3AD203B41FA5}">
                      <a16:colId xmlns:a16="http://schemas.microsoft.com/office/drawing/2014/main" val="2159630662"/>
                    </a:ext>
                  </a:extLst>
                </a:gridCol>
                <a:gridCol w="762576">
                  <a:extLst>
                    <a:ext uri="{9D8B030D-6E8A-4147-A177-3AD203B41FA5}">
                      <a16:colId xmlns:a16="http://schemas.microsoft.com/office/drawing/2014/main" val="98328059"/>
                    </a:ext>
                  </a:extLst>
                </a:gridCol>
                <a:gridCol w="762576">
                  <a:extLst>
                    <a:ext uri="{9D8B030D-6E8A-4147-A177-3AD203B41FA5}">
                      <a16:colId xmlns:a16="http://schemas.microsoft.com/office/drawing/2014/main" val="2929976707"/>
                    </a:ext>
                  </a:extLst>
                </a:gridCol>
                <a:gridCol w="762576">
                  <a:extLst>
                    <a:ext uri="{9D8B030D-6E8A-4147-A177-3AD203B41FA5}">
                      <a16:colId xmlns:a16="http://schemas.microsoft.com/office/drawing/2014/main" val="2046720039"/>
                    </a:ext>
                  </a:extLst>
                </a:gridCol>
                <a:gridCol w="762576">
                  <a:extLst>
                    <a:ext uri="{9D8B030D-6E8A-4147-A177-3AD203B41FA5}">
                      <a16:colId xmlns:a16="http://schemas.microsoft.com/office/drawing/2014/main" val="615361764"/>
                    </a:ext>
                  </a:extLst>
                </a:gridCol>
                <a:gridCol w="762576">
                  <a:extLst>
                    <a:ext uri="{9D8B030D-6E8A-4147-A177-3AD203B41FA5}">
                      <a16:colId xmlns:a16="http://schemas.microsoft.com/office/drawing/2014/main" val="4122921936"/>
                    </a:ext>
                  </a:extLst>
                </a:gridCol>
                <a:gridCol w="762576">
                  <a:extLst>
                    <a:ext uri="{9D8B030D-6E8A-4147-A177-3AD203B41FA5}">
                      <a16:colId xmlns:a16="http://schemas.microsoft.com/office/drawing/2014/main" val="1348329034"/>
                    </a:ext>
                  </a:extLst>
                </a:gridCol>
                <a:gridCol w="762576">
                  <a:extLst>
                    <a:ext uri="{9D8B030D-6E8A-4147-A177-3AD203B41FA5}">
                      <a16:colId xmlns:a16="http://schemas.microsoft.com/office/drawing/2014/main" val="2934482038"/>
                    </a:ext>
                  </a:extLst>
                </a:gridCol>
                <a:gridCol w="762576">
                  <a:extLst>
                    <a:ext uri="{9D8B030D-6E8A-4147-A177-3AD203B41FA5}">
                      <a16:colId xmlns:a16="http://schemas.microsoft.com/office/drawing/2014/main" val="3486889634"/>
                    </a:ext>
                  </a:extLst>
                </a:gridCol>
                <a:gridCol w="762576">
                  <a:extLst>
                    <a:ext uri="{9D8B030D-6E8A-4147-A177-3AD203B41FA5}">
                      <a16:colId xmlns:a16="http://schemas.microsoft.com/office/drawing/2014/main" val="1089908643"/>
                    </a:ext>
                  </a:extLst>
                </a:gridCol>
                <a:gridCol w="762576">
                  <a:extLst>
                    <a:ext uri="{9D8B030D-6E8A-4147-A177-3AD203B41FA5}">
                      <a16:colId xmlns:a16="http://schemas.microsoft.com/office/drawing/2014/main" val="1891797000"/>
                    </a:ext>
                  </a:extLst>
                </a:gridCol>
                <a:gridCol w="762576">
                  <a:extLst>
                    <a:ext uri="{9D8B030D-6E8A-4147-A177-3AD203B41FA5}">
                      <a16:colId xmlns:a16="http://schemas.microsoft.com/office/drawing/2014/main" val="3710999079"/>
                    </a:ext>
                  </a:extLst>
                </a:gridCol>
                <a:gridCol w="762576">
                  <a:extLst>
                    <a:ext uri="{9D8B030D-6E8A-4147-A177-3AD203B41FA5}">
                      <a16:colId xmlns:a16="http://schemas.microsoft.com/office/drawing/2014/main" val="3741961273"/>
                    </a:ext>
                  </a:extLst>
                </a:gridCol>
                <a:gridCol w="762576">
                  <a:extLst>
                    <a:ext uri="{9D8B030D-6E8A-4147-A177-3AD203B41FA5}">
                      <a16:colId xmlns:a16="http://schemas.microsoft.com/office/drawing/2014/main" val="2679419151"/>
                    </a:ext>
                  </a:extLst>
                </a:gridCol>
                <a:gridCol w="762576">
                  <a:extLst>
                    <a:ext uri="{9D8B030D-6E8A-4147-A177-3AD203B41FA5}">
                      <a16:colId xmlns:a16="http://schemas.microsoft.com/office/drawing/2014/main" val="2547278314"/>
                    </a:ext>
                  </a:extLst>
                </a:gridCol>
              </a:tblGrid>
              <a:tr h="548640">
                <a:tc>
                  <a:txBody>
                    <a:bodyPr/>
                    <a:lstStyle/>
                    <a:p>
                      <a:pPr algn="just"/>
                      <a:r>
                        <a:rPr lang="ko-KR" altLang="en-US">
                          <a:solidFill>
                            <a:srgbClr val="FF0000"/>
                          </a:solidFill>
                          <a:effectLst/>
                        </a:rPr>
                        <a:t>문서번호</a:t>
                      </a:r>
                      <a:endParaRPr lang="ko-KR" altLang="en-US">
                        <a:solidFill>
                          <a:srgbClr val="FF0000"/>
                        </a:solidFill>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1</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2</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3</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4</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5</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6</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7</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8</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9</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10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4998</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4999</a:t>
                      </a:r>
                    </a:p>
                  </a:txBody>
                  <a:tcPr marL="47625" marR="47625" marT="0" marB="0" anchor="ctr"/>
                </a:tc>
                <a:extLst>
                  <a:ext uri="{0D108BD9-81ED-4DB2-BD59-A6C34878D82A}">
                    <a16:rowId xmlns:a16="http://schemas.microsoft.com/office/drawing/2014/main" val="4140016692"/>
                  </a:ext>
                </a:extLst>
              </a:tr>
              <a:tr h="548640">
                <a:tc>
                  <a:txBody>
                    <a:bodyPr/>
                    <a:lstStyle/>
                    <a:p>
                      <a:pPr algn="just"/>
                      <a:r>
                        <a:rPr lang="en">
                          <a:solidFill>
                            <a:srgbClr val="FF0000"/>
                          </a:solidFill>
                          <a:effectLst/>
                        </a:rPr>
                        <a:t>Doc_1</a:t>
                      </a:r>
                      <a:endParaRPr lang="en">
                        <a:solidFill>
                          <a:srgbClr val="FF0000"/>
                        </a:solidFill>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1</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2</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3</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1</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4</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2</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1</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3</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extLst>
                  <a:ext uri="{0D108BD9-81ED-4DB2-BD59-A6C34878D82A}">
                    <a16:rowId xmlns:a16="http://schemas.microsoft.com/office/drawing/2014/main" val="2763712464"/>
                  </a:ext>
                </a:extLst>
              </a:tr>
              <a:tr h="548640">
                <a:tc>
                  <a:txBody>
                    <a:bodyPr/>
                    <a:lstStyle/>
                    <a:p>
                      <a:pPr algn="just"/>
                      <a:r>
                        <a:rPr lang="en" altLang="ko-KR">
                          <a:solidFill>
                            <a:srgbClr val="FF0000"/>
                          </a:solidFill>
                          <a:effectLst/>
                        </a:rPr>
                        <a:t>Doc</a:t>
                      </a:r>
                      <a:r>
                        <a:rPr lang="en">
                          <a:solidFill>
                            <a:srgbClr val="FF0000"/>
                          </a:solidFill>
                          <a:effectLst/>
                        </a:rPr>
                        <a:t>_2</a:t>
                      </a:r>
                      <a:endParaRPr lang="en">
                        <a:solidFill>
                          <a:srgbClr val="FF0000"/>
                        </a:solidFill>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2</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2</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extLst>
                  <a:ext uri="{0D108BD9-81ED-4DB2-BD59-A6C34878D82A}">
                    <a16:rowId xmlns:a16="http://schemas.microsoft.com/office/drawing/2014/main" val="1685158291"/>
                  </a:ext>
                </a:extLst>
              </a:tr>
              <a:tr h="548640">
                <a:tc>
                  <a:txBody>
                    <a:bodyPr/>
                    <a:lstStyle/>
                    <a:p>
                      <a:pPr algn="just"/>
                      <a:r>
                        <a:rPr lang="en" altLang="ko-KR">
                          <a:solidFill>
                            <a:srgbClr val="FF0000"/>
                          </a:solidFill>
                          <a:effectLst/>
                        </a:rPr>
                        <a:t>Doc</a:t>
                      </a:r>
                      <a:r>
                        <a:rPr lang="en">
                          <a:solidFill>
                            <a:srgbClr val="FF0000"/>
                          </a:solidFill>
                          <a:effectLst/>
                        </a:rPr>
                        <a:t>_3</a:t>
                      </a:r>
                      <a:endParaRPr lang="en">
                        <a:solidFill>
                          <a:srgbClr val="FF0000"/>
                        </a:solidFill>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1</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3</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1</a:t>
                      </a:r>
                    </a:p>
                  </a:txBody>
                  <a:tcPr marL="47625" marR="47625" marT="0" marB="0" anchor="ctr"/>
                </a:tc>
                <a:extLst>
                  <a:ext uri="{0D108BD9-81ED-4DB2-BD59-A6C34878D82A}">
                    <a16:rowId xmlns:a16="http://schemas.microsoft.com/office/drawing/2014/main" val="1485030054"/>
                  </a:ext>
                </a:extLst>
              </a:tr>
              <a:tr h="548640">
                <a:tc>
                  <a:txBody>
                    <a:bodyPr/>
                    <a:lstStyle/>
                    <a:p>
                      <a:pPr algn="just"/>
                      <a:r>
                        <a:rPr lang="en" altLang="ko-KR">
                          <a:solidFill>
                            <a:srgbClr val="FF0000"/>
                          </a:solidFill>
                          <a:effectLst/>
                        </a:rPr>
                        <a:t>Doc</a:t>
                      </a:r>
                      <a:r>
                        <a:rPr lang="en">
                          <a:solidFill>
                            <a:srgbClr val="FF0000"/>
                          </a:solidFill>
                          <a:effectLst/>
                        </a:rPr>
                        <a:t>_4</a:t>
                      </a:r>
                      <a:endParaRPr lang="en">
                        <a:solidFill>
                          <a:srgbClr val="FF0000"/>
                        </a:solidFill>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4</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1</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4</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1</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extLst>
                  <a:ext uri="{0D108BD9-81ED-4DB2-BD59-A6C34878D82A}">
                    <a16:rowId xmlns:a16="http://schemas.microsoft.com/office/drawing/2014/main" val="2357276297"/>
                  </a:ext>
                </a:extLst>
              </a:tr>
              <a:tr h="548640">
                <a:tc>
                  <a:txBody>
                    <a:bodyPr/>
                    <a:lstStyle/>
                    <a:p>
                      <a:pPr algn="ctr"/>
                      <a:r>
                        <a:rPr lang="en-US" altLang="ko-KR">
                          <a:solidFill>
                            <a:srgbClr val="FF0000"/>
                          </a:solidFill>
                          <a:effectLst/>
                        </a:rPr>
                        <a:t>...</a:t>
                      </a:r>
                      <a:endParaRPr lang="en-US" altLang="ko-KR">
                        <a:solidFill>
                          <a:srgbClr val="FF0000"/>
                        </a:solidFill>
                        <a:effectLst/>
                        <a:latin typeface="Batang" panose="02030600000101010101" pitchFamily="18" charset="-127"/>
                        <a:ea typeface="Batang" panose="02030600000101010101" pitchFamily="18" charset="-127"/>
                      </a:endParaRPr>
                    </a:p>
                  </a:txBody>
                  <a:tcPr marL="47625" marR="47625" marT="0" marB="0" anchor="ctr"/>
                </a:tc>
                <a:tc>
                  <a:txBody>
                    <a:bodyPr/>
                    <a:lstStyle/>
                    <a:p>
                      <a:pPr algn="ctr"/>
                      <a:br>
                        <a:rPr lang="ko-KR" altLang="en-US" b="0">
                          <a:effectLst/>
                          <a:latin typeface="Malgun Gothic" panose="020B0503020000020004" pitchFamily="34" charset="-127"/>
                          <a:ea typeface="Malgun Gothic" panose="020B0503020000020004" pitchFamily="34" charset="-127"/>
                        </a:rPr>
                      </a:br>
                      <a:endParaRPr lang="ko-KR" altLang="en-US" b="0">
                        <a:effectLst/>
                        <a:latin typeface="Malgun Gothic" panose="020B0503020000020004" pitchFamily="34" charset="-127"/>
                        <a:ea typeface="Malgun Gothic" panose="020B0503020000020004" pitchFamily="34" charset="-127"/>
                      </a:endParaRPr>
                    </a:p>
                  </a:txBody>
                  <a:tcPr marL="47625" marR="47625" marT="0" marB="0" anchor="ctr"/>
                </a:tc>
                <a:tc>
                  <a:txBody>
                    <a:bodyPr/>
                    <a:lstStyle/>
                    <a:p>
                      <a:pPr algn="ctr"/>
                      <a:br>
                        <a:rPr lang="ko-KR" altLang="en-US" b="0">
                          <a:effectLst/>
                          <a:latin typeface="Malgun Gothic" panose="020B0503020000020004" pitchFamily="34" charset="-127"/>
                          <a:ea typeface="Malgun Gothic" panose="020B0503020000020004" pitchFamily="34" charset="-127"/>
                        </a:rPr>
                      </a:br>
                      <a:endParaRPr lang="ko-KR" altLang="en-US" b="0">
                        <a:effectLst/>
                        <a:latin typeface="Malgun Gothic" panose="020B0503020000020004" pitchFamily="34" charset="-127"/>
                        <a:ea typeface="Malgun Gothic" panose="020B0503020000020004" pitchFamily="34" charset="-127"/>
                      </a:endParaRPr>
                    </a:p>
                  </a:txBody>
                  <a:tcPr marL="47625" marR="47625" marT="0" marB="0" anchor="ctr"/>
                </a:tc>
                <a:tc>
                  <a:txBody>
                    <a:bodyPr/>
                    <a:lstStyle/>
                    <a:p>
                      <a:pPr algn="ctr"/>
                      <a:br>
                        <a:rPr lang="ko-KR" altLang="en-US" b="0">
                          <a:effectLst/>
                          <a:latin typeface="Malgun Gothic" panose="020B0503020000020004" pitchFamily="34" charset="-127"/>
                          <a:ea typeface="Malgun Gothic" panose="020B0503020000020004" pitchFamily="34" charset="-127"/>
                        </a:rPr>
                      </a:br>
                      <a:endParaRPr lang="ko-KR" altLang="en-US" b="0">
                        <a:effectLst/>
                        <a:latin typeface="Malgun Gothic" panose="020B0503020000020004" pitchFamily="34" charset="-127"/>
                        <a:ea typeface="Malgun Gothic" panose="020B0503020000020004" pitchFamily="34" charset="-127"/>
                      </a:endParaRPr>
                    </a:p>
                  </a:txBody>
                  <a:tcPr marL="47625" marR="47625" marT="0" marB="0" anchor="ctr"/>
                </a:tc>
                <a:tc>
                  <a:txBody>
                    <a:bodyPr/>
                    <a:lstStyle/>
                    <a:p>
                      <a:pPr algn="ctr"/>
                      <a:br>
                        <a:rPr lang="ko-KR" altLang="en-US" b="0">
                          <a:effectLst/>
                          <a:latin typeface="Malgun Gothic" panose="020B0503020000020004" pitchFamily="34" charset="-127"/>
                          <a:ea typeface="Malgun Gothic" panose="020B0503020000020004" pitchFamily="34" charset="-127"/>
                        </a:rPr>
                      </a:br>
                      <a:endParaRPr lang="ko-KR" altLang="en-US" b="0">
                        <a:effectLst/>
                        <a:latin typeface="Malgun Gothic" panose="020B0503020000020004" pitchFamily="34" charset="-127"/>
                        <a:ea typeface="Malgun Gothic" panose="020B0503020000020004" pitchFamily="34" charset="-127"/>
                      </a:endParaRPr>
                    </a:p>
                  </a:txBody>
                  <a:tcPr marL="47625" marR="47625" marT="0" marB="0" anchor="ctr"/>
                </a:tc>
                <a:tc>
                  <a:txBody>
                    <a:bodyPr/>
                    <a:lstStyle/>
                    <a:p>
                      <a:pPr algn="ctr"/>
                      <a:br>
                        <a:rPr lang="ko-KR" altLang="en-US" b="0">
                          <a:effectLst/>
                          <a:latin typeface="Malgun Gothic" panose="020B0503020000020004" pitchFamily="34" charset="-127"/>
                          <a:ea typeface="Malgun Gothic" panose="020B0503020000020004" pitchFamily="34" charset="-127"/>
                        </a:rPr>
                      </a:br>
                      <a:endParaRPr lang="ko-KR" altLang="en-US" b="0">
                        <a:effectLst/>
                        <a:latin typeface="Malgun Gothic" panose="020B0503020000020004" pitchFamily="34" charset="-127"/>
                        <a:ea typeface="Malgun Gothic" panose="020B0503020000020004" pitchFamily="34" charset="-127"/>
                      </a:endParaRPr>
                    </a:p>
                  </a:txBody>
                  <a:tcPr marL="47625" marR="47625" marT="0" marB="0" anchor="ctr"/>
                </a:tc>
                <a:tc>
                  <a:txBody>
                    <a:bodyPr/>
                    <a:lstStyle/>
                    <a:p>
                      <a:pPr algn="ctr"/>
                      <a:br>
                        <a:rPr lang="ko-KR" altLang="en-US" b="0">
                          <a:effectLst/>
                          <a:latin typeface="Malgun Gothic" panose="020B0503020000020004" pitchFamily="34" charset="-127"/>
                          <a:ea typeface="Malgun Gothic" panose="020B0503020000020004" pitchFamily="34" charset="-127"/>
                        </a:rPr>
                      </a:br>
                      <a:endParaRPr lang="ko-KR" altLang="en-US" b="0">
                        <a:effectLst/>
                        <a:latin typeface="Malgun Gothic" panose="020B0503020000020004" pitchFamily="34" charset="-127"/>
                        <a:ea typeface="Malgun Gothic" panose="020B0503020000020004" pitchFamily="34" charset="-127"/>
                      </a:endParaRPr>
                    </a:p>
                  </a:txBody>
                  <a:tcPr marL="47625" marR="47625" marT="0" marB="0" anchor="ctr"/>
                </a:tc>
                <a:tc>
                  <a:txBody>
                    <a:bodyPr/>
                    <a:lstStyle/>
                    <a:p>
                      <a:pPr algn="ctr"/>
                      <a:br>
                        <a:rPr lang="ko-KR" altLang="en-US" b="0">
                          <a:effectLst/>
                          <a:latin typeface="Malgun Gothic" panose="020B0503020000020004" pitchFamily="34" charset="-127"/>
                          <a:ea typeface="Malgun Gothic" panose="020B0503020000020004" pitchFamily="34" charset="-127"/>
                        </a:rPr>
                      </a:br>
                      <a:endParaRPr lang="ko-KR" altLang="en-US" b="0">
                        <a:effectLst/>
                        <a:latin typeface="Malgun Gothic" panose="020B0503020000020004" pitchFamily="34" charset="-127"/>
                        <a:ea typeface="Malgun Gothic" panose="020B0503020000020004" pitchFamily="34" charset="-127"/>
                      </a:endParaRPr>
                    </a:p>
                  </a:txBody>
                  <a:tcPr marL="47625" marR="47625" marT="0" marB="0" anchor="ctr"/>
                </a:tc>
                <a:tc>
                  <a:txBody>
                    <a:bodyPr/>
                    <a:lstStyle/>
                    <a:p>
                      <a:pPr algn="ctr"/>
                      <a:br>
                        <a:rPr lang="ko-KR" altLang="en-US" b="0">
                          <a:effectLst/>
                          <a:latin typeface="Malgun Gothic" panose="020B0503020000020004" pitchFamily="34" charset="-127"/>
                          <a:ea typeface="Malgun Gothic" panose="020B0503020000020004" pitchFamily="34" charset="-127"/>
                        </a:rPr>
                      </a:br>
                      <a:endParaRPr lang="ko-KR" altLang="en-US" b="0">
                        <a:effectLst/>
                        <a:latin typeface="Malgun Gothic" panose="020B0503020000020004" pitchFamily="34" charset="-127"/>
                        <a:ea typeface="Malgun Gothic" panose="020B0503020000020004" pitchFamily="34" charset="-127"/>
                      </a:endParaRPr>
                    </a:p>
                  </a:txBody>
                  <a:tcPr marL="47625" marR="47625" marT="0" marB="0" anchor="ctr"/>
                </a:tc>
                <a:tc>
                  <a:txBody>
                    <a:bodyPr/>
                    <a:lstStyle/>
                    <a:p>
                      <a:pPr algn="ctr"/>
                      <a:br>
                        <a:rPr lang="ko-KR" altLang="en-US" b="0">
                          <a:effectLst/>
                          <a:latin typeface="Malgun Gothic" panose="020B0503020000020004" pitchFamily="34" charset="-127"/>
                          <a:ea typeface="Malgun Gothic" panose="020B0503020000020004" pitchFamily="34" charset="-127"/>
                        </a:rPr>
                      </a:br>
                      <a:endParaRPr lang="ko-KR" altLang="en-US" b="0">
                        <a:effectLst/>
                        <a:latin typeface="Malgun Gothic" panose="020B0503020000020004" pitchFamily="34" charset="-127"/>
                        <a:ea typeface="Malgun Gothic" panose="020B0503020000020004" pitchFamily="34" charset="-127"/>
                      </a:endParaRPr>
                    </a:p>
                  </a:txBody>
                  <a:tcPr marL="47625" marR="47625" marT="0" marB="0" anchor="ctr"/>
                </a:tc>
                <a:tc>
                  <a:txBody>
                    <a:bodyPr/>
                    <a:lstStyle/>
                    <a:p>
                      <a:pPr algn="ctr"/>
                      <a:br>
                        <a:rPr lang="ko-KR" altLang="en-US" b="0">
                          <a:effectLst/>
                          <a:latin typeface="Malgun Gothic" panose="020B0503020000020004" pitchFamily="34" charset="-127"/>
                          <a:ea typeface="Malgun Gothic" panose="020B0503020000020004" pitchFamily="34" charset="-127"/>
                        </a:rPr>
                      </a:br>
                      <a:endParaRPr lang="ko-KR" altLang="en-US" b="0">
                        <a:effectLst/>
                        <a:latin typeface="Malgun Gothic" panose="020B0503020000020004" pitchFamily="34" charset="-127"/>
                        <a:ea typeface="Malgun Gothic" panose="020B0503020000020004" pitchFamily="34" charset="-127"/>
                      </a:endParaRPr>
                    </a:p>
                  </a:txBody>
                  <a:tcPr marL="47625" marR="47625" marT="0" marB="0" anchor="ctr"/>
                </a:tc>
                <a:tc>
                  <a:txBody>
                    <a:bodyPr/>
                    <a:lstStyle/>
                    <a:p>
                      <a:pPr algn="ctr"/>
                      <a:br>
                        <a:rPr lang="ko-KR" altLang="en-US" b="0">
                          <a:effectLst/>
                          <a:latin typeface="Malgun Gothic" panose="020B0503020000020004" pitchFamily="34" charset="-127"/>
                          <a:ea typeface="Malgun Gothic" panose="020B0503020000020004" pitchFamily="34" charset="-127"/>
                        </a:rPr>
                      </a:br>
                      <a:endParaRPr lang="ko-KR" altLang="en-US" b="0">
                        <a:effectLst/>
                        <a:latin typeface="Malgun Gothic" panose="020B0503020000020004" pitchFamily="34" charset="-127"/>
                        <a:ea typeface="Malgun Gothic" panose="020B0503020000020004" pitchFamily="34" charset="-127"/>
                      </a:endParaRPr>
                    </a:p>
                  </a:txBody>
                  <a:tcPr marL="47625" marR="47625" marT="0" marB="0" anchor="ctr"/>
                </a:tc>
                <a:tc>
                  <a:txBody>
                    <a:bodyPr/>
                    <a:lstStyle/>
                    <a:p>
                      <a:pPr algn="ctr"/>
                      <a:br>
                        <a:rPr lang="ko-KR" altLang="en-US" b="0">
                          <a:effectLst/>
                          <a:latin typeface="Malgun Gothic" panose="020B0503020000020004" pitchFamily="34" charset="-127"/>
                          <a:ea typeface="Malgun Gothic" panose="020B0503020000020004" pitchFamily="34" charset="-127"/>
                        </a:rPr>
                      </a:br>
                      <a:endParaRPr lang="ko-KR" altLang="en-US" b="0">
                        <a:effectLst/>
                        <a:latin typeface="Malgun Gothic" panose="020B0503020000020004" pitchFamily="34" charset="-127"/>
                        <a:ea typeface="Malgun Gothic" panose="020B0503020000020004" pitchFamily="34" charset="-127"/>
                      </a:endParaRPr>
                    </a:p>
                  </a:txBody>
                  <a:tcPr marL="47625" marR="47625" marT="0" marB="0" anchor="ctr"/>
                </a:tc>
                <a:tc>
                  <a:txBody>
                    <a:bodyPr/>
                    <a:lstStyle/>
                    <a:p>
                      <a:pPr algn="ctr"/>
                      <a:br>
                        <a:rPr lang="ko-KR" altLang="en-US" b="0">
                          <a:effectLst/>
                          <a:latin typeface="Malgun Gothic" panose="020B0503020000020004" pitchFamily="34" charset="-127"/>
                          <a:ea typeface="Malgun Gothic" panose="020B0503020000020004" pitchFamily="34" charset="-127"/>
                        </a:rPr>
                      </a:br>
                      <a:endParaRPr lang="ko-KR" altLang="en-US" b="0">
                        <a:effectLst/>
                        <a:latin typeface="Malgun Gothic" panose="020B0503020000020004" pitchFamily="34" charset="-127"/>
                        <a:ea typeface="Malgun Gothic" panose="020B0503020000020004" pitchFamily="34" charset="-127"/>
                      </a:endParaRPr>
                    </a:p>
                  </a:txBody>
                  <a:tcPr marL="47625" marR="47625" marT="0" marB="0" anchor="ctr"/>
                </a:tc>
                <a:tc>
                  <a:txBody>
                    <a:bodyPr/>
                    <a:lstStyle/>
                    <a:p>
                      <a:pPr algn="ctr"/>
                      <a:br>
                        <a:rPr lang="ko-KR" altLang="en-US" b="0">
                          <a:effectLst/>
                          <a:latin typeface="Malgun Gothic" panose="020B0503020000020004" pitchFamily="34" charset="-127"/>
                          <a:ea typeface="Malgun Gothic" panose="020B0503020000020004" pitchFamily="34" charset="-127"/>
                        </a:rPr>
                      </a:br>
                      <a:endParaRPr lang="ko-KR" altLang="en-US" b="0">
                        <a:effectLst/>
                        <a:latin typeface="Malgun Gothic" panose="020B0503020000020004" pitchFamily="34" charset="-127"/>
                        <a:ea typeface="Malgun Gothic" panose="020B0503020000020004" pitchFamily="34" charset="-127"/>
                      </a:endParaRPr>
                    </a:p>
                  </a:txBody>
                  <a:tcPr marL="47625" marR="47625" marT="0" marB="0" anchor="ctr"/>
                </a:tc>
                <a:extLst>
                  <a:ext uri="{0D108BD9-81ED-4DB2-BD59-A6C34878D82A}">
                    <a16:rowId xmlns:a16="http://schemas.microsoft.com/office/drawing/2014/main" val="2691422276"/>
                  </a:ext>
                </a:extLst>
              </a:tr>
              <a:tr h="548640">
                <a:tc>
                  <a:txBody>
                    <a:bodyPr/>
                    <a:lstStyle/>
                    <a:p>
                      <a:pPr algn="just"/>
                      <a:r>
                        <a:rPr lang="en" altLang="ko-KR">
                          <a:solidFill>
                            <a:srgbClr val="FF0000"/>
                          </a:solidFill>
                          <a:effectLst/>
                        </a:rPr>
                        <a:t>Doc</a:t>
                      </a:r>
                      <a:r>
                        <a:rPr lang="en">
                          <a:solidFill>
                            <a:srgbClr val="FF0000"/>
                          </a:solidFill>
                          <a:effectLst/>
                        </a:rPr>
                        <a:t>_100</a:t>
                      </a:r>
                      <a:endParaRPr lang="en">
                        <a:solidFill>
                          <a:srgbClr val="FF0000"/>
                        </a:solidFill>
                        <a:effectLst/>
                        <a:latin typeface="Batang" panose="02030600000101010101" pitchFamily="18" charset="-127"/>
                        <a:ea typeface="Batang" panose="02030600000101010101" pitchFamily="18" charset="-127"/>
                      </a:endParaRP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2</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1</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4</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1</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tc>
                  <a:txBody>
                    <a:bodyPr/>
                    <a:lstStyle/>
                    <a:p>
                      <a:pPr algn="ctr"/>
                      <a:r>
                        <a:rPr lang="en-US" altLang="ko-KR" b="0">
                          <a:effectLst/>
                          <a:latin typeface="Malgun Gothic" panose="020B0503020000020004" pitchFamily="34" charset="-127"/>
                          <a:ea typeface="Malgun Gothic" panose="020B0503020000020004" pitchFamily="34" charset="-127"/>
                        </a:rPr>
                        <a:t>0</a:t>
                      </a:r>
                    </a:p>
                  </a:txBody>
                  <a:tcPr marL="47625" marR="47625" marT="0" marB="0" anchor="ctr"/>
                </a:tc>
                <a:extLst>
                  <a:ext uri="{0D108BD9-81ED-4DB2-BD59-A6C34878D82A}">
                    <a16:rowId xmlns:a16="http://schemas.microsoft.com/office/drawing/2014/main" val="1336418221"/>
                  </a:ext>
                </a:extLst>
              </a:tr>
            </a:tbl>
          </a:graphicData>
        </a:graphic>
      </p:graphicFrame>
    </p:spTree>
    <p:extLst>
      <p:ext uri="{BB962C8B-B14F-4D97-AF65-F5344CB8AC3E}">
        <p14:creationId xmlns:p14="http://schemas.microsoft.com/office/powerpoint/2010/main" val="1065542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351B22F-3548-704A-91F5-2078726046B3}"/>
              </a:ext>
            </a:extLst>
          </p:cNvPr>
          <p:cNvSpPr>
            <a:spLocks noGrp="1"/>
          </p:cNvSpPr>
          <p:nvPr>
            <p:ph sz="quarter" idx="1"/>
          </p:nvPr>
        </p:nvSpPr>
        <p:spPr/>
        <p:txBody>
          <a:bodyPr/>
          <a:lstStyle/>
          <a:p>
            <a:r>
              <a:rPr lang="en-US" altLang="ko-KR" dirty="0" err="1"/>
              <a:t>TdIdf</a:t>
            </a:r>
            <a:r>
              <a:rPr lang="en-US" altLang="ko-KR" dirty="0"/>
              <a:t>(T</a:t>
            </a:r>
            <a:r>
              <a:rPr lang="en" altLang="ko-KR" dirty="0"/>
              <a:t>erm </a:t>
            </a:r>
            <a:r>
              <a:rPr lang="en-US" altLang="ko-KR" dirty="0"/>
              <a:t>F</a:t>
            </a:r>
            <a:r>
              <a:rPr lang="en" altLang="ko-KR" dirty="0"/>
              <a:t>requency-</a:t>
            </a:r>
            <a:r>
              <a:rPr lang="en-US" altLang="ko-KR" dirty="0"/>
              <a:t>I</a:t>
            </a:r>
            <a:r>
              <a:rPr lang="en" altLang="ko-KR" dirty="0"/>
              <a:t>nverse </a:t>
            </a:r>
            <a:r>
              <a:rPr lang="en-US" altLang="ko-KR" dirty="0"/>
              <a:t>D</a:t>
            </a:r>
            <a:r>
              <a:rPr lang="en" altLang="ko-KR" dirty="0"/>
              <a:t>ocument </a:t>
            </a:r>
            <a:r>
              <a:rPr lang="en-US" altLang="ko-KR" dirty="0"/>
              <a:t>F</a:t>
            </a:r>
            <a:r>
              <a:rPr lang="en" altLang="ko-KR" dirty="0"/>
              <a:t>requency)</a:t>
            </a:r>
            <a:endParaRPr kumimoji="1" lang="en-US" altLang="ko-KR" dirty="0"/>
          </a:p>
          <a:p>
            <a:r>
              <a:rPr kumimoji="1" lang="en-US" altLang="ko-KR" u="sng" dirty="0" err="1"/>
              <a:t>Tf</a:t>
            </a:r>
            <a:r>
              <a:rPr kumimoji="1" lang="en-US" altLang="ko-KR" u="sng" dirty="0"/>
              <a:t>(term frequency)</a:t>
            </a:r>
            <a:r>
              <a:rPr kumimoji="1" lang="ko-KR" altLang="en-US" dirty="0"/>
              <a:t>란 단어가 각 문서에서 발생한 빈도이다</a:t>
            </a:r>
            <a:endParaRPr kumimoji="1" lang="en-US" altLang="ko-KR" dirty="0"/>
          </a:p>
          <a:p>
            <a:r>
              <a:rPr lang="ko-KR" altLang="en-US" dirty="0"/>
              <a:t>그 단어가 등장한 </a:t>
            </a:r>
            <a:r>
              <a:rPr lang="en-US" altLang="ko-KR" dirty="0"/>
              <a:t>‘</a:t>
            </a:r>
            <a:r>
              <a:rPr lang="ko-KR" altLang="en-US" dirty="0"/>
              <a:t>문서</a:t>
            </a:r>
            <a:r>
              <a:rPr lang="en-US" altLang="ko-KR" dirty="0"/>
              <a:t>’</a:t>
            </a:r>
            <a:r>
              <a:rPr lang="ko-KR" altLang="en-US" dirty="0"/>
              <a:t>의 빈도를 </a:t>
            </a:r>
            <a:r>
              <a:rPr lang="en" altLang="ko-KR" u="sng" dirty="0"/>
              <a:t>document frequency (df)</a:t>
            </a:r>
            <a:r>
              <a:rPr lang="ko-KR" altLang="en-US" dirty="0" err="1"/>
              <a:t>라고</a:t>
            </a:r>
            <a:r>
              <a:rPr lang="ko-KR" altLang="en-US" dirty="0"/>
              <a:t> 한다</a:t>
            </a:r>
            <a:endParaRPr lang="en-US" altLang="ko-KR" dirty="0"/>
          </a:p>
          <a:p>
            <a:r>
              <a:rPr lang="ko-KR" altLang="en-US" dirty="0"/>
              <a:t>적은 문서에서 발견될수록 가치 있는 정보라고 할 수 있다</a:t>
            </a:r>
            <a:endParaRPr lang="en-US" altLang="ko-KR" dirty="0"/>
          </a:p>
          <a:p>
            <a:r>
              <a:rPr lang="ko-KR" altLang="en-US" dirty="0"/>
              <a:t>많은 문서에 등장하는 단어일수록 일반적인 단어이며</a:t>
            </a:r>
            <a:r>
              <a:rPr lang="en-US" altLang="ko-KR" dirty="0"/>
              <a:t> </a:t>
            </a:r>
            <a:r>
              <a:rPr lang="ko-KR" altLang="en-US" dirty="0"/>
              <a:t>이러한 공통적인 단어는 </a:t>
            </a:r>
            <a:r>
              <a:rPr lang="en-US" altLang="ko-KR" dirty="0" err="1"/>
              <a:t>tf</a:t>
            </a:r>
            <a:r>
              <a:rPr lang="ko-KR" altLang="en-US" dirty="0"/>
              <a:t>가 크다고 하여도 비중을 낮추어야 분석이 제대로 이루어질 수 있다</a:t>
            </a:r>
            <a:r>
              <a:rPr lang="en-US" altLang="ko-KR" dirty="0"/>
              <a:t>. </a:t>
            </a:r>
          </a:p>
          <a:p>
            <a:r>
              <a:rPr lang="ko-KR" altLang="en-US" dirty="0"/>
              <a:t>따라서 단어가 특정 문서에만 나타나는 희소성을 반영하기 위해서 </a:t>
            </a:r>
            <a:r>
              <a:rPr lang="en" altLang="ko-KR" dirty="0"/>
              <a:t>idf</a:t>
            </a:r>
            <a:r>
              <a:rPr lang="en-US" altLang="ko-KR" dirty="0"/>
              <a:t>(df</a:t>
            </a:r>
            <a:r>
              <a:rPr lang="ko-KR" altLang="en-US" dirty="0"/>
              <a:t>의 역수</a:t>
            </a:r>
            <a:r>
              <a:rPr lang="en-US" altLang="ko-KR" dirty="0"/>
              <a:t>)</a:t>
            </a:r>
            <a:r>
              <a:rPr lang="ko-KR" altLang="en-US" dirty="0"/>
              <a:t>를 </a:t>
            </a:r>
            <a:r>
              <a:rPr lang="en-US" altLang="ko-KR" dirty="0" err="1"/>
              <a:t>tf</a:t>
            </a:r>
            <a:r>
              <a:rPr lang="ko-KR" altLang="en-US" dirty="0"/>
              <a:t>에 곱한 값을 </a:t>
            </a:r>
            <a:r>
              <a:rPr lang="en-US" altLang="ko-KR" dirty="0" err="1"/>
              <a:t>tf</a:t>
            </a:r>
            <a:r>
              <a:rPr lang="ko-KR" altLang="en-US" dirty="0"/>
              <a:t> 대신 사용한다</a:t>
            </a:r>
            <a:endParaRPr lang="en-US" altLang="ko-KR" dirty="0"/>
          </a:p>
        </p:txBody>
      </p:sp>
      <p:sp>
        <p:nvSpPr>
          <p:cNvPr id="3" name="제목 2">
            <a:extLst>
              <a:ext uri="{FF2B5EF4-FFF2-40B4-BE49-F238E27FC236}">
                <a16:creationId xmlns:a16="http://schemas.microsoft.com/office/drawing/2014/main" id="{2EF2BF3F-8359-A346-A8C7-9E315C57BCC3}"/>
              </a:ext>
            </a:extLst>
          </p:cNvPr>
          <p:cNvSpPr>
            <a:spLocks noGrp="1"/>
          </p:cNvSpPr>
          <p:nvPr>
            <p:ph type="title"/>
          </p:nvPr>
        </p:nvSpPr>
        <p:spPr/>
        <p:txBody>
          <a:bodyPr>
            <a:normAutofit/>
          </a:bodyPr>
          <a:lstStyle/>
          <a:p>
            <a:r>
              <a:rPr kumimoji="1" lang="en-US" altLang="ko-KR"/>
              <a:t>tf-ide</a:t>
            </a:r>
            <a:endParaRPr kumimoji="1" lang="ko-KR" altLang="en-US"/>
          </a:p>
        </p:txBody>
      </p:sp>
      <p:sp>
        <p:nvSpPr>
          <p:cNvPr id="4" name="슬라이드 번호 개체 틀 3">
            <a:extLst>
              <a:ext uri="{FF2B5EF4-FFF2-40B4-BE49-F238E27FC236}">
                <a16:creationId xmlns:a16="http://schemas.microsoft.com/office/drawing/2014/main" id="{DECBD828-AE15-4843-8296-E1607EC31C1E}"/>
              </a:ext>
            </a:extLst>
          </p:cNvPr>
          <p:cNvSpPr>
            <a:spLocks noGrp="1"/>
          </p:cNvSpPr>
          <p:nvPr>
            <p:ph type="sldNum" sz="quarter" idx="12"/>
          </p:nvPr>
        </p:nvSpPr>
        <p:spPr/>
        <p:txBody>
          <a:bodyPr/>
          <a:lstStyle/>
          <a:p>
            <a:fld id="{86CB4B4D-7CA3-9044-876B-883B54F8677D}" type="slidenum">
              <a:rPr lang="en-US" altLang="ko-KR" smtClean="0"/>
              <a:pPr/>
              <a:t>109</a:t>
            </a:fld>
            <a:endParaRPr lang="en-US" altLang="ko-KR"/>
          </a:p>
        </p:txBody>
      </p:sp>
    </p:spTree>
    <p:extLst>
      <p:ext uri="{BB962C8B-B14F-4D97-AF65-F5344CB8AC3E}">
        <p14:creationId xmlns:p14="http://schemas.microsoft.com/office/powerpoint/2010/main" val="422541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9BCBFF3-252D-DB4B-88B5-BCC9BDC126C9}"/>
              </a:ext>
            </a:extLst>
          </p:cNvPr>
          <p:cNvSpPr>
            <a:spLocks noGrp="1"/>
          </p:cNvSpPr>
          <p:nvPr>
            <p:ph sz="quarter" idx="1"/>
          </p:nvPr>
        </p:nvSpPr>
        <p:spPr/>
        <p:txBody>
          <a:bodyPr/>
          <a:lstStyle/>
          <a:p>
            <a:r>
              <a:rPr lang="ko-KR" altLang="en-US"/>
              <a:t>고객 성향에 맞게 잘 대응할 적합한 직원을 배정</a:t>
            </a:r>
            <a:endParaRPr lang="en-US" altLang="ko-KR"/>
          </a:p>
          <a:p>
            <a:r>
              <a:rPr lang="ko-KR" altLang="en-US"/>
              <a:t>고객의 과거 이용 기록</a:t>
            </a:r>
            <a:r>
              <a:rPr lang="en-US" altLang="ko-KR"/>
              <a:t>, </a:t>
            </a:r>
            <a:r>
              <a:rPr lang="ko-KR" altLang="en-US"/>
              <a:t>목소리 </a:t>
            </a:r>
            <a:r>
              <a:rPr lang="ko-KR" altLang="en-US" err="1"/>
              <a:t>감성분석</a:t>
            </a:r>
            <a:endParaRPr lang="en-US" altLang="ko-KR"/>
          </a:p>
          <a:p>
            <a:pPr lvl="1"/>
            <a:r>
              <a:rPr lang="ko-KR" altLang="en-US"/>
              <a:t>까다로운 고객인지</a:t>
            </a:r>
            <a:r>
              <a:rPr lang="en-US" altLang="ko-KR"/>
              <a:t>, </a:t>
            </a:r>
            <a:r>
              <a:rPr lang="ko-KR" altLang="en-US"/>
              <a:t>또는 지금 무슨 용건으로 전화를 했는지를 예측</a:t>
            </a:r>
            <a:endParaRPr lang="en-US" altLang="ko-KR"/>
          </a:p>
          <a:p>
            <a:pPr lvl="1"/>
            <a:r>
              <a:rPr lang="ko-KR" altLang="en-US"/>
              <a:t>예를 들어 평소에 카드 납입액을 자주 물어본 고객이라면 기다리는 동안 미리 카드 납입액을 자동으로 알려준다</a:t>
            </a:r>
            <a:r>
              <a:rPr lang="en-US" altLang="ko-KR"/>
              <a:t>. </a:t>
            </a:r>
          </a:p>
          <a:p>
            <a:pPr lvl="1"/>
            <a:r>
              <a:rPr lang="ko-KR" altLang="en-US"/>
              <a:t>고객이 평소에 자주 궁금해 하는 정보를 바로 자동응답기로 안내</a:t>
            </a:r>
            <a:endParaRPr lang="en-US" altLang="ko-KR"/>
          </a:p>
          <a:p>
            <a:pPr lvl="1"/>
            <a:endParaRPr lang="en-US" altLang="ko-KR"/>
          </a:p>
          <a:p>
            <a:endParaRPr kumimoji="1" lang="ko-KR" altLang="en-US"/>
          </a:p>
        </p:txBody>
      </p:sp>
      <p:sp>
        <p:nvSpPr>
          <p:cNvPr id="3" name="제목 2">
            <a:extLst>
              <a:ext uri="{FF2B5EF4-FFF2-40B4-BE49-F238E27FC236}">
                <a16:creationId xmlns:a16="http://schemas.microsoft.com/office/drawing/2014/main" id="{C2E64ED8-7430-E54D-90F2-68ABA7C2D76D}"/>
              </a:ext>
            </a:extLst>
          </p:cNvPr>
          <p:cNvSpPr>
            <a:spLocks noGrp="1"/>
          </p:cNvSpPr>
          <p:nvPr>
            <p:ph type="title"/>
          </p:nvPr>
        </p:nvSpPr>
        <p:spPr/>
        <p:txBody>
          <a:bodyPr/>
          <a:lstStyle/>
          <a:p>
            <a:r>
              <a:rPr kumimoji="1" lang="ko-KR" altLang="en-US"/>
              <a:t>콜센터</a:t>
            </a:r>
          </a:p>
        </p:txBody>
      </p:sp>
      <p:sp>
        <p:nvSpPr>
          <p:cNvPr id="4" name="슬라이드 번호 개체 틀 3">
            <a:extLst>
              <a:ext uri="{FF2B5EF4-FFF2-40B4-BE49-F238E27FC236}">
                <a16:creationId xmlns:a16="http://schemas.microsoft.com/office/drawing/2014/main" id="{78B165BC-EF5A-6D41-9B25-0574178B3C33}"/>
              </a:ext>
            </a:extLst>
          </p:cNvPr>
          <p:cNvSpPr>
            <a:spLocks noGrp="1"/>
          </p:cNvSpPr>
          <p:nvPr>
            <p:ph type="sldNum" sz="quarter" idx="12"/>
          </p:nvPr>
        </p:nvSpPr>
        <p:spPr/>
        <p:txBody>
          <a:bodyPr/>
          <a:lstStyle/>
          <a:p>
            <a:fld id="{86CB4B4D-7CA3-9044-876B-883B54F8677D}" type="slidenum">
              <a:rPr lang="en-US" altLang="ko-KR" smtClean="0"/>
              <a:pPr/>
              <a:t>11</a:t>
            </a:fld>
            <a:endParaRPr lang="en-US" altLang="ko-KR"/>
          </a:p>
        </p:txBody>
      </p:sp>
    </p:spTree>
    <p:extLst>
      <p:ext uri="{BB962C8B-B14F-4D97-AF65-F5344CB8AC3E}">
        <p14:creationId xmlns:p14="http://schemas.microsoft.com/office/powerpoint/2010/main" val="4248884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351B22F-3548-704A-91F5-2078726046B3}"/>
              </a:ext>
            </a:extLst>
          </p:cNvPr>
          <p:cNvSpPr>
            <a:spLocks noGrp="1"/>
          </p:cNvSpPr>
          <p:nvPr>
            <p:ph sz="quarter" idx="1"/>
          </p:nvPr>
        </p:nvSpPr>
        <p:spPr/>
        <p:txBody>
          <a:bodyPr/>
          <a:lstStyle/>
          <a:p>
            <a:r>
              <a:rPr lang="en-US" altLang="ko-KR" sz="2800" dirty="0"/>
              <a:t>From http://www.datasciencecourse.org/notes/free_text/</a:t>
            </a:r>
          </a:p>
          <a:p>
            <a:pPr lvl="1"/>
            <a:r>
              <a:rPr lang="en-US" altLang="ko-KR" sz="2400" dirty="0"/>
              <a:t>Doc1 = “The goal of this lecture is to explain the basics of free text processing”</a:t>
            </a:r>
          </a:p>
          <a:p>
            <a:pPr lvl="1"/>
            <a:r>
              <a:rPr lang="en-US" altLang="ko-KR" sz="2400" dirty="0"/>
              <a:t>Doc2 = “The bag of words model is one such approach”</a:t>
            </a:r>
          </a:p>
          <a:p>
            <a:pPr lvl="1"/>
            <a:r>
              <a:rPr lang="en-US" altLang="ko-KR" sz="2400" dirty="0"/>
              <a:t>Doc3 = “Text processing via bag of words”</a:t>
            </a:r>
          </a:p>
          <a:p>
            <a:endParaRPr lang="en-US" altLang="ko-KR" sz="2800" dirty="0"/>
          </a:p>
          <a:p>
            <a:endParaRPr lang="en-US" altLang="ko-KR" dirty="0"/>
          </a:p>
        </p:txBody>
      </p:sp>
      <p:sp>
        <p:nvSpPr>
          <p:cNvPr id="3" name="제목 2">
            <a:extLst>
              <a:ext uri="{FF2B5EF4-FFF2-40B4-BE49-F238E27FC236}">
                <a16:creationId xmlns:a16="http://schemas.microsoft.com/office/drawing/2014/main" id="{2EF2BF3F-8359-A346-A8C7-9E315C57BCC3}"/>
              </a:ext>
            </a:extLst>
          </p:cNvPr>
          <p:cNvSpPr>
            <a:spLocks noGrp="1"/>
          </p:cNvSpPr>
          <p:nvPr>
            <p:ph type="title"/>
          </p:nvPr>
        </p:nvSpPr>
        <p:spPr/>
        <p:txBody>
          <a:bodyPr>
            <a:normAutofit/>
          </a:bodyPr>
          <a:lstStyle/>
          <a:p>
            <a:r>
              <a:rPr kumimoji="1" lang="en-US" altLang="ko-KR" dirty="0" err="1"/>
              <a:t>tf</a:t>
            </a:r>
            <a:r>
              <a:rPr kumimoji="1" lang="en-US" altLang="ko-KR" dirty="0"/>
              <a:t>-ide (example)</a:t>
            </a:r>
            <a:endParaRPr kumimoji="1" lang="ko-KR" altLang="en-US" dirty="0"/>
          </a:p>
        </p:txBody>
      </p:sp>
      <p:sp>
        <p:nvSpPr>
          <p:cNvPr id="4" name="슬라이드 번호 개체 틀 3">
            <a:extLst>
              <a:ext uri="{FF2B5EF4-FFF2-40B4-BE49-F238E27FC236}">
                <a16:creationId xmlns:a16="http://schemas.microsoft.com/office/drawing/2014/main" id="{DECBD828-AE15-4843-8296-E1607EC31C1E}"/>
              </a:ext>
            </a:extLst>
          </p:cNvPr>
          <p:cNvSpPr>
            <a:spLocks noGrp="1"/>
          </p:cNvSpPr>
          <p:nvPr>
            <p:ph type="sldNum" sz="quarter" idx="12"/>
          </p:nvPr>
        </p:nvSpPr>
        <p:spPr/>
        <p:txBody>
          <a:bodyPr/>
          <a:lstStyle/>
          <a:p>
            <a:fld id="{86CB4B4D-7CA3-9044-876B-883B54F8677D}" type="slidenum">
              <a:rPr lang="en-US" altLang="ko-KR" smtClean="0"/>
              <a:pPr/>
              <a:t>110</a:t>
            </a:fld>
            <a:endParaRPr lang="en-US" altLang="ko-KR"/>
          </a:p>
        </p:txBody>
      </p:sp>
      <p:pic>
        <p:nvPicPr>
          <p:cNvPr id="5" name="그림 4">
            <a:extLst>
              <a:ext uri="{FF2B5EF4-FFF2-40B4-BE49-F238E27FC236}">
                <a16:creationId xmlns:a16="http://schemas.microsoft.com/office/drawing/2014/main" id="{D00E9626-A30E-4132-AD4A-2C8701D48E1A}"/>
              </a:ext>
            </a:extLst>
          </p:cNvPr>
          <p:cNvPicPr>
            <a:picLocks noChangeAspect="1"/>
          </p:cNvPicPr>
          <p:nvPr/>
        </p:nvPicPr>
        <p:blipFill>
          <a:blip r:embed="rId2"/>
          <a:stretch>
            <a:fillRect/>
          </a:stretch>
        </p:blipFill>
        <p:spPr>
          <a:xfrm>
            <a:off x="2253928" y="4862921"/>
            <a:ext cx="7848872" cy="2982094"/>
          </a:xfrm>
          <a:prstGeom prst="rect">
            <a:avLst/>
          </a:prstGeom>
        </p:spPr>
      </p:pic>
    </p:spTree>
    <p:extLst>
      <p:ext uri="{BB962C8B-B14F-4D97-AF65-F5344CB8AC3E}">
        <p14:creationId xmlns:p14="http://schemas.microsoft.com/office/powerpoint/2010/main" val="32801295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351B22F-3548-704A-91F5-2078726046B3}"/>
              </a:ext>
            </a:extLst>
          </p:cNvPr>
          <p:cNvSpPr>
            <a:spLocks noGrp="1"/>
          </p:cNvSpPr>
          <p:nvPr>
            <p:ph sz="quarter" idx="1"/>
          </p:nvPr>
        </p:nvSpPr>
        <p:spPr/>
        <p:txBody>
          <a:bodyPr/>
          <a:lstStyle/>
          <a:p>
            <a:r>
              <a:rPr lang="en-US" altLang="ko-KR" sz="2800" dirty="0"/>
              <a:t>Term frequency</a:t>
            </a:r>
          </a:p>
          <a:p>
            <a:pPr lvl="1"/>
            <a:r>
              <a:rPr lang="en-US" altLang="ko-KR" dirty="0"/>
              <a:t>Counts of each word in a</a:t>
            </a:r>
            <a:r>
              <a:rPr lang="ko-KR" altLang="en-US" dirty="0"/>
              <a:t> </a:t>
            </a:r>
            <a:r>
              <a:rPr lang="en-US" altLang="ko-KR" dirty="0"/>
              <a:t>document</a:t>
            </a:r>
          </a:p>
          <a:p>
            <a:pPr lvl="1"/>
            <a:r>
              <a:rPr lang="en-US" altLang="ko-KR" dirty="0" err="1"/>
              <a:t>tf</a:t>
            </a:r>
            <a:r>
              <a:rPr lang="en-US" altLang="ko-KR" i="1" dirty="0"/>
              <a:t> </a:t>
            </a:r>
            <a:r>
              <a:rPr lang="en-US" altLang="ko-KR" sz="1800" i="1" dirty="0" err="1"/>
              <a:t>i,j</a:t>
            </a:r>
            <a:r>
              <a:rPr lang="en-US" altLang="ko-KR" sz="1800" i="1" dirty="0"/>
              <a:t> </a:t>
            </a:r>
            <a:r>
              <a:rPr lang="en-US" altLang="ko-KR" dirty="0"/>
              <a:t>= frequency of word </a:t>
            </a:r>
            <a:r>
              <a:rPr lang="en-US" altLang="ko-KR" i="1" dirty="0"/>
              <a:t>j</a:t>
            </a:r>
            <a:r>
              <a:rPr lang="en-US" altLang="ko-KR" dirty="0"/>
              <a:t> in document </a:t>
            </a:r>
            <a:r>
              <a:rPr lang="en-US" altLang="ko-KR" i="1" dirty="0" err="1"/>
              <a:t>i</a:t>
            </a:r>
            <a:endParaRPr lang="en-US" altLang="ko-KR" i="1" dirty="0"/>
          </a:p>
          <a:p>
            <a:r>
              <a:rPr lang="en-US" altLang="ko-KR" dirty="0"/>
              <a:t>Inverse document frequency</a:t>
            </a:r>
          </a:p>
          <a:p>
            <a:pPr lvl="1"/>
            <a:r>
              <a:rPr lang="en-US" altLang="ko-KR" dirty="0"/>
              <a:t>Term frequencies tend to be “overloaded” with very common words (“the”, “is”, “of”, </a:t>
            </a:r>
            <a:r>
              <a:rPr lang="en-US" altLang="ko-KR" dirty="0" err="1"/>
              <a:t>etc</a:t>
            </a:r>
            <a:r>
              <a:rPr lang="en-US" altLang="ko-KR" dirty="0"/>
              <a:t>)</a:t>
            </a:r>
          </a:p>
          <a:p>
            <a:pPr lvl="1"/>
            <a:r>
              <a:rPr lang="en-US" altLang="ko-KR" dirty="0"/>
              <a:t>Idea if inverse document frequency weight words negatively in proportion to how often they occur in the entire set of documents</a:t>
            </a:r>
          </a:p>
        </p:txBody>
      </p:sp>
      <p:sp>
        <p:nvSpPr>
          <p:cNvPr id="3" name="제목 2">
            <a:extLst>
              <a:ext uri="{FF2B5EF4-FFF2-40B4-BE49-F238E27FC236}">
                <a16:creationId xmlns:a16="http://schemas.microsoft.com/office/drawing/2014/main" id="{2EF2BF3F-8359-A346-A8C7-9E315C57BCC3}"/>
              </a:ext>
            </a:extLst>
          </p:cNvPr>
          <p:cNvSpPr>
            <a:spLocks noGrp="1"/>
          </p:cNvSpPr>
          <p:nvPr>
            <p:ph type="title"/>
          </p:nvPr>
        </p:nvSpPr>
        <p:spPr/>
        <p:txBody>
          <a:bodyPr>
            <a:normAutofit/>
          </a:bodyPr>
          <a:lstStyle/>
          <a:p>
            <a:r>
              <a:rPr kumimoji="1" lang="en-US" altLang="ko-KR" dirty="0" err="1"/>
              <a:t>tf</a:t>
            </a:r>
            <a:r>
              <a:rPr kumimoji="1" lang="en-US" altLang="ko-KR" dirty="0"/>
              <a:t>-ide (example)</a:t>
            </a:r>
            <a:endParaRPr kumimoji="1" lang="ko-KR" altLang="en-US" dirty="0"/>
          </a:p>
        </p:txBody>
      </p:sp>
      <p:sp>
        <p:nvSpPr>
          <p:cNvPr id="4" name="슬라이드 번호 개체 틀 3">
            <a:extLst>
              <a:ext uri="{FF2B5EF4-FFF2-40B4-BE49-F238E27FC236}">
                <a16:creationId xmlns:a16="http://schemas.microsoft.com/office/drawing/2014/main" id="{DECBD828-AE15-4843-8296-E1607EC31C1E}"/>
              </a:ext>
            </a:extLst>
          </p:cNvPr>
          <p:cNvSpPr>
            <a:spLocks noGrp="1"/>
          </p:cNvSpPr>
          <p:nvPr>
            <p:ph type="sldNum" sz="quarter" idx="12"/>
          </p:nvPr>
        </p:nvSpPr>
        <p:spPr/>
        <p:txBody>
          <a:bodyPr/>
          <a:lstStyle/>
          <a:p>
            <a:fld id="{86CB4B4D-7CA3-9044-876B-883B54F8677D}" type="slidenum">
              <a:rPr lang="en-US" altLang="ko-KR" smtClean="0"/>
              <a:pPr/>
              <a:t>111</a:t>
            </a:fld>
            <a:endParaRPr lang="en-US" altLang="ko-KR"/>
          </a:p>
        </p:txBody>
      </p:sp>
      <p:pic>
        <p:nvPicPr>
          <p:cNvPr id="6" name="그림 5">
            <a:extLst>
              <a:ext uri="{FF2B5EF4-FFF2-40B4-BE49-F238E27FC236}">
                <a16:creationId xmlns:a16="http://schemas.microsoft.com/office/drawing/2014/main" id="{586B9DC1-858F-4F54-B6B0-BD4282F5BED8}"/>
              </a:ext>
            </a:extLst>
          </p:cNvPr>
          <p:cNvPicPr>
            <a:picLocks noChangeAspect="1"/>
          </p:cNvPicPr>
          <p:nvPr/>
        </p:nvPicPr>
        <p:blipFill>
          <a:blip r:embed="rId2"/>
          <a:stretch>
            <a:fillRect/>
          </a:stretch>
        </p:blipFill>
        <p:spPr>
          <a:xfrm>
            <a:off x="2469952" y="7181056"/>
            <a:ext cx="7166544" cy="1045928"/>
          </a:xfrm>
          <a:prstGeom prst="rect">
            <a:avLst/>
          </a:prstGeom>
        </p:spPr>
      </p:pic>
    </p:spTree>
    <p:extLst>
      <p:ext uri="{BB962C8B-B14F-4D97-AF65-F5344CB8AC3E}">
        <p14:creationId xmlns:p14="http://schemas.microsoft.com/office/powerpoint/2010/main" val="16612283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608026F9-5688-4DDD-B18E-96565E657899}"/>
              </a:ext>
            </a:extLst>
          </p:cNvPr>
          <p:cNvPicPr>
            <a:picLocks noGrp="1" noChangeAspect="1"/>
          </p:cNvPicPr>
          <p:nvPr>
            <p:ph sz="quarter" idx="1"/>
          </p:nvPr>
        </p:nvPicPr>
        <p:blipFill>
          <a:blip r:embed="rId2"/>
          <a:stretch>
            <a:fillRect/>
          </a:stretch>
        </p:blipFill>
        <p:spPr>
          <a:xfrm>
            <a:off x="2469952" y="2519353"/>
            <a:ext cx="8208912" cy="6415580"/>
          </a:xfrm>
          <a:prstGeom prst="rect">
            <a:avLst/>
          </a:prstGeom>
        </p:spPr>
      </p:pic>
      <p:sp>
        <p:nvSpPr>
          <p:cNvPr id="3" name="제목 2">
            <a:extLst>
              <a:ext uri="{FF2B5EF4-FFF2-40B4-BE49-F238E27FC236}">
                <a16:creationId xmlns:a16="http://schemas.microsoft.com/office/drawing/2014/main" id="{2EF2BF3F-8359-A346-A8C7-9E315C57BCC3}"/>
              </a:ext>
            </a:extLst>
          </p:cNvPr>
          <p:cNvSpPr>
            <a:spLocks noGrp="1"/>
          </p:cNvSpPr>
          <p:nvPr>
            <p:ph type="title"/>
          </p:nvPr>
        </p:nvSpPr>
        <p:spPr/>
        <p:txBody>
          <a:bodyPr>
            <a:normAutofit/>
          </a:bodyPr>
          <a:lstStyle/>
          <a:p>
            <a:r>
              <a:rPr kumimoji="1" lang="en-US" altLang="ko-KR" dirty="0" err="1"/>
              <a:t>tf</a:t>
            </a:r>
            <a:r>
              <a:rPr kumimoji="1" lang="en-US" altLang="ko-KR" dirty="0"/>
              <a:t>-ide (example)</a:t>
            </a:r>
            <a:endParaRPr kumimoji="1" lang="ko-KR" altLang="en-US" dirty="0"/>
          </a:p>
        </p:txBody>
      </p:sp>
      <p:sp>
        <p:nvSpPr>
          <p:cNvPr id="4" name="슬라이드 번호 개체 틀 3">
            <a:extLst>
              <a:ext uri="{FF2B5EF4-FFF2-40B4-BE49-F238E27FC236}">
                <a16:creationId xmlns:a16="http://schemas.microsoft.com/office/drawing/2014/main" id="{DECBD828-AE15-4843-8296-E1607EC31C1E}"/>
              </a:ext>
            </a:extLst>
          </p:cNvPr>
          <p:cNvSpPr>
            <a:spLocks noGrp="1"/>
          </p:cNvSpPr>
          <p:nvPr>
            <p:ph type="sldNum" sz="quarter" idx="12"/>
          </p:nvPr>
        </p:nvSpPr>
        <p:spPr/>
        <p:txBody>
          <a:bodyPr/>
          <a:lstStyle/>
          <a:p>
            <a:fld id="{86CB4B4D-7CA3-9044-876B-883B54F8677D}" type="slidenum">
              <a:rPr lang="en-US" altLang="ko-KR" smtClean="0"/>
              <a:pPr/>
              <a:t>112</a:t>
            </a:fld>
            <a:endParaRPr lang="en-US" altLang="ko-KR"/>
          </a:p>
        </p:txBody>
      </p:sp>
    </p:spTree>
    <p:extLst>
      <p:ext uri="{BB962C8B-B14F-4D97-AF65-F5344CB8AC3E}">
        <p14:creationId xmlns:p14="http://schemas.microsoft.com/office/powerpoint/2010/main" val="26921081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EF2BF3F-8359-A346-A8C7-9E315C57BCC3}"/>
              </a:ext>
            </a:extLst>
          </p:cNvPr>
          <p:cNvSpPr>
            <a:spLocks noGrp="1"/>
          </p:cNvSpPr>
          <p:nvPr>
            <p:ph type="title"/>
          </p:nvPr>
        </p:nvSpPr>
        <p:spPr/>
        <p:txBody>
          <a:bodyPr>
            <a:normAutofit/>
          </a:bodyPr>
          <a:lstStyle/>
          <a:p>
            <a:r>
              <a:rPr kumimoji="1" lang="en-US" altLang="ko-KR" dirty="0" err="1"/>
              <a:t>tf</a:t>
            </a:r>
            <a:r>
              <a:rPr kumimoji="1" lang="en-US" altLang="ko-KR" dirty="0"/>
              <a:t>-ide (example)</a:t>
            </a:r>
            <a:endParaRPr kumimoji="1" lang="ko-KR" altLang="en-US" dirty="0"/>
          </a:p>
        </p:txBody>
      </p:sp>
      <p:sp>
        <p:nvSpPr>
          <p:cNvPr id="4" name="슬라이드 번호 개체 틀 3">
            <a:extLst>
              <a:ext uri="{FF2B5EF4-FFF2-40B4-BE49-F238E27FC236}">
                <a16:creationId xmlns:a16="http://schemas.microsoft.com/office/drawing/2014/main" id="{DECBD828-AE15-4843-8296-E1607EC31C1E}"/>
              </a:ext>
            </a:extLst>
          </p:cNvPr>
          <p:cNvSpPr>
            <a:spLocks noGrp="1"/>
          </p:cNvSpPr>
          <p:nvPr>
            <p:ph type="sldNum" sz="quarter" idx="12"/>
          </p:nvPr>
        </p:nvSpPr>
        <p:spPr/>
        <p:txBody>
          <a:bodyPr/>
          <a:lstStyle/>
          <a:p>
            <a:fld id="{86CB4B4D-7CA3-9044-876B-883B54F8677D}" type="slidenum">
              <a:rPr lang="en-US" altLang="ko-KR" smtClean="0"/>
              <a:pPr/>
              <a:t>113</a:t>
            </a:fld>
            <a:endParaRPr lang="en-US" altLang="ko-KR"/>
          </a:p>
        </p:txBody>
      </p:sp>
      <p:sp>
        <p:nvSpPr>
          <p:cNvPr id="6" name="내용 개체 틀 5">
            <a:extLst>
              <a:ext uri="{FF2B5EF4-FFF2-40B4-BE49-F238E27FC236}">
                <a16:creationId xmlns:a16="http://schemas.microsoft.com/office/drawing/2014/main" id="{41264E26-70B4-411A-9E52-8441CE99F609}"/>
              </a:ext>
            </a:extLst>
          </p:cNvPr>
          <p:cNvSpPr>
            <a:spLocks noGrp="1"/>
          </p:cNvSpPr>
          <p:nvPr>
            <p:ph sz="quarter" idx="1"/>
          </p:nvPr>
        </p:nvSpPr>
        <p:spPr/>
        <p:txBody>
          <a:bodyPr/>
          <a:lstStyle/>
          <a:p>
            <a:r>
              <a:rPr lang="en-US" altLang="ko-KR" dirty="0"/>
              <a:t>Term frequency inverse document frequency = </a:t>
            </a:r>
            <a:r>
              <a:rPr lang="en-US" altLang="ko-KR" dirty="0" err="1"/>
              <a:t>tf</a:t>
            </a:r>
            <a:r>
              <a:rPr lang="en-US" altLang="ko-KR" i="1" dirty="0"/>
              <a:t> </a:t>
            </a:r>
            <a:r>
              <a:rPr lang="en-US" altLang="ko-KR" sz="1800" i="1" dirty="0" err="1"/>
              <a:t>i,j</a:t>
            </a:r>
            <a:r>
              <a:rPr lang="en-US" altLang="ko-KR" i="1" dirty="0"/>
              <a:t> ∙ </a:t>
            </a:r>
            <a:r>
              <a:rPr lang="en-US" altLang="ko-KR" dirty="0" err="1"/>
              <a:t>idf</a:t>
            </a:r>
            <a:r>
              <a:rPr lang="en-US" altLang="ko-KR" i="1" dirty="0"/>
              <a:t> </a:t>
            </a:r>
            <a:r>
              <a:rPr lang="en-US" altLang="ko-KR" sz="1800" i="1" dirty="0"/>
              <a:t>j</a:t>
            </a:r>
            <a:r>
              <a:rPr lang="en-US" altLang="ko-KR" i="1" dirty="0"/>
              <a:t> </a:t>
            </a:r>
          </a:p>
          <a:p>
            <a:r>
              <a:rPr lang="en-US" altLang="ko-KR" dirty="0"/>
              <a:t>Just replace the entries in the X matrix with their TFIDF score.</a:t>
            </a:r>
            <a:endParaRPr lang="ko-KR" altLang="en-US" dirty="0"/>
          </a:p>
        </p:txBody>
      </p:sp>
      <p:pic>
        <p:nvPicPr>
          <p:cNvPr id="7" name="그림 6">
            <a:extLst>
              <a:ext uri="{FF2B5EF4-FFF2-40B4-BE49-F238E27FC236}">
                <a16:creationId xmlns:a16="http://schemas.microsoft.com/office/drawing/2014/main" id="{40DBBF81-1160-4CEF-918A-F9C0CEB2E29E}"/>
              </a:ext>
            </a:extLst>
          </p:cNvPr>
          <p:cNvPicPr>
            <a:picLocks noChangeAspect="1"/>
          </p:cNvPicPr>
          <p:nvPr/>
        </p:nvPicPr>
        <p:blipFill>
          <a:blip r:embed="rId2"/>
          <a:stretch>
            <a:fillRect/>
          </a:stretch>
        </p:blipFill>
        <p:spPr>
          <a:xfrm>
            <a:off x="3046016" y="3796680"/>
            <a:ext cx="5901999" cy="2766988"/>
          </a:xfrm>
          <a:prstGeom prst="rect">
            <a:avLst/>
          </a:prstGeom>
        </p:spPr>
      </p:pic>
    </p:spTree>
    <p:extLst>
      <p:ext uri="{BB962C8B-B14F-4D97-AF65-F5344CB8AC3E}">
        <p14:creationId xmlns:p14="http://schemas.microsoft.com/office/powerpoint/2010/main" val="943351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2B14CFE-7A56-8241-9DF3-04787AE7B5B0}"/>
              </a:ext>
            </a:extLst>
          </p:cNvPr>
          <p:cNvSpPr>
            <a:spLocks noGrp="1"/>
          </p:cNvSpPr>
          <p:nvPr>
            <p:ph sz="quarter" idx="1"/>
          </p:nvPr>
        </p:nvSpPr>
        <p:spPr/>
        <p:txBody>
          <a:bodyPr>
            <a:normAutofit/>
          </a:bodyPr>
          <a:lstStyle/>
          <a:p>
            <a:r>
              <a:rPr kumimoji="1" lang="en-US" altLang="ko-KR" dirty="0"/>
              <a:t>gg-14</a:t>
            </a:r>
            <a:r>
              <a:rPr kumimoji="1" lang="ko-KR" altLang="en-US" dirty="0"/>
              <a:t> </a:t>
            </a:r>
            <a:r>
              <a:rPr kumimoji="1" lang="ko-KR" altLang="en-US" dirty="0" err="1"/>
              <a:t>마이브베이즈</a:t>
            </a:r>
            <a:endParaRPr kumimoji="1" lang="en-US" altLang="ko-KR" dirty="0"/>
          </a:p>
          <a:p>
            <a:r>
              <a:rPr kumimoji="1" lang="en-US" altLang="ko-KR" dirty="0"/>
              <a:t>gg-15 </a:t>
            </a:r>
            <a:r>
              <a:rPr kumimoji="1" lang="ko-KR" altLang="en-US" dirty="0" err="1"/>
              <a:t>이름성별예측</a:t>
            </a:r>
            <a:endParaRPr kumimoji="1" lang="en-US" altLang="ko-KR" dirty="0"/>
          </a:p>
          <a:p>
            <a:r>
              <a:rPr kumimoji="1" lang="en-US" altLang="ko-KR" dirty="0"/>
              <a:t>gg-16 </a:t>
            </a:r>
            <a:r>
              <a:rPr kumimoji="1" lang="ko-KR" altLang="en-US" dirty="0" err="1"/>
              <a:t>스팸메시지필터링</a:t>
            </a:r>
            <a:endParaRPr kumimoji="1" lang="en-US" altLang="ko-KR" dirty="0"/>
          </a:p>
        </p:txBody>
      </p:sp>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r>
              <a:rPr kumimoji="1" lang="en-US" altLang="ko-KR" dirty="0"/>
              <a:t>Labs</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114</a:t>
            </a:fld>
            <a:endParaRPr lang="en-US" altLang="ko-KR"/>
          </a:p>
        </p:txBody>
      </p:sp>
    </p:spTree>
    <p:extLst>
      <p:ext uri="{BB962C8B-B14F-4D97-AF65-F5344CB8AC3E}">
        <p14:creationId xmlns:p14="http://schemas.microsoft.com/office/powerpoint/2010/main" val="2406237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42BCA36-7287-0340-85FE-DE1C91CFFADD}"/>
              </a:ext>
            </a:extLst>
          </p:cNvPr>
          <p:cNvSpPr>
            <a:spLocks noGrp="1"/>
          </p:cNvSpPr>
          <p:nvPr>
            <p:ph type="sldNum" sz="quarter" idx="12"/>
          </p:nvPr>
        </p:nvSpPr>
        <p:spPr/>
        <p:txBody>
          <a:bodyPr/>
          <a:lstStyle/>
          <a:p>
            <a:fld id="{86CB4B4D-7CA3-9044-876B-883B54F8677D}" type="slidenum">
              <a:rPr lang="en-US" altLang="ko-KR" smtClean="0"/>
              <a:pPr/>
              <a:t>115</a:t>
            </a:fld>
            <a:endParaRPr lang="en-US" altLang="ko-KR"/>
          </a:p>
        </p:txBody>
      </p:sp>
      <p:sp>
        <p:nvSpPr>
          <p:cNvPr id="3" name="텍스트 개체 틀 2">
            <a:extLst>
              <a:ext uri="{FF2B5EF4-FFF2-40B4-BE49-F238E27FC236}">
                <a16:creationId xmlns:a16="http://schemas.microsoft.com/office/drawing/2014/main" id="{3711323A-8835-FF4C-896F-0E4DEA35DE10}"/>
              </a:ext>
            </a:extLst>
          </p:cNvPr>
          <p:cNvSpPr>
            <a:spLocks noGrp="1"/>
          </p:cNvSpPr>
          <p:nvPr>
            <p:ph type="body" sz="quarter" idx="13"/>
          </p:nvPr>
        </p:nvSpPr>
        <p:spPr/>
        <p:txBody>
          <a:bodyPr/>
          <a:lstStyle/>
          <a:p>
            <a:r>
              <a:rPr kumimoji="1" lang="ko-KR" altLang="en-US"/>
              <a:t>머신러닝 개요</a:t>
            </a:r>
          </a:p>
        </p:txBody>
      </p:sp>
    </p:spTree>
    <p:extLst>
      <p:ext uri="{BB962C8B-B14F-4D97-AF65-F5344CB8AC3E}">
        <p14:creationId xmlns:p14="http://schemas.microsoft.com/office/powerpoint/2010/main" val="27972409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3"/>
          <p:cNvSpPr>
            <a:spLocks noGrp="1"/>
          </p:cNvSpPr>
          <p:nvPr>
            <p:ph sz="quarter" idx="1"/>
          </p:nvPr>
        </p:nvSpPr>
        <p:spPr/>
        <p:txBody>
          <a:bodyPr/>
          <a:lstStyle/>
          <a:p>
            <a:r>
              <a:rPr lang="ko-KR" altLang="en-US"/>
              <a:t>머신러닝</a:t>
            </a:r>
            <a:r>
              <a:rPr lang="en-US" altLang="ko-KR"/>
              <a:t>:</a:t>
            </a:r>
          </a:p>
          <a:p>
            <a:pPr lvl="1"/>
            <a:r>
              <a:rPr lang="ko-KR" altLang="en-US"/>
              <a:t>정답과 오답을 계속 가르쳐 주면 모델의 정확도가 높아짐</a:t>
            </a:r>
          </a:p>
          <a:p>
            <a:pPr lvl="1"/>
            <a:r>
              <a:rPr lang="ko-KR" altLang="en-US"/>
              <a:t>많은 데이터를 사용하여 컴퓨터 성능이 점차 발전</a:t>
            </a:r>
            <a:r>
              <a:rPr lang="en-US" altLang="ko-KR"/>
              <a:t>(</a:t>
            </a:r>
            <a:r>
              <a:rPr lang="ko-KR" altLang="en-US"/>
              <a:t>학습</a:t>
            </a:r>
            <a:r>
              <a:rPr lang="en-US" altLang="ko-KR"/>
              <a:t>)</a:t>
            </a:r>
            <a:r>
              <a:rPr lang="ko-KR" altLang="en-US"/>
              <a:t>하는 것</a:t>
            </a:r>
          </a:p>
          <a:p>
            <a:endParaRPr lang="ko-KR" altLang="en-US"/>
          </a:p>
          <a:p>
            <a:endParaRPr lang="ko-KR" altLang="en-US"/>
          </a:p>
        </p:txBody>
      </p:sp>
      <p:sp>
        <p:nvSpPr>
          <p:cNvPr id="492" name="기계학습"/>
          <p:cNvSpPr txBox="1">
            <a:spLocks noGrp="1"/>
          </p:cNvSpPr>
          <p:nvPr>
            <p:ph type="title"/>
          </p:nvPr>
        </p:nvSpPr>
        <p:spPr/>
        <p:txBody>
          <a:bodyPr/>
          <a:lstStyle/>
          <a:p>
            <a:r>
              <a:rPr lang="ko-KR" altLang="en-US"/>
              <a:t>머신러닝 정의</a:t>
            </a:r>
          </a:p>
        </p:txBody>
      </p:sp>
      <p:sp>
        <p:nvSpPr>
          <p:cNvPr id="3" name="슬라이드 번호 개체 틀 2"/>
          <p:cNvSpPr>
            <a:spLocks noGrp="1"/>
          </p:cNvSpPr>
          <p:nvPr>
            <p:ph type="sldNum" sz="quarter" idx="12"/>
          </p:nvPr>
        </p:nvSpPr>
        <p:spPr/>
        <p:txBody>
          <a:bodyPr/>
          <a:lstStyle/>
          <a:p>
            <a:fld id="{86CB4B4D-7CA3-9044-876B-883B54F8677D}" type="slidenum">
              <a:rPr lang="en-US" altLang="ko-KR" smtClean="0"/>
              <a:pPr/>
              <a:t>116</a:t>
            </a:fld>
            <a:endParaRPr lang="en-US" altLang="ko-KR"/>
          </a:p>
        </p:txBody>
      </p:sp>
    </p:spTree>
    <p:extLst>
      <p:ext uri="{BB962C8B-B14F-4D97-AF65-F5344CB8AC3E}">
        <p14:creationId xmlns:p14="http://schemas.microsoft.com/office/powerpoint/2010/main" val="2460132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FBC5098-479E-9440-8431-7C4DB59FBFD4}"/>
              </a:ext>
            </a:extLst>
          </p:cNvPr>
          <p:cNvSpPr>
            <a:spLocks noGrp="1"/>
          </p:cNvSpPr>
          <p:nvPr>
            <p:ph sz="quarter" idx="1"/>
          </p:nvPr>
        </p:nvSpPr>
        <p:spPr/>
        <p:txBody>
          <a:bodyPr/>
          <a:lstStyle/>
          <a:p>
            <a:r>
              <a:rPr lang="ko-KR" altLang="en-US" dirty="0"/>
              <a:t>예전에는 컴퓨터는 프로그래머가 코딩한 대로만 동작</a:t>
            </a:r>
            <a:endParaRPr lang="en-US" altLang="ko-KR" dirty="0"/>
          </a:p>
          <a:p>
            <a:pPr lvl="1"/>
            <a:r>
              <a:rPr lang="ko-KR" altLang="en-US" dirty="0"/>
              <a:t>계산을 빨리 하든지</a:t>
            </a:r>
            <a:r>
              <a:rPr lang="en-US" altLang="ko-KR" dirty="0"/>
              <a:t>, </a:t>
            </a:r>
          </a:p>
          <a:p>
            <a:pPr lvl="1"/>
            <a:r>
              <a:rPr lang="ko-KR" altLang="en-US" dirty="0"/>
              <a:t>이미지를 처리하든지</a:t>
            </a:r>
            <a:r>
              <a:rPr lang="en-US" altLang="ko-KR" dirty="0"/>
              <a:t>, </a:t>
            </a:r>
          </a:p>
          <a:p>
            <a:pPr lvl="1"/>
            <a:r>
              <a:rPr lang="ko-KR" altLang="en-US" dirty="0"/>
              <a:t>정해진 알고리즘대로 빠르고 정확하게 동작하는 일</a:t>
            </a:r>
            <a:endParaRPr lang="en-US" altLang="ko-KR" dirty="0"/>
          </a:p>
          <a:p>
            <a:r>
              <a:rPr lang="ko-KR" altLang="en-US" dirty="0" err="1"/>
              <a:t>머신러닝에서는</a:t>
            </a:r>
            <a:r>
              <a:rPr lang="ko-KR" altLang="en-US" dirty="0"/>
              <a:t> 컴퓨터가 데이터를 보면서 점차 성능을 향상시킨다</a:t>
            </a:r>
            <a:r>
              <a:rPr lang="en-US" altLang="ko-KR" dirty="0"/>
              <a:t>.</a:t>
            </a:r>
          </a:p>
          <a:p>
            <a:pPr lvl="1"/>
            <a:r>
              <a:rPr lang="ko-KR" altLang="en-US" dirty="0"/>
              <a:t>컴퓨터가 데이터를 보고 스스로 기능을 향상시키는 방법을 찾아낸 것</a:t>
            </a:r>
          </a:p>
          <a:p>
            <a:endParaRPr kumimoji="1" lang="ko-KR" altLang="en-US" dirty="0"/>
          </a:p>
        </p:txBody>
      </p:sp>
      <p:sp>
        <p:nvSpPr>
          <p:cNvPr id="3" name="제목 2">
            <a:extLst>
              <a:ext uri="{FF2B5EF4-FFF2-40B4-BE49-F238E27FC236}">
                <a16:creationId xmlns:a16="http://schemas.microsoft.com/office/drawing/2014/main" id="{D948B0A5-A716-9A46-8D9E-94B3D337C5F5}"/>
              </a:ext>
            </a:extLst>
          </p:cNvPr>
          <p:cNvSpPr>
            <a:spLocks noGrp="1"/>
          </p:cNvSpPr>
          <p:nvPr>
            <p:ph type="title"/>
          </p:nvPr>
        </p:nvSpPr>
        <p:spPr/>
        <p:txBody>
          <a:bodyPr/>
          <a:lstStyle/>
          <a:p>
            <a:r>
              <a:rPr lang="ko-KR" altLang="en-US" err="1"/>
              <a:t>머신러닝 특징</a:t>
            </a:r>
            <a:endParaRPr kumimoji="1" lang="ko-KR" altLang="en-US"/>
          </a:p>
        </p:txBody>
      </p:sp>
      <p:sp>
        <p:nvSpPr>
          <p:cNvPr id="4" name="슬라이드 번호 개체 틀 3">
            <a:extLst>
              <a:ext uri="{FF2B5EF4-FFF2-40B4-BE49-F238E27FC236}">
                <a16:creationId xmlns:a16="http://schemas.microsoft.com/office/drawing/2014/main" id="{45DD4A82-FA0C-0743-9AD2-5106BA21D406}"/>
              </a:ext>
            </a:extLst>
          </p:cNvPr>
          <p:cNvSpPr>
            <a:spLocks noGrp="1"/>
          </p:cNvSpPr>
          <p:nvPr>
            <p:ph type="sldNum" sz="quarter" idx="12"/>
          </p:nvPr>
        </p:nvSpPr>
        <p:spPr/>
        <p:txBody>
          <a:bodyPr/>
          <a:lstStyle/>
          <a:p>
            <a:fld id="{86CB4B4D-7CA3-9044-876B-883B54F8677D}" type="slidenum">
              <a:rPr lang="en-US" altLang="ko-KR" smtClean="0"/>
              <a:pPr/>
              <a:t>117</a:t>
            </a:fld>
            <a:endParaRPr lang="en-US" altLang="ko-KR"/>
          </a:p>
        </p:txBody>
      </p:sp>
    </p:spTree>
    <p:extLst>
      <p:ext uri="{BB962C8B-B14F-4D97-AF65-F5344CB8AC3E}">
        <p14:creationId xmlns:p14="http://schemas.microsoft.com/office/powerpoint/2010/main" val="1112275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1861533-803F-BF44-B772-47E66B61F146}"/>
              </a:ext>
            </a:extLst>
          </p:cNvPr>
          <p:cNvSpPr>
            <a:spLocks noGrp="1"/>
          </p:cNvSpPr>
          <p:nvPr>
            <p:ph sz="quarter" idx="1"/>
          </p:nvPr>
        </p:nvSpPr>
        <p:spPr/>
        <p:txBody>
          <a:bodyPr/>
          <a:lstStyle/>
          <a:p>
            <a:r>
              <a:rPr lang="ko-KR" altLang="en-US" dirty="0" err="1"/>
              <a:t>머신러닝을</a:t>
            </a:r>
            <a:r>
              <a:rPr lang="ko-KR" altLang="en-US" dirty="0"/>
              <a:t> 사용하는 목적 즉</a:t>
            </a:r>
            <a:r>
              <a:rPr lang="en-US" altLang="ko-KR" dirty="0"/>
              <a:t>, </a:t>
            </a:r>
            <a:r>
              <a:rPr lang="ko-KR" altLang="en-US" dirty="0" err="1"/>
              <a:t>머신러닝으로</a:t>
            </a:r>
            <a:r>
              <a:rPr lang="ko-KR" altLang="en-US" dirty="0"/>
              <a:t> 문제를 해결하는 유형</a:t>
            </a:r>
            <a:endParaRPr lang="en-US" altLang="ko-KR" dirty="0"/>
          </a:p>
          <a:p>
            <a:pPr lvl="1"/>
            <a:r>
              <a:rPr lang="ko-KR" altLang="en-US" dirty="0"/>
              <a:t>설명</a:t>
            </a:r>
            <a:r>
              <a:rPr lang="en-US" altLang="ko-KR" dirty="0"/>
              <a:t>(</a:t>
            </a:r>
            <a:r>
              <a:rPr lang="en" altLang="ko-KR" dirty="0"/>
              <a:t>description)</a:t>
            </a:r>
          </a:p>
          <a:p>
            <a:pPr lvl="2"/>
            <a:r>
              <a:rPr lang="ko-KR" altLang="en-US" dirty="0" err="1">
                <a:solidFill>
                  <a:srgbClr val="FF0000"/>
                </a:solidFill>
              </a:rPr>
              <a:t>클러스터링</a:t>
            </a:r>
            <a:r>
              <a:rPr lang="ko-KR" altLang="en-US" dirty="0">
                <a:solidFill>
                  <a:srgbClr val="FF0000"/>
                </a:solidFill>
              </a:rPr>
              <a:t> </a:t>
            </a:r>
            <a:r>
              <a:rPr lang="en-US" altLang="ko-KR" dirty="0">
                <a:solidFill>
                  <a:srgbClr val="FF0000"/>
                </a:solidFill>
              </a:rPr>
              <a:t>(Clustering, </a:t>
            </a:r>
            <a:r>
              <a:rPr lang="ko-KR" altLang="en-US" dirty="0">
                <a:solidFill>
                  <a:srgbClr val="FF0000"/>
                </a:solidFill>
              </a:rPr>
              <a:t>군집</a:t>
            </a:r>
            <a:r>
              <a:rPr lang="en-US" altLang="ko-KR" dirty="0">
                <a:solidFill>
                  <a:srgbClr val="FF0000"/>
                </a:solidFill>
              </a:rPr>
              <a:t>)</a:t>
            </a:r>
          </a:p>
          <a:p>
            <a:pPr lvl="2"/>
            <a:r>
              <a:rPr lang="ko-KR" altLang="en-US" dirty="0"/>
              <a:t>비지도 학습 </a:t>
            </a:r>
            <a:r>
              <a:rPr lang="en-US" altLang="ko-KR" dirty="0"/>
              <a:t>(Unsupervised Learning) – based on input only</a:t>
            </a:r>
            <a:endParaRPr lang="en" altLang="ko-KR" dirty="0"/>
          </a:p>
          <a:p>
            <a:pPr lvl="1"/>
            <a:r>
              <a:rPr lang="ko-KR" altLang="en-US" dirty="0"/>
              <a:t>예측</a:t>
            </a:r>
            <a:endParaRPr lang="en-US" altLang="ko-KR" dirty="0"/>
          </a:p>
          <a:p>
            <a:pPr lvl="2"/>
            <a:r>
              <a:rPr lang="ko-KR" altLang="en-US" dirty="0">
                <a:solidFill>
                  <a:srgbClr val="FF0000"/>
                </a:solidFill>
              </a:rPr>
              <a:t>회귀</a:t>
            </a:r>
            <a:r>
              <a:rPr lang="en-US" altLang="ko-KR" dirty="0">
                <a:solidFill>
                  <a:srgbClr val="FF0000"/>
                </a:solidFill>
              </a:rPr>
              <a:t>(</a:t>
            </a:r>
            <a:r>
              <a:rPr lang="en" altLang="ko-KR" dirty="0">
                <a:solidFill>
                  <a:srgbClr val="FF0000"/>
                </a:solidFill>
              </a:rPr>
              <a:t>regression)</a:t>
            </a:r>
          </a:p>
          <a:p>
            <a:pPr lvl="2"/>
            <a:r>
              <a:rPr lang="ko-KR" altLang="en-US" dirty="0">
                <a:solidFill>
                  <a:srgbClr val="FF0000"/>
                </a:solidFill>
              </a:rPr>
              <a:t>분류</a:t>
            </a:r>
            <a:r>
              <a:rPr lang="en-US" altLang="ko-KR" dirty="0">
                <a:solidFill>
                  <a:srgbClr val="FF0000"/>
                </a:solidFill>
              </a:rPr>
              <a:t>(</a:t>
            </a:r>
            <a:r>
              <a:rPr lang="en" altLang="ko-KR" dirty="0">
                <a:solidFill>
                  <a:srgbClr val="FF0000"/>
                </a:solidFill>
              </a:rPr>
              <a:t>classification)</a:t>
            </a:r>
          </a:p>
          <a:p>
            <a:pPr lvl="2"/>
            <a:r>
              <a:rPr lang="ko-KR" altLang="en-US" dirty="0"/>
              <a:t>지도학습 </a:t>
            </a:r>
            <a:r>
              <a:rPr lang="en-US" altLang="ko-KR" dirty="0"/>
              <a:t>(Supervised Learning) – based on input/output </a:t>
            </a:r>
            <a:endParaRPr lang="en" altLang="ko-KR" dirty="0"/>
          </a:p>
          <a:p>
            <a:pPr lvl="1"/>
            <a:r>
              <a:rPr lang="ko-KR" altLang="en-US" dirty="0"/>
              <a:t>추천</a:t>
            </a:r>
            <a:r>
              <a:rPr lang="en-US" altLang="ko-KR" dirty="0"/>
              <a:t>(</a:t>
            </a:r>
            <a:r>
              <a:rPr lang="en" altLang="ko-KR" dirty="0"/>
              <a:t>recommendation)</a:t>
            </a:r>
          </a:p>
          <a:p>
            <a:pPr lvl="1"/>
            <a:r>
              <a:rPr lang="ko-KR" altLang="en-US" dirty="0"/>
              <a:t>연관분석</a:t>
            </a:r>
            <a:endParaRPr lang="en-US" altLang="ko-KR" dirty="0"/>
          </a:p>
          <a:p>
            <a:pPr lvl="1"/>
            <a:r>
              <a:rPr lang="ko-KR" altLang="en-US" dirty="0"/>
              <a:t>강화학습</a:t>
            </a:r>
            <a:endParaRPr lang="en" altLang="ko-KR" dirty="0"/>
          </a:p>
          <a:p>
            <a:endParaRPr kumimoji="1" lang="ko-KR" altLang="en-US" dirty="0"/>
          </a:p>
        </p:txBody>
      </p:sp>
      <p:sp>
        <p:nvSpPr>
          <p:cNvPr id="3" name="제목 2">
            <a:extLst>
              <a:ext uri="{FF2B5EF4-FFF2-40B4-BE49-F238E27FC236}">
                <a16:creationId xmlns:a16="http://schemas.microsoft.com/office/drawing/2014/main" id="{2C4B5E78-C81C-E941-AD68-8A3A7975B923}"/>
              </a:ext>
            </a:extLst>
          </p:cNvPr>
          <p:cNvSpPr>
            <a:spLocks noGrp="1"/>
          </p:cNvSpPr>
          <p:nvPr>
            <p:ph type="title"/>
          </p:nvPr>
        </p:nvSpPr>
        <p:spPr/>
        <p:txBody>
          <a:bodyPr/>
          <a:lstStyle/>
          <a:p>
            <a:r>
              <a:rPr kumimoji="1" lang="ko-KR" altLang="en-US" err="1"/>
              <a:t>머신러닝의</a:t>
            </a:r>
            <a:r>
              <a:rPr kumimoji="1" lang="ko-KR" altLang="en-US"/>
              <a:t> 유형</a:t>
            </a:r>
          </a:p>
        </p:txBody>
      </p:sp>
      <p:sp>
        <p:nvSpPr>
          <p:cNvPr id="4" name="슬라이드 번호 개체 틀 3">
            <a:extLst>
              <a:ext uri="{FF2B5EF4-FFF2-40B4-BE49-F238E27FC236}">
                <a16:creationId xmlns:a16="http://schemas.microsoft.com/office/drawing/2014/main" id="{446B888A-DD51-AE46-8D77-425D8DE5944F}"/>
              </a:ext>
            </a:extLst>
          </p:cNvPr>
          <p:cNvSpPr>
            <a:spLocks noGrp="1"/>
          </p:cNvSpPr>
          <p:nvPr>
            <p:ph type="sldNum" sz="quarter" idx="12"/>
          </p:nvPr>
        </p:nvSpPr>
        <p:spPr/>
        <p:txBody>
          <a:bodyPr/>
          <a:lstStyle/>
          <a:p>
            <a:fld id="{86CB4B4D-7CA3-9044-876B-883B54F8677D}" type="slidenum">
              <a:rPr lang="en-US" altLang="ko-KR" smtClean="0"/>
              <a:pPr/>
              <a:t>118</a:t>
            </a:fld>
            <a:endParaRPr lang="en-US" altLang="ko-KR"/>
          </a:p>
        </p:txBody>
      </p:sp>
    </p:spTree>
    <p:extLst>
      <p:ext uri="{BB962C8B-B14F-4D97-AF65-F5344CB8AC3E}">
        <p14:creationId xmlns:p14="http://schemas.microsoft.com/office/powerpoint/2010/main" val="19611313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D61E22E-0A93-A340-9520-7DA92B8F45C5}"/>
              </a:ext>
            </a:extLst>
          </p:cNvPr>
          <p:cNvSpPr>
            <a:spLocks noGrp="1"/>
          </p:cNvSpPr>
          <p:nvPr>
            <p:ph sz="quarter" idx="1"/>
          </p:nvPr>
        </p:nvSpPr>
        <p:spPr/>
        <p:txBody>
          <a:bodyPr>
            <a:normAutofit/>
          </a:bodyPr>
          <a:lstStyle/>
          <a:p>
            <a:r>
              <a:rPr lang="ko-KR" altLang="en-US" dirty="0"/>
              <a:t>지도학습은 정답을 예측하는데 사용된다</a:t>
            </a:r>
            <a:r>
              <a:rPr lang="en-US" altLang="ko-KR" dirty="0"/>
              <a:t>. </a:t>
            </a:r>
          </a:p>
          <a:p>
            <a:r>
              <a:rPr lang="ko-KR" altLang="en-US" dirty="0"/>
              <a:t>정답은 목적</a:t>
            </a:r>
            <a:r>
              <a:rPr lang="en-US" altLang="ko-KR" dirty="0"/>
              <a:t>(</a:t>
            </a:r>
            <a:r>
              <a:rPr lang="en" altLang="ko-KR" dirty="0"/>
              <a:t>target) </a:t>
            </a:r>
            <a:r>
              <a:rPr lang="ko-KR" altLang="en-US" dirty="0"/>
              <a:t>변수</a:t>
            </a:r>
            <a:r>
              <a:rPr lang="en-US" altLang="ko-KR" dirty="0"/>
              <a:t>, </a:t>
            </a:r>
            <a:r>
              <a:rPr lang="ko-KR" altLang="en-US" dirty="0"/>
              <a:t>레이블 이라고도 한다</a:t>
            </a:r>
            <a:endParaRPr lang="en-US" altLang="ko-KR" dirty="0"/>
          </a:p>
          <a:p>
            <a:r>
              <a:rPr lang="ko-KR" altLang="en-US" dirty="0"/>
              <a:t>예측은 분류와 회귀로 나누어진다</a:t>
            </a:r>
            <a:r>
              <a:rPr lang="en-US" altLang="ko-KR" dirty="0"/>
              <a:t>. </a:t>
            </a:r>
          </a:p>
          <a:p>
            <a:r>
              <a:rPr lang="ko-KR" altLang="en-US" dirty="0"/>
              <a:t>분류</a:t>
            </a:r>
            <a:endParaRPr lang="en-US" altLang="ko-KR" dirty="0"/>
          </a:p>
          <a:p>
            <a:pPr lvl="1"/>
            <a:r>
              <a:rPr lang="ko-KR" altLang="en-US" dirty="0"/>
              <a:t>분류</a:t>
            </a:r>
            <a:r>
              <a:rPr lang="en-US" altLang="ko-KR" dirty="0"/>
              <a:t>(</a:t>
            </a:r>
            <a:r>
              <a:rPr lang="en" altLang="ko-KR" dirty="0"/>
              <a:t>classification)</a:t>
            </a:r>
            <a:r>
              <a:rPr lang="ko-KR" altLang="en-US" dirty="0"/>
              <a:t>란 어떤 항목</a:t>
            </a:r>
            <a:r>
              <a:rPr lang="en-US" altLang="ko-KR" dirty="0"/>
              <a:t>(</a:t>
            </a:r>
            <a:r>
              <a:rPr lang="en" altLang="ko-KR" dirty="0"/>
              <a:t>item)</a:t>
            </a:r>
            <a:r>
              <a:rPr lang="ko-KR" altLang="en-US" dirty="0"/>
              <a:t>이 어느 그룹에 속하는지를 판별하는 기능을 말한다</a:t>
            </a:r>
            <a:r>
              <a:rPr lang="en-US" altLang="ko-KR" dirty="0"/>
              <a:t>. </a:t>
            </a:r>
          </a:p>
          <a:p>
            <a:pPr lvl="1"/>
            <a:r>
              <a:rPr lang="ko-KR" altLang="en-US" dirty="0"/>
              <a:t>두 가지 카테고리를 나누는 작업을 이진 분류</a:t>
            </a:r>
            <a:r>
              <a:rPr lang="en-US" altLang="ko-KR" dirty="0"/>
              <a:t>(</a:t>
            </a:r>
            <a:r>
              <a:rPr lang="en" altLang="ko-KR" dirty="0"/>
              <a:t>binary classification)</a:t>
            </a:r>
            <a:r>
              <a:rPr lang="ko-KR" altLang="en-US" dirty="0"/>
              <a:t>라고 하고 세 개 이상의 클래스를 나누는 작업을 다중 분류</a:t>
            </a:r>
            <a:r>
              <a:rPr lang="en-US" altLang="ko-KR" dirty="0"/>
              <a:t>(</a:t>
            </a:r>
            <a:r>
              <a:rPr lang="en" altLang="ko-KR" dirty="0"/>
              <a:t>multiclass classification)</a:t>
            </a:r>
            <a:r>
              <a:rPr lang="ko-KR" altLang="en-US" dirty="0"/>
              <a:t>라고 한다</a:t>
            </a:r>
            <a:r>
              <a:rPr lang="en-US" altLang="ko-KR" dirty="0"/>
              <a:t>. </a:t>
            </a:r>
            <a:endParaRPr lang="ko-KR" altLang="en-US" dirty="0">
              <a:effectLst/>
            </a:endParaRPr>
          </a:p>
          <a:p>
            <a:r>
              <a:rPr lang="ko-KR" altLang="en-US" dirty="0"/>
              <a:t>회귀</a:t>
            </a:r>
          </a:p>
          <a:p>
            <a:pPr lvl="1"/>
            <a:r>
              <a:rPr lang="ko-KR" altLang="en-US" dirty="0"/>
              <a:t>수치를 예측하는 것을 회귀라고 한다</a:t>
            </a:r>
            <a:r>
              <a:rPr lang="en-US" altLang="ko-KR" dirty="0"/>
              <a:t>. </a:t>
            </a:r>
          </a:p>
          <a:p>
            <a:endParaRPr lang="en-US" altLang="ko-KR" dirty="0"/>
          </a:p>
          <a:p>
            <a:pPr lvl="1"/>
            <a:endParaRPr lang="en-US" altLang="ko-KR" dirty="0"/>
          </a:p>
          <a:p>
            <a:endParaRPr lang="en-US" altLang="ko-KR" dirty="0"/>
          </a:p>
          <a:p>
            <a:endParaRPr kumimoji="1" lang="ko-KR" altLang="en-US" dirty="0"/>
          </a:p>
        </p:txBody>
      </p:sp>
      <p:sp>
        <p:nvSpPr>
          <p:cNvPr id="3" name="제목 2">
            <a:extLst>
              <a:ext uri="{FF2B5EF4-FFF2-40B4-BE49-F238E27FC236}">
                <a16:creationId xmlns:a16="http://schemas.microsoft.com/office/drawing/2014/main" id="{E0BF7361-111B-6B40-B77E-6C59031AC124}"/>
              </a:ext>
            </a:extLst>
          </p:cNvPr>
          <p:cNvSpPr>
            <a:spLocks noGrp="1"/>
          </p:cNvSpPr>
          <p:nvPr>
            <p:ph type="title"/>
          </p:nvPr>
        </p:nvSpPr>
        <p:spPr/>
        <p:txBody>
          <a:bodyPr/>
          <a:lstStyle/>
          <a:p>
            <a:r>
              <a:rPr kumimoji="1" lang="ko-KR" altLang="en-US"/>
              <a:t>지도학습</a:t>
            </a:r>
          </a:p>
        </p:txBody>
      </p:sp>
      <p:sp>
        <p:nvSpPr>
          <p:cNvPr id="4" name="슬라이드 번호 개체 틀 3">
            <a:extLst>
              <a:ext uri="{FF2B5EF4-FFF2-40B4-BE49-F238E27FC236}">
                <a16:creationId xmlns:a16="http://schemas.microsoft.com/office/drawing/2014/main" id="{FCC3F388-A3F8-454C-94B3-60AFAA862387}"/>
              </a:ext>
            </a:extLst>
          </p:cNvPr>
          <p:cNvSpPr>
            <a:spLocks noGrp="1"/>
          </p:cNvSpPr>
          <p:nvPr>
            <p:ph type="sldNum" sz="quarter" idx="12"/>
          </p:nvPr>
        </p:nvSpPr>
        <p:spPr/>
        <p:txBody>
          <a:bodyPr/>
          <a:lstStyle/>
          <a:p>
            <a:fld id="{86CB4B4D-7CA3-9044-876B-883B54F8677D}" type="slidenum">
              <a:rPr lang="en-US" altLang="ko-KR" smtClean="0"/>
              <a:pPr/>
              <a:t>119</a:t>
            </a:fld>
            <a:endParaRPr lang="en-US" altLang="ko-KR"/>
          </a:p>
        </p:txBody>
      </p:sp>
    </p:spTree>
    <p:extLst>
      <p:ext uri="{BB962C8B-B14F-4D97-AF65-F5344CB8AC3E}">
        <p14:creationId xmlns:p14="http://schemas.microsoft.com/office/powerpoint/2010/main" val="435861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8C7F1B5-78AF-C344-93A7-AB375516CD66}"/>
              </a:ext>
            </a:extLst>
          </p:cNvPr>
          <p:cNvSpPr>
            <a:spLocks noGrp="1"/>
          </p:cNvSpPr>
          <p:nvPr>
            <p:ph sz="quarter" idx="1"/>
          </p:nvPr>
        </p:nvSpPr>
        <p:spPr/>
        <p:txBody>
          <a:bodyPr/>
          <a:lstStyle/>
          <a:p>
            <a:r>
              <a:rPr lang="ko-KR" altLang="en-US" dirty="0"/>
              <a:t>응답 최적 루트</a:t>
            </a:r>
            <a:endParaRPr lang="en-US" altLang="ko-KR" dirty="0"/>
          </a:p>
          <a:p>
            <a:r>
              <a:rPr lang="ko-KR" altLang="en-US" dirty="0"/>
              <a:t>콜 </a:t>
            </a:r>
            <a:r>
              <a:rPr lang="ko-KR" altLang="en-US" dirty="0" err="1"/>
              <a:t>요청량</a:t>
            </a:r>
            <a:r>
              <a:rPr lang="ko-KR" altLang="en-US" dirty="0"/>
              <a:t> 예측</a:t>
            </a:r>
            <a:endParaRPr lang="en" altLang="ko-KR" dirty="0"/>
          </a:p>
          <a:p>
            <a:r>
              <a:rPr lang="ko-KR" altLang="en-US" dirty="0"/>
              <a:t>다음 행동</a:t>
            </a:r>
            <a:r>
              <a:rPr lang="en-US" altLang="ko-KR" dirty="0"/>
              <a:t>(</a:t>
            </a:r>
            <a:r>
              <a:rPr lang="ko-KR" altLang="en-US" dirty="0"/>
              <a:t>질의</a:t>
            </a:r>
            <a:r>
              <a:rPr lang="en-US" altLang="ko-KR" dirty="0"/>
              <a:t>)</a:t>
            </a:r>
            <a:r>
              <a:rPr lang="ko-KR" altLang="en-US" dirty="0"/>
              <a:t> 추정</a:t>
            </a:r>
            <a:endParaRPr lang="en" altLang="ko-KR" dirty="0"/>
          </a:p>
          <a:p>
            <a:r>
              <a:rPr lang="ko-KR" altLang="en-US" dirty="0"/>
              <a:t>실시간 고객 감성 분석</a:t>
            </a:r>
            <a:endParaRPr lang="en" altLang="ko-KR" dirty="0"/>
          </a:p>
          <a:p>
            <a:r>
              <a:rPr lang="ko-KR" altLang="en-US" dirty="0"/>
              <a:t>실시간 응대 제안 </a:t>
            </a:r>
            <a:r>
              <a:rPr lang="en-US" altLang="ko-KR" dirty="0"/>
              <a:t>(</a:t>
            </a:r>
            <a:r>
              <a:rPr lang="ko-KR" altLang="en-US" dirty="0"/>
              <a:t>상급 </a:t>
            </a:r>
            <a:r>
              <a:rPr lang="ko-KR" altLang="en-US" dirty="0" err="1"/>
              <a:t>응대자</a:t>
            </a:r>
            <a:r>
              <a:rPr lang="ko-KR" altLang="en-US" dirty="0"/>
              <a:t> 판정</a:t>
            </a:r>
            <a:r>
              <a:rPr lang="en-US" altLang="ko-KR" dirty="0"/>
              <a:t>)</a:t>
            </a:r>
          </a:p>
          <a:p>
            <a:r>
              <a:rPr lang="ko-KR" altLang="en-US" dirty="0"/>
              <a:t>스크립트 최적화</a:t>
            </a:r>
            <a:endParaRPr lang="en-US" altLang="ko-KR" dirty="0"/>
          </a:p>
          <a:p>
            <a:r>
              <a:rPr lang="en" altLang="ko-KR" dirty="0"/>
              <a:t>Script optimization</a:t>
            </a:r>
          </a:p>
          <a:p>
            <a:r>
              <a:rPr lang="ko-KR" altLang="en-US" dirty="0"/>
              <a:t>음성 인식 </a:t>
            </a:r>
            <a:r>
              <a:rPr lang="en-US" altLang="ko-KR" dirty="0"/>
              <a:t>(</a:t>
            </a:r>
            <a:r>
              <a:rPr lang="ko-KR" altLang="en-US" dirty="0"/>
              <a:t>상습 불법 신고자 파악</a:t>
            </a:r>
            <a:r>
              <a:rPr lang="en-US" altLang="ko-KR" dirty="0"/>
              <a:t>)</a:t>
            </a:r>
          </a:p>
          <a:p>
            <a:pPr marL="0" indent="0">
              <a:buNone/>
            </a:pPr>
            <a:endParaRPr lang="en" altLang="ko-KR" dirty="0"/>
          </a:p>
          <a:p>
            <a:endParaRPr kumimoji="1" lang="ko-KR" altLang="en-US" dirty="0"/>
          </a:p>
        </p:txBody>
      </p:sp>
      <p:sp>
        <p:nvSpPr>
          <p:cNvPr id="3" name="제목 2">
            <a:extLst>
              <a:ext uri="{FF2B5EF4-FFF2-40B4-BE49-F238E27FC236}">
                <a16:creationId xmlns:a16="http://schemas.microsoft.com/office/drawing/2014/main" id="{E4660645-72DF-F54D-8056-FF773C6E7825}"/>
              </a:ext>
            </a:extLst>
          </p:cNvPr>
          <p:cNvSpPr>
            <a:spLocks noGrp="1"/>
          </p:cNvSpPr>
          <p:nvPr>
            <p:ph type="title"/>
          </p:nvPr>
        </p:nvSpPr>
        <p:spPr/>
        <p:txBody>
          <a:bodyPr/>
          <a:lstStyle/>
          <a:p>
            <a:r>
              <a:rPr kumimoji="1" lang="ko-KR" altLang="en-US" dirty="0"/>
              <a:t>콜센터</a:t>
            </a:r>
          </a:p>
        </p:txBody>
      </p:sp>
      <p:sp>
        <p:nvSpPr>
          <p:cNvPr id="4" name="슬라이드 번호 개체 틀 3">
            <a:extLst>
              <a:ext uri="{FF2B5EF4-FFF2-40B4-BE49-F238E27FC236}">
                <a16:creationId xmlns:a16="http://schemas.microsoft.com/office/drawing/2014/main" id="{BE3F13FE-C0C9-1043-9E7B-B9F8F4A02FD4}"/>
              </a:ext>
            </a:extLst>
          </p:cNvPr>
          <p:cNvSpPr>
            <a:spLocks noGrp="1"/>
          </p:cNvSpPr>
          <p:nvPr>
            <p:ph type="sldNum" sz="quarter" idx="12"/>
          </p:nvPr>
        </p:nvSpPr>
        <p:spPr/>
        <p:txBody>
          <a:bodyPr/>
          <a:lstStyle/>
          <a:p>
            <a:fld id="{86CB4B4D-7CA3-9044-876B-883B54F8677D}" type="slidenum">
              <a:rPr lang="en-US" altLang="ko-KR" smtClean="0"/>
              <a:pPr/>
              <a:t>12</a:t>
            </a:fld>
            <a:endParaRPr lang="en-US" altLang="ko-KR" dirty="0"/>
          </a:p>
        </p:txBody>
      </p:sp>
    </p:spTree>
    <p:extLst>
      <p:ext uri="{BB962C8B-B14F-4D97-AF65-F5344CB8AC3E}">
        <p14:creationId xmlns:p14="http://schemas.microsoft.com/office/powerpoint/2010/main" val="17547298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2B14CFE-7A56-8241-9DF3-04787AE7B5B0}"/>
              </a:ext>
            </a:extLst>
          </p:cNvPr>
          <p:cNvSpPr>
            <a:spLocks noGrp="1"/>
          </p:cNvSpPr>
          <p:nvPr>
            <p:ph sz="quarter" idx="1"/>
          </p:nvPr>
        </p:nvSpPr>
        <p:spPr/>
        <p:txBody>
          <a:bodyPr>
            <a:normAutofit/>
          </a:bodyPr>
          <a:lstStyle/>
          <a:p>
            <a:r>
              <a:rPr lang="ko-KR" altLang="en-US"/>
              <a:t>비지도 학습이란 정답이 없이 데이터로부터 중요한 의미를 찾아내는 머신러닝 기법이다</a:t>
            </a:r>
            <a:r>
              <a:rPr lang="en-US" altLang="ko-KR"/>
              <a:t>. </a:t>
            </a:r>
          </a:p>
          <a:p>
            <a:pPr lvl="1"/>
            <a:r>
              <a:rPr lang="ko-KR" altLang="en-US"/>
              <a:t>군집화</a:t>
            </a:r>
            <a:r>
              <a:rPr lang="en-US" altLang="ko-KR"/>
              <a:t>:</a:t>
            </a:r>
            <a:r>
              <a:rPr lang="ko-KR" altLang="en-US"/>
              <a:t> 유사항 항목들을 같은 그룹으로 묶는다</a:t>
            </a:r>
            <a:r>
              <a:rPr lang="en-US" altLang="ko-KR"/>
              <a:t>. </a:t>
            </a:r>
          </a:p>
          <a:p>
            <a:pPr lvl="1"/>
            <a:r>
              <a:rPr lang="ko-KR" altLang="en-US"/>
              <a:t>데이터 변환</a:t>
            </a:r>
            <a:r>
              <a:rPr lang="en-US" altLang="ko-KR"/>
              <a:t>:</a:t>
            </a:r>
            <a:r>
              <a:rPr lang="ko-KR" altLang="en-US"/>
              <a:t> 데이터를 분석하기 좋게 다른 형태로 변환한다</a:t>
            </a:r>
            <a:endParaRPr lang="en-US" altLang="ko-KR"/>
          </a:p>
          <a:p>
            <a:pPr lvl="1"/>
            <a:r>
              <a:rPr lang="ko-KR" altLang="en-US"/>
              <a:t>주성분분석</a:t>
            </a:r>
            <a:r>
              <a:rPr lang="en-US" altLang="ko-KR"/>
              <a:t>(</a:t>
            </a:r>
            <a:r>
              <a:rPr lang="en" altLang="ko-KR"/>
              <a:t>PCA)</a:t>
            </a:r>
            <a:r>
              <a:rPr lang="en-US" altLang="ko-KR"/>
              <a:t>:</a:t>
            </a:r>
            <a:r>
              <a:rPr lang="ko-KR" altLang="en-US"/>
              <a:t> 머신러닝에 사용할 특성의 수를 줄인다</a:t>
            </a:r>
            <a:r>
              <a:rPr lang="en-US" altLang="ko-KR"/>
              <a:t>. </a:t>
            </a:r>
          </a:p>
          <a:p>
            <a:pPr lvl="1"/>
            <a:r>
              <a:rPr lang="ko-KR" altLang="en-US"/>
              <a:t>시각화</a:t>
            </a:r>
            <a:r>
              <a:rPr lang="en-US" altLang="ko-KR"/>
              <a:t>:</a:t>
            </a:r>
            <a:r>
              <a:rPr lang="ko-KR" altLang="en-US"/>
              <a:t> 데이의 속성을 명확하게 시각화하기 위해서 고차원의 특성 값들을 </a:t>
            </a:r>
            <a:r>
              <a:rPr lang="en-US" altLang="ko-KR"/>
              <a:t>2</a:t>
            </a:r>
            <a:r>
              <a:rPr lang="ko-KR" altLang="en-US"/>
              <a:t>차원이나 </a:t>
            </a:r>
            <a:r>
              <a:rPr lang="en-US" altLang="ko-KR"/>
              <a:t>3</a:t>
            </a:r>
            <a:r>
              <a:rPr lang="ko-KR" altLang="en-US"/>
              <a:t>차원으로 차원을 축소하는 작업</a:t>
            </a:r>
            <a:endParaRPr lang="en-US" altLang="ko-KR"/>
          </a:p>
          <a:p>
            <a:pPr lvl="1"/>
            <a:endParaRPr lang="en-US" altLang="ko-KR"/>
          </a:p>
          <a:p>
            <a:endParaRPr kumimoji="1" lang="ko-KR" altLang="en-US"/>
          </a:p>
        </p:txBody>
      </p:sp>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r>
              <a:rPr lang="ko-KR" altLang="en-US"/>
              <a:t>비지도학습</a:t>
            </a:r>
            <a:endParaRPr kumimoji="1" lang="ko-KR" altLang="en-US"/>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120</a:t>
            </a:fld>
            <a:endParaRPr lang="en-US" altLang="ko-KR"/>
          </a:p>
        </p:txBody>
      </p:sp>
    </p:spTree>
    <p:extLst>
      <p:ext uri="{BB962C8B-B14F-4D97-AF65-F5344CB8AC3E}">
        <p14:creationId xmlns:p14="http://schemas.microsoft.com/office/powerpoint/2010/main" val="20708715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ko-KR" altLang="en-US"/>
              <a:t>어떤 사건이 다른 사건과 얼마나 자주 동시에 발생하는지 파악</a:t>
            </a:r>
          </a:p>
          <a:p>
            <a:r>
              <a:rPr lang="ko-KR" altLang="en-US"/>
              <a:t>자주 발생하는 패턴 찾기</a:t>
            </a:r>
            <a:r>
              <a:rPr lang="en-US" altLang="ko-KR"/>
              <a:t>(</a:t>
            </a:r>
            <a:r>
              <a:rPr lang="ko-KR" altLang="en-US"/>
              <a:t>상품의 연관성</a:t>
            </a:r>
            <a:r>
              <a:rPr lang="en-US" altLang="ko-KR"/>
              <a:t>, </a:t>
            </a:r>
            <a:r>
              <a:rPr lang="ko-KR" altLang="en-US"/>
              <a:t>취향의 연관성 등 분석</a:t>
            </a:r>
            <a:r>
              <a:rPr lang="en-US" altLang="ko-KR"/>
              <a:t>)</a:t>
            </a:r>
          </a:p>
          <a:p>
            <a:r>
              <a:rPr lang="ko-KR" altLang="en-US"/>
              <a:t>같이 구매한 상품 분석</a:t>
            </a:r>
            <a:r>
              <a:rPr lang="en-US" altLang="ko-KR"/>
              <a:t>(market basket analysis, </a:t>
            </a:r>
            <a:r>
              <a:rPr lang="ko-KR" altLang="en-US"/>
              <a:t>장바구니 분석</a:t>
            </a:r>
            <a:r>
              <a:rPr lang="en-US" altLang="ko-KR"/>
              <a:t>) </a:t>
            </a:r>
          </a:p>
          <a:p>
            <a:r>
              <a:rPr lang="ko-KR" altLang="en-US"/>
              <a:t>상품의 진열 배치 및 상품 프로모션</a:t>
            </a:r>
            <a:r>
              <a:rPr lang="en-US" altLang="ko-KR"/>
              <a:t>(</a:t>
            </a:r>
            <a:r>
              <a:rPr lang="ko-KR" altLang="en-US"/>
              <a:t>쿠폰 발행 등</a:t>
            </a:r>
            <a:r>
              <a:rPr lang="en-US" altLang="ko-KR"/>
              <a:t>)</a:t>
            </a:r>
            <a:r>
              <a:rPr lang="ko-KR" altLang="en-US"/>
              <a:t>에 활용</a:t>
            </a:r>
          </a:p>
          <a:p>
            <a:endParaRPr lang="ko-KR" altLang="en-US"/>
          </a:p>
        </p:txBody>
      </p:sp>
      <p:sp>
        <p:nvSpPr>
          <p:cNvPr id="554" name="연관 분석(association analysis)"/>
          <p:cNvSpPr txBox="1">
            <a:spLocks noGrp="1"/>
          </p:cNvSpPr>
          <p:nvPr>
            <p:ph type="title"/>
          </p:nvPr>
        </p:nvSpPr>
        <p:spPr/>
        <p:txBody>
          <a:bodyPr/>
          <a:lstStyle/>
          <a:p>
            <a:r>
              <a:rPr lang="ko-KR" altLang="en-US"/>
              <a:t>연관 분석</a:t>
            </a:r>
            <a:endParaRPr lang="en-US"/>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pPr/>
              <a:t>121</a:t>
            </a:fld>
            <a:endParaRPr lang="en-US" altLang="ko-KR"/>
          </a:p>
        </p:txBody>
      </p:sp>
    </p:spTree>
    <p:extLst>
      <p:ext uri="{BB962C8B-B14F-4D97-AF65-F5344CB8AC3E}">
        <p14:creationId xmlns:p14="http://schemas.microsoft.com/office/powerpoint/2010/main" val="35694971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A1CE1C3-69B9-BD4E-B38A-1196955B79EB}"/>
              </a:ext>
            </a:extLst>
          </p:cNvPr>
          <p:cNvSpPr>
            <a:spLocks noGrp="1"/>
          </p:cNvSpPr>
          <p:nvPr>
            <p:ph sz="quarter" idx="1"/>
          </p:nvPr>
        </p:nvSpPr>
        <p:spPr/>
        <p:txBody>
          <a:bodyPr>
            <a:normAutofit/>
          </a:bodyPr>
          <a:lstStyle/>
          <a:p>
            <a:r>
              <a:rPr lang="ko-KR" altLang="en-US" err="1"/>
              <a:t>강화학습</a:t>
            </a:r>
            <a:r>
              <a:rPr lang="en-US" altLang="ko-KR"/>
              <a:t>(</a:t>
            </a:r>
            <a:r>
              <a:rPr lang="en" altLang="ko-KR"/>
              <a:t>reinforcement learning)</a:t>
            </a:r>
            <a:r>
              <a:rPr lang="ko-KR" altLang="en-US"/>
              <a:t>은 </a:t>
            </a:r>
            <a:r>
              <a:rPr lang="ko-KR" altLang="en-US" err="1"/>
              <a:t>머신러닝</a:t>
            </a:r>
            <a:r>
              <a:rPr lang="ko-KR" altLang="en-US"/>
              <a:t> 모델이 어느 방향으로 만들어져야 하는지 방향성만 알려주는 학습 방법</a:t>
            </a:r>
            <a:endParaRPr lang="en-US" altLang="ko-KR"/>
          </a:p>
          <a:p>
            <a:pPr lvl="1"/>
            <a:r>
              <a:rPr lang="ko-KR" altLang="en-US"/>
              <a:t>입력 </a:t>
            </a:r>
            <a:r>
              <a:rPr lang="ko-KR" altLang="en-US" err="1"/>
              <a:t>샘플마다</a:t>
            </a:r>
            <a:r>
              <a:rPr lang="ko-KR" altLang="en-US"/>
              <a:t> 정답을 있어 답을 알려주는 것이 아니지만 시간이 흐르면서 모델이 바람직한 방향으로 가고 있는지를 알려줄 수 있고 이를 통해서 학습하는 방법</a:t>
            </a:r>
            <a:endParaRPr lang="en-US" altLang="ko-KR"/>
          </a:p>
          <a:p>
            <a:r>
              <a:rPr lang="ko-KR" altLang="en-US"/>
              <a:t>강화학습에서는 일정 </a:t>
            </a:r>
            <a:r>
              <a:rPr lang="ko-KR" altLang="en-US" err="1"/>
              <a:t>기간동안의</a:t>
            </a:r>
            <a:r>
              <a:rPr lang="ko-KR" altLang="en-US"/>
              <a:t> 행동</a:t>
            </a:r>
            <a:r>
              <a:rPr lang="en-US" altLang="ko-KR"/>
              <a:t>(</a:t>
            </a:r>
            <a:r>
              <a:rPr lang="en" altLang="ko-KR"/>
              <a:t>action)</a:t>
            </a:r>
            <a:r>
              <a:rPr lang="ko-KR" altLang="en-US"/>
              <a:t>에 대해 보상</a:t>
            </a:r>
            <a:r>
              <a:rPr lang="en-US" altLang="ko-KR"/>
              <a:t>(</a:t>
            </a:r>
            <a:r>
              <a:rPr lang="en" altLang="ko-KR"/>
              <a:t>reward)</a:t>
            </a:r>
            <a:r>
              <a:rPr lang="ko-KR" altLang="en-US"/>
              <a:t>을 해줌으로써 잘 하고 있는지</a:t>
            </a:r>
            <a:r>
              <a:rPr lang="en-US" altLang="ko-KR"/>
              <a:t>, </a:t>
            </a:r>
            <a:r>
              <a:rPr lang="ko-KR" altLang="en-US"/>
              <a:t>잘 못하고 있는지를  알려주며 학습을 시킨다</a:t>
            </a:r>
            <a:r>
              <a:rPr lang="en-US" altLang="ko-KR"/>
              <a:t>. </a:t>
            </a:r>
          </a:p>
          <a:p>
            <a:pPr lvl="1"/>
            <a:r>
              <a:rPr lang="ko-KR" altLang="en-US"/>
              <a:t>예를 들어 로봇이 혼자 그네를 타는 방법</a:t>
            </a:r>
            <a:r>
              <a:rPr lang="en-US" altLang="ko-KR"/>
              <a:t>, </a:t>
            </a:r>
            <a:r>
              <a:rPr lang="ko-KR" altLang="en-US"/>
              <a:t>전자 게임을 하는 방법</a:t>
            </a:r>
            <a:r>
              <a:rPr lang="en-US" altLang="ko-KR"/>
              <a:t>, </a:t>
            </a:r>
            <a:r>
              <a:rPr lang="ko-KR" altLang="en-US"/>
              <a:t>바둑을 두는 방법의 학습에 사용된다</a:t>
            </a:r>
            <a:r>
              <a:rPr lang="en-US" altLang="ko-KR"/>
              <a:t>.</a:t>
            </a:r>
          </a:p>
          <a:p>
            <a:pPr lvl="1"/>
            <a:r>
              <a:rPr lang="en-US" altLang="ko-KR"/>
              <a:t>2017</a:t>
            </a:r>
            <a:r>
              <a:rPr lang="ko-KR" altLang="en-US"/>
              <a:t>년에 우리나라 </a:t>
            </a:r>
            <a:r>
              <a:rPr lang="ko-KR" altLang="en-US" err="1"/>
              <a:t>이세돌을</a:t>
            </a:r>
            <a:r>
              <a:rPr lang="ko-KR" altLang="en-US"/>
              <a:t> 이긴 </a:t>
            </a:r>
            <a:r>
              <a:rPr lang="ko-KR" altLang="en-US" err="1"/>
              <a:t>알파고</a:t>
            </a:r>
            <a:r>
              <a:rPr lang="en-US" altLang="ko-KR"/>
              <a:t>(</a:t>
            </a:r>
            <a:r>
              <a:rPr lang="en" altLang="ko-KR"/>
              <a:t>Alpha Go) </a:t>
            </a:r>
            <a:r>
              <a:rPr lang="ko-KR" altLang="en-US"/>
              <a:t>바둑 프로그램</a:t>
            </a:r>
            <a:endParaRPr lang="en-US" altLang="ko-KR"/>
          </a:p>
          <a:p>
            <a:endParaRPr kumimoji="1" lang="ko-KR" altLang="en-US"/>
          </a:p>
        </p:txBody>
      </p:sp>
      <p:sp>
        <p:nvSpPr>
          <p:cNvPr id="3" name="제목 2">
            <a:extLst>
              <a:ext uri="{FF2B5EF4-FFF2-40B4-BE49-F238E27FC236}">
                <a16:creationId xmlns:a16="http://schemas.microsoft.com/office/drawing/2014/main" id="{F06D46C7-C523-2441-BC61-3793A11255D4}"/>
              </a:ext>
            </a:extLst>
          </p:cNvPr>
          <p:cNvSpPr>
            <a:spLocks noGrp="1"/>
          </p:cNvSpPr>
          <p:nvPr>
            <p:ph type="title"/>
          </p:nvPr>
        </p:nvSpPr>
        <p:spPr/>
        <p:txBody>
          <a:bodyPr>
            <a:normAutofit/>
          </a:bodyPr>
          <a:lstStyle/>
          <a:p>
            <a:r>
              <a:rPr lang="ko-KR" altLang="en-US"/>
              <a:t>강화 학습</a:t>
            </a:r>
            <a:endParaRPr kumimoji="1" lang="ko-KR" altLang="en-US"/>
          </a:p>
        </p:txBody>
      </p:sp>
      <p:sp>
        <p:nvSpPr>
          <p:cNvPr id="4" name="슬라이드 번호 개체 틀 3">
            <a:extLst>
              <a:ext uri="{FF2B5EF4-FFF2-40B4-BE49-F238E27FC236}">
                <a16:creationId xmlns:a16="http://schemas.microsoft.com/office/drawing/2014/main" id="{F23A7FF9-6AC0-F147-A6A8-F3C21F31A51F}"/>
              </a:ext>
            </a:extLst>
          </p:cNvPr>
          <p:cNvSpPr>
            <a:spLocks noGrp="1"/>
          </p:cNvSpPr>
          <p:nvPr>
            <p:ph type="sldNum" sz="quarter" idx="12"/>
          </p:nvPr>
        </p:nvSpPr>
        <p:spPr/>
        <p:txBody>
          <a:bodyPr/>
          <a:lstStyle/>
          <a:p>
            <a:fld id="{86CB4B4D-7CA3-9044-876B-883B54F8677D}" type="slidenum">
              <a:rPr lang="en-US" altLang="ko-KR" smtClean="0"/>
              <a:pPr/>
              <a:t>122</a:t>
            </a:fld>
            <a:endParaRPr lang="en-US" altLang="ko-KR"/>
          </a:p>
        </p:txBody>
      </p:sp>
    </p:spTree>
    <p:extLst>
      <p:ext uri="{BB962C8B-B14F-4D97-AF65-F5344CB8AC3E}">
        <p14:creationId xmlns:p14="http://schemas.microsoft.com/office/powerpoint/2010/main" val="37380048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내용 개체 틀 4">
            <a:extLst>
              <a:ext uri="{FF2B5EF4-FFF2-40B4-BE49-F238E27FC236}">
                <a16:creationId xmlns:a16="http://schemas.microsoft.com/office/drawing/2014/main" id="{EBE31D5A-77C6-0241-966E-33E7E2AF5BBB}"/>
              </a:ext>
            </a:extLst>
          </p:cNvPr>
          <p:cNvGraphicFramePr>
            <a:graphicFrameLocks noGrp="1"/>
          </p:cNvGraphicFramePr>
          <p:nvPr>
            <p:ph sz="quarter" idx="1"/>
          </p:nvPr>
        </p:nvGraphicFramePr>
        <p:xfrm>
          <a:off x="948345" y="2644552"/>
          <a:ext cx="11252125" cy="6156870"/>
        </p:xfrm>
        <a:graphic>
          <a:graphicData uri="http://schemas.openxmlformats.org/drawingml/2006/table">
            <a:tbl>
              <a:tblPr>
                <a:tableStyleId>{C7B018BB-80A7-4F77-B60F-C8B233D01FF8}</a:tableStyleId>
              </a:tblPr>
              <a:tblGrid>
                <a:gridCol w="2323133">
                  <a:extLst>
                    <a:ext uri="{9D8B030D-6E8A-4147-A177-3AD203B41FA5}">
                      <a16:colId xmlns:a16="http://schemas.microsoft.com/office/drawing/2014/main" val="3125013926"/>
                    </a:ext>
                  </a:extLst>
                </a:gridCol>
                <a:gridCol w="3025995">
                  <a:extLst>
                    <a:ext uri="{9D8B030D-6E8A-4147-A177-3AD203B41FA5}">
                      <a16:colId xmlns:a16="http://schemas.microsoft.com/office/drawing/2014/main" val="1669871564"/>
                    </a:ext>
                  </a:extLst>
                </a:gridCol>
                <a:gridCol w="5902997">
                  <a:extLst>
                    <a:ext uri="{9D8B030D-6E8A-4147-A177-3AD203B41FA5}">
                      <a16:colId xmlns:a16="http://schemas.microsoft.com/office/drawing/2014/main" val="2594804341"/>
                    </a:ext>
                  </a:extLst>
                </a:gridCol>
              </a:tblGrid>
              <a:tr h="975342">
                <a:tc>
                  <a:txBody>
                    <a:bodyPr/>
                    <a:lstStyle/>
                    <a:p>
                      <a:pPr marL="36000" lvl="4" indent="0" algn="ctr">
                        <a:buFont typeface="+mj-lt"/>
                        <a:buNone/>
                      </a:pPr>
                      <a:endParaRPr kumimoji="0" lang="ko-KR" altLang="en-US" sz="2800" b="0" i="0" kern="1200" dirty="0">
                        <a:solidFill>
                          <a:srgbClr val="000000"/>
                        </a:solidFill>
                        <a:effectLst/>
                        <a:latin typeface="+mn-lt"/>
                        <a:ea typeface="+mn-ea"/>
                        <a:cs typeface="+mn-cs"/>
                      </a:endParaRPr>
                    </a:p>
                  </a:txBody>
                  <a:tcPr marL="47625" marR="47625" marT="0" marB="0"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2800" b="0" i="0" kern="1200" err="1">
                          <a:solidFill>
                            <a:srgbClr val="000000"/>
                          </a:solidFill>
                          <a:effectLst/>
                          <a:latin typeface="+mn-lt"/>
                          <a:ea typeface="+mn-ea"/>
                          <a:cs typeface="+mn-cs"/>
                        </a:rPr>
                        <a:t>머신러닝</a:t>
                      </a:r>
                      <a:r>
                        <a:rPr kumimoji="0" lang="ko-KR" altLang="en-US" sz="2800" b="0" i="0" kern="1200">
                          <a:solidFill>
                            <a:srgbClr val="000000"/>
                          </a:solidFill>
                          <a:effectLst/>
                          <a:latin typeface="+mn-lt"/>
                          <a:ea typeface="+mn-ea"/>
                          <a:cs typeface="+mn-cs"/>
                        </a:rPr>
                        <a:t> 유형</a:t>
                      </a:r>
                    </a:p>
                  </a:txBody>
                  <a:tcPr marL="47625" marR="47625" marT="0" marB="0" anchor="ctr"/>
                </a:tc>
                <a:tc>
                  <a:txBody>
                    <a:bodyPr/>
                    <a:lstStyle/>
                    <a:p>
                      <a:pPr latinLnBrk="1"/>
                      <a:r>
                        <a:rPr lang="ko-KR" altLang="en-US" sz="2800"/>
                        <a:t>알고리즘</a:t>
                      </a:r>
                    </a:p>
                  </a:txBody>
                  <a:tcPr anchor="ctr"/>
                </a:tc>
                <a:extLst>
                  <a:ext uri="{0D108BD9-81ED-4DB2-BD59-A6C34878D82A}">
                    <a16:rowId xmlns:a16="http://schemas.microsoft.com/office/drawing/2014/main" val="3419659964"/>
                  </a:ext>
                </a:extLst>
              </a:tr>
              <a:tr h="1155977">
                <a:tc rowSpan="2">
                  <a:txBody>
                    <a:bodyPr/>
                    <a:lstStyle/>
                    <a:p>
                      <a:pPr algn="ctr"/>
                      <a:r>
                        <a:rPr kumimoji="0" lang="ko-KR" altLang="en-US" sz="2800" b="0" i="0" kern="1200" err="1">
                          <a:solidFill>
                            <a:srgbClr val="000000"/>
                          </a:solidFill>
                          <a:effectLst/>
                          <a:latin typeface="+mn-lt"/>
                          <a:ea typeface="+mn-ea"/>
                          <a:cs typeface="+mn-cs"/>
                        </a:rPr>
                        <a:t>지도학습</a:t>
                      </a:r>
                      <a:r>
                        <a:rPr lang="ko-KR" altLang="en-US" sz="2800">
                          <a:effectLst/>
                        </a:rPr>
                        <a:t> </a:t>
                      </a:r>
                    </a:p>
                  </a:txBody>
                  <a:tcPr marL="47625" marR="47625" marT="0" marB="0" anchor="ctr"/>
                </a:tc>
                <a:tc>
                  <a:txBody>
                    <a:bodyPr/>
                    <a:lstStyle/>
                    <a:p>
                      <a:r>
                        <a:rPr lang="ko-KR" altLang="en-US" sz="2800">
                          <a:effectLst/>
                        </a:rPr>
                        <a:t>분류 </a:t>
                      </a:r>
                    </a:p>
                  </a:txBody>
                  <a:tcPr marL="47625" marR="47625" marT="0" marB="0" anchor="ctr"/>
                </a:tc>
                <a:tc>
                  <a:txBody>
                    <a:bodyPr/>
                    <a:lstStyle/>
                    <a:p>
                      <a:r>
                        <a:rPr lang="en" sz="2800">
                          <a:effectLst/>
                        </a:rPr>
                        <a:t>kNN, </a:t>
                      </a:r>
                      <a:r>
                        <a:rPr lang="ko-KR" altLang="en-US" sz="2800">
                          <a:effectLst/>
                        </a:rPr>
                        <a:t>베이즈</a:t>
                      </a:r>
                      <a:r>
                        <a:rPr lang="en-US" altLang="ko-KR" sz="2800">
                          <a:effectLst/>
                        </a:rPr>
                        <a:t>, </a:t>
                      </a:r>
                      <a:r>
                        <a:rPr lang="ko-KR" altLang="en-US" sz="2800">
                          <a:effectLst/>
                        </a:rPr>
                        <a:t>결정 트리</a:t>
                      </a:r>
                      <a:r>
                        <a:rPr lang="en-US" altLang="ko-KR" sz="2800">
                          <a:effectLst/>
                        </a:rPr>
                        <a:t>, </a:t>
                      </a:r>
                      <a:r>
                        <a:rPr lang="ko-KR" altLang="en-US" sz="2800">
                          <a:effectLst/>
                        </a:rPr>
                        <a:t>랜덤포레스트</a:t>
                      </a:r>
                      <a:r>
                        <a:rPr lang="en-US" altLang="ko-KR" sz="2800">
                          <a:effectLst/>
                        </a:rPr>
                        <a:t>,  </a:t>
                      </a:r>
                      <a:r>
                        <a:rPr lang="ko-KR" altLang="en-US" sz="2800">
                          <a:effectLst/>
                        </a:rPr>
                        <a:t>로지스틱회귀</a:t>
                      </a:r>
                      <a:r>
                        <a:rPr lang="en-US" altLang="ko-KR" sz="2800">
                          <a:effectLst/>
                        </a:rPr>
                        <a:t>, </a:t>
                      </a:r>
                      <a:r>
                        <a:rPr lang="ko-KR" altLang="en-US" sz="2800">
                          <a:effectLst/>
                        </a:rPr>
                        <a:t>그라디언트부스팅</a:t>
                      </a:r>
                      <a:r>
                        <a:rPr lang="en-US" altLang="ko-KR" sz="2800">
                          <a:effectLst/>
                        </a:rPr>
                        <a:t>, </a:t>
                      </a:r>
                      <a:r>
                        <a:rPr lang="ko-KR" altLang="en-US" sz="2800">
                          <a:effectLst/>
                        </a:rPr>
                        <a:t>신경망 </a:t>
                      </a:r>
                    </a:p>
                  </a:txBody>
                  <a:tcPr marL="47625" marR="47625" marT="0" marB="0" anchor="ctr"/>
                </a:tc>
                <a:extLst>
                  <a:ext uri="{0D108BD9-81ED-4DB2-BD59-A6C34878D82A}">
                    <a16:rowId xmlns:a16="http://schemas.microsoft.com/office/drawing/2014/main" val="3205417344"/>
                  </a:ext>
                </a:extLst>
              </a:tr>
              <a:tr h="975342">
                <a:tc vMerge="1">
                  <a:txBody>
                    <a:bodyPr/>
                    <a:lstStyle/>
                    <a:p>
                      <a:pPr latinLnBrk="1"/>
                      <a:endParaRPr lang="ko-KR" altLang="en-US"/>
                    </a:p>
                  </a:txBody>
                  <a:tcPr/>
                </a:tc>
                <a:tc>
                  <a:txBody>
                    <a:bodyPr/>
                    <a:lstStyle/>
                    <a:p>
                      <a:r>
                        <a:rPr lang="ko-KR" altLang="en-US" sz="2800">
                          <a:effectLst/>
                        </a:rPr>
                        <a:t>회귀 </a:t>
                      </a:r>
                    </a:p>
                  </a:txBody>
                  <a:tcPr marL="47625" marR="47625" marT="0" marB="0" anchor="ctr"/>
                </a:tc>
                <a:tc>
                  <a:txBody>
                    <a:bodyPr/>
                    <a:lstStyle/>
                    <a:p>
                      <a:r>
                        <a:rPr lang="ko-KR" altLang="en-US" sz="2800">
                          <a:effectLst/>
                        </a:rPr>
                        <a:t>선형회귀분석</a:t>
                      </a:r>
                      <a:r>
                        <a:rPr lang="en-US" altLang="ko-KR" sz="2800">
                          <a:effectLst/>
                        </a:rPr>
                        <a:t>, </a:t>
                      </a:r>
                      <a:r>
                        <a:rPr lang="en" sz="2800">
                          <a:effectLst/>
                        </a:rPr>
                        <a:t>SVM, </a:t>
                      </a:r>
                      <a:r>
                        <a:rPr lang="ko-KR" altLang="en-US" sz="2800">
                          <a:effectLst/>
                        </a:rPr>
                        <a:t>신경망 </a:t>
                      </a:r>
                    </a:p>
                  </a:txBody>
                  <a:tcPr marL="47625" marR="47625" marT="0" marB="0" anchor="ctr"/>
                </a:tc>
                <a:extLst>
                  <a:ext uri="{0D108BD9-81ED-4DB2-BD59-A6C34878D82A}">
                    <a16:rowId xmlns:a16="http://schemas.microsoft.com/office/drawing/2014/main" val="372314725"/>
                  </a:ext>
                </a:extLst>
              </a:tr>
              <a:tr h="975342">
                <a:tc rowSpan="3">
                  <a:txBody>
                    <a:bodyPr/>
                    <a:lstStyle/>
                    <a:p>
                      <a:pPr algn="ctr"/>
                      <a:r>
                        <a:rPr lang="ko-KR" altLang="en-US" sz="2800">
                          <a:effectLst/>
                        </a:rPr>
                        <a:t>비지도학습 </a:t>
                      </a:r>
                    </a:p>
                  </a:txBody>
                  <a:tcPr marL="47625" marR="47625" marT="0" marB="0" anchor="ctr"/>
                </a:tc>
                <a:tc>
                  <a:txBody>
                    <a:bodyPr/>
                    <a:lstStyle/>
                    <a:p>
                      <a:r>
                        <a:rPr lang="ko-KR" altLang="en-US" sz="2800">
                          <a:effectLst/>
                        </a:rPr>
                        <a:t>군집화 </a:t>
                      </a:r>
                    </a:p>
                  </a:txBody>
                  <a:tcPr marL="47625" marR="47625" marT="0" marB="0" anchor="ctr"/>
                </a:tc>
                <a:tc>
                  <a:txBody>
                    <a:bodyPr/>
                    <a:lstStyle/>
                    <a:p>
                      <a:r>
                        <a:rPr lang="en" sz="2800" dirty="0">
                          <a:effectLst/>
                        </a:rPr>
                        <a:t>K-Means, DBASCAN </a:t>
                      </a:r>
                    </a:p>
                  </a:txBody>
                  <a:tcPr marL="47625" marR="47625" marT="0" marB="0" anchor="ctr"/>
                </a:tc>
                <a:extLst>
                  <a:ext uri="{0D108BD9-81ED-4DB2-BD59-A6C34878D82A}">
                    <a16:rowId xmlns:a16="http://schemas.microsoft.com/office/drawing/2014/main" val="1461999953"/>
                  </a:ext>
                </a:extLst>
              </a:tr>
              <a:tr h="975342">
                <a:tc vMerge="1">
                  <a:txBody>
                    <a:bodyPr/>
                    <a:lstStyle/>
                    <a:p>
                      <a:pPr latinLnBrk="1"/>
                      <a:endParaRPr lang="ko-KR" altLang="en-US"/>
                    </a:p>
                  </a:txBody>
                  <a:tcPr/>
                </a:tc>
                <a:tc>
                  <a:txBody>
                    <a:bodyPr/>
                    <a:lstStyle/>
                    <a:p>
                      <a:r>
                        <a:rPr lang="ko-KR" altLang="en-US" sz="2800">
                          <a:effectLst/>
                        </a:rPr>
                        <a:t>데이터 변환 </a:t>
                      </a:r>
                    </a:p>
                  </a:txBody>
                  <a:tcPr marL="47625" marR="47625" marT="0" marB="0" anchor="ctr"/>
                </a:tc>
                <a:tc>
                  <a:txBody>
                    <a:bodyPr/>
                    <a:lstStyle/>
                    <a:p>
                      <a:r>
                        <a:rPr lang="ko-KR" altLang="en-US" sz="2800">
                          <a:effectLst/>
                        </a:rPr>
                        <a:t>스케일링</a:t>
                      </a:r>
                      <a:r>
                        <a:rPr lang="en-US" altLang="ko-KR" sz="2800">
                          <a:effectLst/>
                        </a:rPr>
                        <a:t>, </a:t>
                      </a:r>
                      <a:r>
                        <a:rPr lang="ko-KR" altLang="en-US" sz="2800">
                          <a:effectLst/>
                        </a:rPr>
                        <a:t>정규화</a:t>
                      </a:r>
                      <a:r>
                        <a:rPr lang="en-US" altLang="ko-KR" sz="2800">
                          <a:effectLst/>
                        </a:rPr>
                        <a:t>, </a:t>
                      </a:r>
                      <a:r>
                        <a:rPr lang="ko-KR" altLang="en-US" sz="2800">
                          <a:effectLst/>
                        </a:rPr>
                        <a:t>로그변환  </a:t>
                      </a:r>
                    </a:p>
                  </a:txBody>
                  <a:tcPr marL="47625" marR="47625" marT="0" marB="0" anchor="ctr"/>
                </a:tc>
                <a:extLst>
                  <a:ext uri="{0D108BD9-81ED-4DB2-BD59-A6C34878D82A}">
                    <a16:rowId xmlns:a16="http://schemas.microsoft.com/office/drawing/2014/main" val="711172841"/>
                  </a:ext>
                </a:extLst>
              </a:tr>
              <a:tr h="975342">
                <a:tc vMerge="1">
                  <a:txBody>
                    <a:bodyPr/>
                    <a:lstStyle/>
                    <a:p>
                      <a:pPr latinLnBrk="1"/>
                      <a:endParaRPr lang="ko-KR" altLang="en-US"/>
                    </a:p>
                  </a:txBody>
                  <a:tcPr/>
                </a:tc>
                <a:tc>
                  <a:txBody>
                    <a:bodyPr/>
                    <a:lstStyle/>
                    <a:p>
                      <a:r>
                        <a:rPr lang="ko-KR" altLang="en-US" sz="2800">
                          <a:effectLst/>
                        </a:rPr>
                        <a:t>차원축소 </a:t>
                      </a:r>
                    </a:p>
                  </a:txBody>
                  <a:tcPr marL="47625" marR="47625" marT="0" marB="0" anchor="ctr"/>
                </a:tc>
                <a:tc>
                  <a:txBody>
                    <a:bodyPr/>
                    <a:lstStyle/>
                    <a:p>
                      <a:r>
                        <a:rPr lang="en" sz="2800">
                          <a:effectLst/>
                        </a:rPr>
                        <a:t>PCA, </a:t>
                      </a:r>
                      <a:r>
                        <a:rPr lang="ko-KR" altLang="en-US" sz="2800">
                          <a:effectLst/>
                        </a:rPr>
                        <a:t>시각화 </a:t>
                      </a:r>
                    </a:p>
                  </a:txBody>
                  <a:tcPr marL="47625" marR="47625" marT="0" marB="0" anchor="ctr"/>
                </a:tc>
                <a:extLst>
                  <a:ext uri="{0D108BD9-81ED-4DB2-BD59-A6C34878D82A}">
                    <a16:rowId xmlns:a16="http://schemas.microsoft.com/office/drawing/2014/main" val="307660723"/>
                  </a:ext>
                </a:extLst>
              </a:tr>
            </a:tbl>
          </a:graphicData>
        </a:graphic>
      </p:graphicFrame>
      <p:sp>
        <p:nvSpPr>
          <p:cNvPr id="3" name="제목 2">
            <a:extLst>
              <a:ext uri="{FF2B5EF4-FFF2-40B4-BE49-F238E27FC236}">
                <a16:creationId xmlns:a16="http://schemas.microsoft.com/office/drawing/2014/main" id="{DF2BCEC9-1570-7F49-9E77-EB3E5ABD2D9C}"/>
              </a:ext>
            </a:extLst>
          </p:cNvPr>
          <p:cNvSpPr>
            <a:spLocks noGrp="1"/>
          </p:cNvSpPr>
          <p:nvPr>
            <p:ph type="title"/>
          </p:nvPr>
        </p:nvSpPr>
        <p:spPr/>
        <p:txBody>
          <a:bodyPr>
            <a:normAutofit/>
          </a:bodyPr>
          <a:lstStyle/>
          <a:p>
            <a:r>
              <a:rPr lang="ko-KR" altLang="en-US" err="1"/>
              <a:t>머신러닝</a:t>
            </a:r>
            <a:r>
              <a:rPr lang="ko-KR" altLang="en-US"/>
              <a:t> 알고리즘</a:t>
            </a:r>
            <a:endParaRPr kumimoji="1" lang="ko-KR" altLang="en-US"/>
          </a:p>
        </p:txBody>
      </p:sp>
      <p:sp>
        <p:nvSpPr>
          <p:cNvPr id="4" name="슬라이드 번호 개체 틀 3">
            <a:extLst>
              <a:ext uri="{FF2B5EF4-FFF2-40B4-BE49-F238E27FC236}">
                <a16:creationId xmlns:a16="http://schemas.microsoft.com/office/drawing/2014/main" id="{339BBD93-3FD4-AC43-BDC0-8C292A3E72A8}"/>
              </a:ext>
            </a:extLst>
          </p:cNvPr>
          <p:cNvSpPr>
            <a:spLocks noGrp="1"/>
          </p:cNvSpPr>
          <p:nvPr>
            <p:ph type="sldNum" sz="quarter" idx="12"/>
          </p:nvPr>
        </p:nvSpPr>
        <p:spPr/>
        <p:txBody>
          <a:bodyPr/>
          <a:lstStyle/>
          <a:p>
            <a:fld id="{86CB4B4D-7CA3-9044-876B-883B54F8677D}" type="slidenum">
              <a:rPr lang="en-US" altLang="ko-KR" smtClean="0"/>
              <a:pPr/>
              <a:t>123</a:t>
            </a:fld>
            <a:endParaRPr lang="en-US" altLang="ko-KR"/>
          </a:p>
        </p:txBody>
      </p:sp>
      <mc:AlternateContent xmlns:mc="http://schemas.openxmlformats.org/markup-compatibility/2006" xmlns:p14="http://schemas.microsoft.com/office/powerpoint/2010/main">
        <mc:Choice Requires="p14">
          <p:contentPart p14:bwMode="auto" r:id="rId2">
            <p14:nvContentPartPr>
              <p14:cNvPr id="3074" name="Ink 2"/>
              <p14:cNvContentPartPr>
                <a14:cpLocks xmlns:a14="http://schemas.microsoft.com/office/drawing/2010/main" noRot="1" noChangeAspect="1" noEditPoints="1" noChangeArrowheads="1" noChangeShapeType="1"/>
              </p14:cNvContentPartPr>
              <p14:nvPr/>
            </p14:nvContentPartPr>
            <p14:xfrm>
              <a:off x="3390900" y="6591300"/>
              <a:ext cx="901700" cy="50800"/>
            </p14:xfrm>
          </p:contentPart>
        </mc:Choice>
        <mc:Fallback xmlns="">
          <p:pic>
            <p:nvPicPr>
              <p:cNvPr id="3074" name="Ink 2"/>
              <p:cNvPicPr>
                <a:picLocks noRot="1" noChangeAspect="1" noEditPoints="1" noChangeArrowheads="1" noChangeShapeType="1"/>
              </p:cNvPicPr>
              <p:nvPr/>
            </p:nvPicPr>
            <p:blipFill>
              <a:blip r:embed="rId3"/>
              <a:stretch>
                <a:fillRect/>
              </a:stretch>
            </p:blipFill>
            <p:spPr>
              <a:xfrm>
                <a:off x="3381541" y="6582611"/>
                <a:ext cx="920418" cy="6817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075" name="Ink 3"/>
              <p14:cNvContentPartPr>
                <a14:cpLocks xmlns:a14="http://schemas.microsoft.com/office/drawing/2010/main" noRot="1" noChangeAspect="1" noEditPoints="1" noChangeArrowheads="1" noChangeShapeType="1"/>
              </p14:cNvContentPartPr>
              <p14:nvPr/>
            </p14:nvContentPartPr>
            <p14:xfrm>
              <a:off x="3390900" y="8559800"/>
              <a:ext cx="1308100" cy="50800"/>
            </p14:xfrm>
          </p:contentPart>
        </mc:Choice>
        <mc:Fallback xmlns="">
          <p:pic>
            <p:nvPicPr>
              <p:cNvPr id="3075" name="Ink 3"/>
              <p:cNvPicPr>
                <a:picLocks noRot="1" noChangeAspect="1" noEditPoints="1" noChangeArrowheads="1" noChangeShapeType="1"/>
              </p:cNvPicPr>
              <p:nvPr/>
            </p:nvPicPr>
            <p:blipFill>
              <a:blip r:embed="rId5"/>
              <a:stretch>
                <a:fillRect/>
              </a:stretch>
            </p:blipFill>
            <p:spPr>
              <a:xfrm>
                <a:off x="3381541" y="8550433"/>
                <a:ext cx="1326818" cy="69535"/>
              </a:xfrm>
              <a:prstGeom prst="rect">
                <a:avLst/>
              </a:prstGeom>
            </p:spPr>
          </p:pic>
        </mc:Fallback>
      </mc:AlternateContent>
    </p:spTree>
    <p:extLst>
      <p:ext uri="{BB962C8B-B14F-4D97-AF65-F5344CB8AC3E}">
        <p14:creationId xmlns:p14="http://schemas.microsoft.com/office/powerpoint/2010/main" val="26957543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DD2CCA1-BDCB-A449-B89D-80425F196E07}"/>
              </a:ext>
            </a:extLst>
          </p:cNvPr>
          <p:cNvSpPr>
            <a:spLocks noGrp="1"/>
          </p:cNvSpPr>
          <p:nvPr>
            <p:ph sz="quarter" idx="1"/>
          </p:nvPr>
        </p:nvSpPr>
        <p:spPr/>
        <p:txBody>
          <a:bodyPr>
            <a:normAutofit/>
          </a:bodyPr>
          <a:lstStyle/>
          <a:p>
            <a:r>
              <a:rPr lang="ko-KR" altLang="en-US" dirty="0"/>
              <a:t>해결할 문제에 적합한 </a:t>
            </a:r>
            <a:r>
              <a:rPr lang="ko-KR" altLang="en-US" dirty="0" err="1"/>
              <a:t>머신러닝</a:t>
            </a:r>
            <a:r>
              <a:rPr lang="ko-KR" altLang="en-US" dirty="0"/>
              <a:t> 모델 선택</a:t>
            </a:r>
            <a:r>
              <a:rPr lang="en-US" altLang="ko-KR" dirty="0"/>
              <a:t> </a:t>
            </a:r>
          </a:p>
          <a:p>
            <a:pPr lvl="1"/>
            <a:r>
              <a:rPr lang="ko-KR" altLang="en-US" dirty="0"/>
              <a:t>선형모델</a:t>
            </a:r>
            <a:r>
              <a:rPr lang="en-US" altLang="ko-KR" dirty="0"/>
              <a:t>, </a:t>
            </a:r>
            <a:r>
              <a:rPr lang="ko-KR" altLang="en-US" dirty="0" err="1"/>
              <a:t>결정트리</a:t>
            </a:r>
            <a:r>
              <a:rPr lang="en-US" altLang="ko-KR" dirty="0"/>
              <a:t>, </a:t>
            </a:r>
            <a:r>
              <a:rPr lang="ko-KR" altLang="en-US" dirty="0"/>
              <a:t>신경망</a:t>
            </a:r>
            <a:r>
              <a:rPr lang="en-US" altLang="ko-KR" dirty="0"/>
              <a:t>, </a:t>
            </a:r>
            <a:r>
              <a:rPr lang="en" altLang="ko-KR" dirty="0"/>
              <a:t>SVM, </a:t>
            </a:r>
            <a:r>
              <a:rPr lang="ko-KR" altLang="en-US" dirty="0" err="1"/>
              <a:t>랜덤포레스트</a:t>
            </a:r>
            <a:r>
              <a:rPr lang="ko-KR" altLang="en-US" dirty="0"/>
              <a:t> 등</a:t>
            </a:r>
            <a:endParaRPr lang="en-US" altLang="ko-KR" dirty="0"/>
          </a:p>
          <a:p>
            <a:r>
              <a:rPr lang="ko-KR" altLang="en-US" dirty="0"/>
              <a:t>훈련 데이터로 모델을 학습</a:t>
            </a:r>
            <a:endParaRPr lang="en-US" altLang="ko-KR" dirty="0"/>
          </a:p>
          <a:p>
            <a:r>
              <a:rPr lang="ko-KR" altLang="en-US" dirty="0"/>
              <a:t>모델이 과대적합 </a:t>
            </a:r>
            <a:r>
              <a:rPr lang="en-US" altLang="ko-KR" dirty="0"/>
              <a:t>(Over fitting)</a:t>
            </a:r>
            <a:r>
              <a:rPr lang="ko-KR" altLang="en-US" dirty="0"/>
              <a:t>되었는지 또는 과소적합</a:t>
            </a:r>
            <a:r>
              <a:rPr lang="en-US" altLang="ko-KR" dirty="0"/>
              <a:t>(Under fitting) </a:t>
            </a:r>
            <a:r>
              <a:rPr lang="ko-KR" altLang="en-US" dirty="0"/>
              <a:t>인지를 검증</a:t>
            </a:r>
            <a:endParaRPr lang="en-US" altLang="ko-KR" dirty="0"/>
          </a:p>
          <a:p>
            <a:pPr lvl="1"/>
            <a:r>
              <a:rPr lang="ko-KR" altLang="en-US" dirty="0" err="1"/>
              <a:t>과대적합이면</a:t>
            </a:r>
            <a:r>
              <a:rPr lang="ko-KR" altLang="en-US" dirty="0"/>
              <a:t> 모델을 더 일반화 해야 하고</a:t>
            </a:r>
            <a:r>
              <a:rPr lang="en-US" altLang="ko-KR" dirty="0"/>
              <a:t>, </a:t>
            </a:r>
            <a:r>
              <a:rPr lang="ko-KR" altLang="en-US" dirty="0"/>
              <a:t>과소적합이면 모델을 더 상세하게 설계해야 한다</a:t>
            </a:r>
            <a:r>
              <a:rPr lang="en-US" altLang="ko-KR" dirty="0"/>
              <a:t>. </a:t>
            </a:r>
          </a:p>
          <a:p>
            <a:r>
              <a:rPr lang="ko-KR" altLang="en-US" dirty="0"/>
              <a:t>모델을 실제 테스트 데이터에 적용하고 성능을 평가</a:t>
            </a:r>
            <a:endParaRPr lang="en-US" altLang="ko-KR" dirty="0"/>
          </a:p>
          <a:p>
            <a:endParaRPr kumimoji="1" lang="ko-KR" altLang="en-US" dirty="0"/>
          </a:p>
        </p:txBody>
      </p:sp>
      <p:sp>
        <p:nvSpPr>
          <p:cNvPr id="3" name="제목 2">
            <a:extLst>
              <a:ext uri="{FF2B5EF4-FFF2-40B4-BE49-F238E27FC236}">
                <a16:creationId xmlns:a16="http://schemas.microsoft.com/office/drawing/2014/main" id="{D3C0B95C-F913-8840-8B2F-72461447D6A1}"/>
              </a:ext>
            </a:extLst>
          </p:cNvPr>
          <p:cNvSpPr>
            <a:spLocks noGrp="1"/>
          </p:cNvSpPr>
          <p:nvPr>
            <p:ph type="title"/>
          </p:nvPr>
        </p:nvSpPr>
        <p:spPr/>
        <p:txBody>
          <a:bodyPr/>
          <a:lstStyle/>
          <a:p>
            <a:r>
              <a:rPr kumimoji="1" lang="ko-KR" altLang="en-US" err="1"/>
              <a:t>머신러닝</a:t>
            </a:r>
            <a:r>
              <a:rPr kumimoji="1" lang="ko-KR" altLang="en-US"/>
              <a:t> 모델 구축 절차</a:t>
            </a:r>
          </a:p>
        </p:txBody>
      </p:sp>
      <p:sp>
        <p:nvSpPr>
          <p:cNvPr id="4" name="슬라이드 번호 개체 틀 3">
            <a:extLst>
              <a:ext uri="{FF2B5EF4-FFF2-40B4-BE49-F238E27FC236}">
                <a16:creationId xmlns:a16="http://schemas.microsoft.com/office/drawing/2014/main" id="{31271102-0C85-3345-B23E-5F959585D5AE}"/>
              </a:ext>
            </a:extLst>
          </p:cNvPr>
          <p:cNvSpPr>
            <a:spLocks noGrp="1"/>
          </p:cNvSpPr>
          <p:nvPr>
            <p:ph type="sldNum" sz="quarter" idx="12"/>
          </p:nvPr>
        </p:nvSpPr>
        <p:spPr/>
        <p:txBody>
          <a:bodyPr/>
          <a:lstStyle/>
          <a:p>
            <a:fld id="{86CB4B4D-7CA3-9044-876B-883B54F8677D}" type="slidenum">
              <a:rPr lang="en-US" altLang="ko-KR" smtClean="0"/>
              <a:pPr/>
              <a:t>124</a:t>
            </a:fld>
            <a:endParaRPr lang="en-US" altLang="ko-KR"/>
          </a:p>
        </p:txBody>
      </p:sp>
      <mc:AlternateContent xmlns:mc="http://schemas.openxmlformats.org/markup-compatibility/2006" xmlns:p14="http://schemas.microsoft.com/office/powerpoint/2010/main">
        <mc:Choice Requires="p14">
          <p:contentPart p14:bwMode="auto" r:id="rId2">
            <p14:nvContentPartPr>
              <p14:cNvPr id="4098" name="Ink 2"/>
              <p14:cNvContentPartPr>
                <a14:cpLocks xmlns:a14="http://schemas.microsoft.com/office/drawing/2010/main" noRot="1" noChangeAspect="1" noEditPoints="1" noChangeArrowheads="1" noChangeShapeType="1"/>
              </p14:cNvContentPartPr>
              <p14:nvPr/>
            </p14:nvContentPartPr>
            <p14:xfrm>
              <a:off x="3390900" y="5803900"/>
              <a:ext cx="2616200" cy="825500"/>
            </p14:xfrm>
          </p:contentPart>
        </mc:Choice>
        <mc:Fallback xmlns="">
          <p:pic>
            <p:nvPicPr>
              <p:cNvPr id="4098" name="Ink 2"/>
              <p:cNvPicPr>
                <a:picLocks noRot="1" noChangeAspect="1" noEditPoints="1" noChangeArrowheads="1" noChangeShapeType="1"/>
              </p:cNvPicPr>
              <p:nvPr/>
            </p:nvPicPr>
            <p:blipFill>
              <a:blip r:embed="rId3"/>
              <a:stretch>
                <a:fillRect/>
              </a:stretch>
            </p:blipFill>
            <p:spPr>
              <a:xfrm>
                <a:off x="3381540" y="5794540"/>
                <a:ext cx="2634921" cy="8442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099" name="Ink 3"/>
              <p14:cNvContentPartPr>
                <a14:cpLocks xmlns:a14="http://schemas.microsoft.com/office/drawing/2010/main" noRot="1" noChangeAspect="1" noEditPoints="1" noChangeArrowheads="1" noChangeShapeType="1"/>
              </p14:cNvContentPartPr>
              <p14:nvPr/>
            </p14:nvContentPartPr>
            <p14:xfrm>
              <a:off x="1041400" y="2971800"/>
              <a:ext cx="2298700" cy="635000"/>
            </p14:xfrm>
          </p:contentPart>
        </mc:Choice>
        <mc:Fallback xmlns="">
          <p:pic>
            <p:nvPicPr>
              <p:cNvPr id="4099" name="Ink 3"/>
              <p:cNvPicPr>
                <a:picLocks noRot="1" noChangeAspect="1" noEditPoints="1" noChangeArrowheads="1" noChangeShapeType="1"/>
              </p:cNvPicPr>
              <p:nvPr/>
            </p:nvPicPr>
            <p:blipFill>
              <a:blip r:embed="rId5"/>
              <a:stretch>
                <a:fillRect/>
              </a:stretch>
            </p:blipFill>
            <p:spPr>
              <a:xfrm>
                <a:off x="1032040" y="2962446"/>
                <a:ext cx="2317421" cy="653708"/>
              </a:xfrm>
              <a:prstGeom prst="rect">
                <a:avLst/>
              </a:prstGeom>
            </p:spPr>
          </p:pic>
        </mc:Fallback>
      </mc:AlternateContent>
    </p:spTree>
    <p:extLst>
      <p:ext uri="{BB962C8B-B14F-4D97-AF65-F5344CB8AC3E}">
        <p14:creationId xmlns:p14="http://schemas.microsoft.com/office/powerpoint/2010/main" val="26407098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42BCA36-7287-0340-85FE-DE1C91CFFADD}"/>
              </a:ext>
            </a:extLst>
          </p:cNvPr>
          <p:cNvSpPr>
            <a:spLocks noGrp="1"/>
          </p:cNvSpPr>
          <p:nvPr>
            <p:ph type="sldNum" sz="quarter" idx="12"/>
          </p:nvPr>
        </p:nvSpPr>
        <p:spPr/>
        <p:txBody>
          <a:bodyPr/>
          <a:lstStyle/>
          <a:p>
            <a:fld id="{86CB4B4D-7CA3-9044-876B-883B54F8677D}" type="slidenum">
              <a:rPr lang="en-US" altLang="ko-KR" smtClean="0"/>
              <a:pPr/>
              <a:t>125</a:t>
            </a:fld>
            <a:endParaRPr lang="en-US" altLang="ko-KR"/>
          </a:p>
        </p:txBody>
      </p:sp>
      <p:sp>
        <p:nvSpPr>
          <p:cNvPr id="3" name="텍스트 개체 틀 2">
            <a:extLst>
              <a:ext uri="{FF2B5EF4-FFF2-40B4-BE49-F238E27FC236}">
                <a16:creationId xmlns:a16="http://schemas.microsoft.com/office/drawing/2014/main" id="{3711323A-8835-FF4C-896F-0E4DEA35DE10}"/>
              </a:ext>
            </a:extLst>
          </p:cNvPr>
          <p:cNvSpPr>
            <a:spLocks noGrp="1"/>
          </p:cNvSpPr>
          <p:nvPr>
            <p:ph type="body" sz="quarter" idx="13"/>
          </p:nvPr>
        </p:nvSpPr>
        <p:spPr/>
        <p:txBody>
          <a:bodyPr/>
          <a:lstStyle/>
          <a:p>
            <a:r>
              <a:rPr kumimoji="1" lang="ko-KR" altLang="en-US" dirty="0" err="1"/>
              <a:t>머신러닝</a:t>
            </a:r>
            <a:r>
              <a:rPr kumimoji="1" lang="ko-KR" altLang="en-US" dirty="0"/>
              <a:t> 동작</a:t>
            </a:r>
          </a:p>
        </p:txBody>
      </p:sp>
    </p:spTree>
    <p:extLst>
      <p:ext uri="{BB962C8B-B14F-4D97-AF65-F5344CB8AC3E}">
        <p14:creationId xmlns:p14="http://schemas.microsoft.com/office/powerpoint/2010/main" val="3123967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E3B85B8-2A55-AC46-B60F-4D032CA9365A}"/>
              </a:ext>
            </a:extLst>
          </p:cNvPr>
          <p:cNvSpPr>
            <a:spLocks noGrp="1"/>
          </p:cNvSpPr>
          <p:nvPr>
            <p:ph sz="quarter" idx="1"/>
          </p:nvPr>
        </p:nvSpPr>
        <p:spPr/>
        <p:txBody>
          <a:bodyPr/>
          <a:lstStyle/>
          <a:p>
            <a:r>
              <a:rPr lang="ko-KR" altLang="en-US"/>
              <a:t>머신러닝은 모델</a:t>
            </a:r>
            <a:r>
              <a:rPr lang="en-US" altLang="ko-KR"/>
              <a:t>(</a:t>
            </a:r>
            <a:r>
              <a:rPr lang="en" altLang="ko-KR"/>
              <a:t>model)</a:t>
            </a:r>
            <a:r>
              <a:rPr lang="ko-KR" altLang="en-US"/>
              <a:t>을 사용한다</a:t>
            </a:r>
            <a:endParaRPr lang="en-US" altLang="ko-KR"/>
          </a:p>
          <a:p>
            <a:pPr lvl="1"/>
            <a:r>
              <a:rPr lang="ko-KR" altLang="en-US"/>
              <a:t>스팸 메일을 찾아내는 모델</a:t>
            </a:r>
            <a:r>
              <a:rPr lang="en-US" altLang="ko-KR"/>
              <a:t>, </a:t>
            </a:r>
          </a:p>
          <a:p>
            <a:pPr lvl="1"/>
            <a:r>
              <a:rPr lang="ko-KR" altLang="en-US"/>
              <a:t>누가 게임에서 이길지 예측하는 모델</a:t>
            </a:r>
            <a:r>
              <a:rPr lang="en-US" altLang="ko-KR"/>
              <a:t>, </a:t>
            </a:r>
          </a:p>
          <a:p>
            <a:pPr lvl="1"/>
            <a:r>
              <a:rPr lang="ko-KR" altLang="en-US"/>
              <a:t>내일 날씨를 예측하는 모델</a:t>
            </a:r>
            <a:endParaRPr lang="en-US" altLang="ko-KR"/>
          </a:p>
          <a:p>
            <a:r>
              <a:rPr lang="ko-KR" altLang="en-US"/>
              <a:t>과학에서는 어떤 현상을 설명하는 모델로 수식을 주로 사용</a:t>
            </a:r>
            <a:endParaRPr lang="en-US" altLang="ko-KR"/>
          </a:p>
          <a:p>
            <a:pPr lvl="1"/>
            <a:r>
              <a:rPr lang="ko-KR" altLang="en-US"/>
              <a:t>모든 질량을 가진 모든 물체는 서로 끌어당긴다는 만유인력 법칙은 두 물체의 질량에 각각 비례하고</a:t>
            </a:r>
            <a:r>
              <a:rPr lang="en-US" altLang="ko-KR"/>
              <a:t>, </a:t>
            </a:r>
            <a:r>
              <a:rPr lang="ko-KR" altLang="en-US"/>
              <a:t>두 물체의 거리의 자승에 반비례하는 수식으로 표현된</a:t>
            </a:r>
            <a:endParaRPr lang="en-US" altLang="ko-KR"/>
          </a:p>
          <a:p>
            <a:r>
              <a:rPr lang="ko-KR" altLang="en-US"/>
              <a:t>머신러닝</a:t>
            </a:r>
            <a:r>
              <a:rPr lang="en-US" altLang="ko-KR"/>
              <a:t>,</a:t>
            </a:r>
            <a:r>
              <a:rPr lang="ko-KR" altLang="en-US"/>
              <a:t> </a:t>
            </a:r>
            <a:r>
              <a:rPr lang="en-US" altLang="ko-KR"/>
              <a:t>AI</a:t>
            </a:r>
            <a:r>
              <a:rPr lang="ko-KR" altLang="en-US"/>
              <a:t> 모델은 데이터 기반의 모델을 사용한다</a:t>
            </a:r>
            <a:endParaRPr lang="en-US" altLang="ko-KR"/>
          </a:p>
        </p:txBody>
      </p:sp>
      <p:sp>
        <p:nvSpPr>
          <p:cNvPr id="3" name="제목 2">
            <a:extLst>
              <a:ext uri="{FF2B5EF4-FFF2-40B4-BE49-F238E27FC236}">
                <a16:creationId xmlns:a16="http://schemas.microsoft.com/office/drawing/2014/main" id="{1EC00141-93DA-EB41-A88C-527F5517DEF8}"/>
              </a:ext>
            </a:extLst>
          </p:cNvPr>
          <p:cNvSpPr>
            <a:spLocks noGrp="1"/>
          </p:cNvSpPr>
          <p:nvPr>
            <p:ph type="title"/>
          </p:nvPr>
        </p:nvSpPr>
        <p:spPr/>
        <p:txBody>
          <a:bodyPr/>
          <a:lstStyle/>
          <a:p>
            <a:r>
              <a:rPr kumimoji="1" lang="ko-KR" altLang="en-US"/>
              <a:t>모델</a:t>
            </a:r>
          </a:p>
        </p:txBody>
      </p:sp>
      <p:sp>
        <p:nvSpPr>
          <p:cNvPr id="4" name="슬라이드 번호 개체 틀 3">
            <a:extLst>
              <a:ext uri="{FF2B5EF4-FFF2-40B4-BE49-F238E27FC236}">
                <a16:creationId xmlns:a16="http://schemas.microsoft.com/office/drawing/2014/main" id="{628950DC-CB48-3548-A5CA-4E3DE36CEDFB}"/>
              </a:ext>
            </a:extLst>
          </p:cNvPr>
          <p:cNvSpPr>
            <a:spLocks noGrp="1"/>
          </p:cNvSpPr>
          <p:nvPr>
            <p:ph type="sldNum" sz="quarter" idx="12"/>
          </p:nvPr>
        </p:nvSpPr>
        <p:spPr/>
        <p:txBody>
          <a:bodyPr/>
          <a:lstStyle/>
          <a:p>
            <a:fld id="{86CB4B4D-7CA3-9044-876B-883B54F8677D}" type="slidenum">
              <a:rPr lang="en-US" altLang="ko-KR" smtClean="0"/>
              <a:pPr/>
              <a:t>126</a:t>
            </a:fld>
            <a:endParaRPr lang="en-US" altLang="ko-KR"/>
          </a:p>
        </p:txBody>
      </p:sp>
    </p:spTree>
    <p:extLst>
      <p:ext uri="{BB962C8B-B14F-4D97-AF65-F5344CB8AC3E}">
        <p14:creationId xmlns:p14="http://schemas.microsoft.com/office/powerpoint/2010/main" val="25808539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ko-KR" altLang="mr-IN"/>
              <a:t>와인 품질 </a:t>
            </a:r>
            <a:r>
              <a:rPr lang="mr-IN" altLang="ko-KR"/>
              <a:t>= 12.145 + (0.00117x</a:t>
            </a:r>
            <a:r>
              <a:rPr lang="ko-KR" altLang="mr-IN"/>
              <a:t>겨울철 강수량</a:t>
            </a:r>
            <a:r>
              <a:rPr lang="mr-IN" altLang="ko-KR"/>
              <a:t>) </a:t>
            </a:r>
            <a:br>
              <a:rPr lang="mr-IN" altLang="ko-KR"/>
            </a:br>
            <a:r>
              <a:rPr lang="mr-IN" altLang="ko-KR"/>
              <a:t>         + (0.064x </a:t>
            </a:r>
            <a:r>
              <a:rPr lang="ko-KR" altLang="mr-IN"/>
              <a:t>재배철 평균기온</a:t>
            </a:r>
            <a:r>
              <a:rPr lang="mr-IN" altLang="ko-KR"/>
              <a:t>) - (0.00386x </a:t>
            </a:r>
            <a:r>
              <a:rPr lang="ko-KR" altLang="mr-IN"/>
              <a:t>수확기 강수량</a:t>
            </a:r>
            <a:r>
              <a:rPr lang="mr-IN" altLang="ko-KR"/>
              <a:t>)</a:t>
            </a:r>
            <a:endParaRPr kumimoji="1" lang="ko-KR" altLang="en-US"/>
          </a:p>
        </p:txBody>
      </p:sp>
      <p:sp>
        <p:nvSpPr>
          <p:cNvPr id="3" name="제목 2"/>
          <p:cNvSpPr>
            <a:spLocks noGrp="1"/>
          </p:cNvSpPr>
          <p:nvPr>
            <p:ph type="title"/>
          </p:nvPr>
        </p:nvSpPr>
        <p:spPr/>
        <p:txBody>
          <a:bodyPr/>
          <a:lstStyle/>
          <a:p>
            <a:r>
              <a:rPr kumimoji="1" lang="ko-KR" altLang="en-US"/>
              <a:t>모델의 가치</a:t>
            </a:r>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pPr/>
              <a:t>127</a:t>
            </a:fld>
            <a:endParaRPr lang="en-US" altLang="ko-KR"/>
          </a:p>
        </p:txBody>
      </p:sp>
      <p:pic>
        <p:nvPicPr>
          <p:cNvPr id="5" name="image38.png" descr="image38.png"/>
          <p:cNvPicPr>
            <a:picLocks noChangeAspect="1"/>
          </p:cNvPicPr>
          <p:nvPr/>
        </p:nvPicPr>
        <p:blipFill>
          <a:blip r:embed="rId2" cstate="print"/>
          <a:stretch>
            <a:fillRect/>
          </a:stretch>
        </p:blipFill>
        <p:spPr>
          <a:xfrm>
            <a:off x="3148877" y="3796680"/>
            <a:ext cx="6707046" cy="4515966"/>
          </a:xfrm>
          <a:prstGeom prst="rect">
            <a:avLst/>
          </a:prstGeom>
        </p:spPr>
      </p:pic>
    </p:spTree>
    <p:extLst>
      <p:ext uri="{BB962C8B-B14F-4D97-AF65-F5344CB8AC3E}">
        <p14:creationId xmlns:p14="http://schemas.microsoft.com/office/powerpoint/2010/main" val="30073969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3A64BFE-5377-7F4E-8A2F-D847891142DE}"/>
              </a:ext>
            </a:extLst>
          </p:cNvPr>
          <p:cNvSpPr>
            <a:spLocks noGrp="1"/>
          </p:cNvSpPr>
          <p:nvPr>
            <p:ph sz="quarter" idx="1"/>
          </p:nvPr>
        </p:nvSpPr>
        <p:spPr/>
        <p:txBody>
          <a:bodyPr/>
          <a:lstStyle/>
          <a:p>
            <a:r>
              <a:rPr kumimoji="1" lang="ko-KR" altLang="en-US"/>
              <a:t>선형 회귀</a:t>
            </a:r>
            <a:r>
              <a:rPr kumimoji="1" lang="en-US" altLang="ko-KR"/>
              <a:t>(regression)  y = wX + b</a:t>
            </a:r>
            <a:endParaRPr kumimoji="1" lang="ko-KR" altLang="en-US"/>
          </a:p>
        </p:txBody>
      </p:sp>
      <p:sp>
        <p:nvSpPr>
          <p:cNvPr id="3" name="제목 2">
            <a:extLst>
              <a:ext uri="{FF2B5EF4-FFF2-40B4-BE49-F238E27FC236}">
                <a16:creationId xmlns:a16="http://schemas.microsoft.com/office/drawing/2014/main" id="{CD1F96FE-4FAA-4842-BD53-655F4791F3E5}"/>
              </a:ext>
            </a:extLst>
          </p:cNvPr>
          <p:cNvSpPr>
            <a:spLocks noGrp="1"/>
          </p:cNvSpPr>
          <p:nvPr>
            <p:ph type="title"/>
          </p:nvPr>
        </p:nvSpPr>
        <p:spPr/>
        <p:txBody>
          <a:bodyPr/>
          <a:lstStyle/>
          <a:p>
            <a:r>
              <a:rPr kumimoji="1" lang="ko-KR" altLang="en-US"/>
              <a:t>선형 모델</a:t>
            </a:r>
          </a:p>
        </p:txBody>
      </p:sp>
      <p:sp>
        <p:nvSpPr>
          <p:cNvPr id="4" name="슬라이드 번호 개체 틀 3">
            <a:extLst>
              <a:ext uri="{FF2B5EF4-FFF2-40B4-BE49-F238E27FC236}">
                <a16:creationId xmlns:a16="http://schemas.microsoft.com/office/drawing/2014/main" id="{6721A441-B8C8-6541-8D88-EFF0145BE55D}"/>
              </a:ext>
            </a:extLst>
          </p:cNvPr>
          <p:cNvSpPr>
            <a:spLocks noGrp="1"/>
          </p:cNvSpPr>
          <p:nvPr>
            <p:ph type="sldNum" sz="quarter" idx="12"/>
          </p:nvPr>
        </p:nvSpPr>
        <p:spPr/>
        <p:txBody>
          <a:bodyPr/>
          <a:lstStyle/>
          <a:p>
            <a:fld id="{86CB4B4D-7CA3-9044-876B-883B54F8677D}" type="slidenum">
              <a:rPr lang="en-US" altLang="ko-KR" smtClean="0"/>
              <a:pPr/>
              <a:t>128</a:t>
            </a:fld>
            <a:endParaRPr lang="en-US" altLang="ko-KR" dirty="0"/>
          </a:p>
        </p:txBody>
      </p:sp>
      <p:pic>
        <p:nvPicPr>
          <p:cNvPr id="5" name="그림 4">
            <a:extLst>
              <a:ext uri="{FF2B5EF4-FFF2-40B4-BE49-F238E27FC236}">
                <a16:creationId xmlns:a16="http://schemas.microsoft.com/office/drawing/2014/main" id="{37E3100C-8211-2848-ABBD-0232486CD9E2}"/>
              </a:ext>
            </a:extLst>
          </p:cNvPr>
          <p:cNvPicPr>
            <a:picLocks noChangeAspect="1"/>
          </p:cNvPicPr>
          <p:nvPr/>
        </p:nvPicPr>
        <p:blipFill>
          <a:blip r:embed="rId2" cstate="print"/>
          <a:stretch>
            <a:fillRect/>
          </a:stretch>
        </p:blipFill>
        <p:spPr>
          <a:xfrm>
            <a:off x="2717891" y="3260428"/>
            <a:ext cx="7713034" cy="5504804"/>
          </a:xfrm>
          <a:prstGeom prst="rect">
            <a:avLst/>
          </a:prstGeom>
        </p:spPr>
      </p:pic>
    </p:spTree>
    <p:extLst>
      <p:ext uri="{BB962C8B-B14F-4D97-AF65-F5344CB8AC3E}">
        <p14:creationId xmlns:p14="http://schemas.microsoft.com/office/powerpoint/2010/main" val="31063186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6D1038F-639C-5146-85CB-F7B53F52ED0B}"/>
              </a:ext>
            </a:extLst>
          </p:cNvPr>
          <p:cNvSpPr>
            <a:spLocks noGrp="1"/>
          </p:cNvSpPr>
          <p:nvPr>
            <p:ph sz="quarter" idx="1"/>
          </p:nvPr>
        </p:nvSpPr>
        <p:spPr/>
        <p:txBody>
          <a:bodyPr/>
          <a:lstStyle/>
          <a:p>
            <a:r>
              <a:rPr kumimoji="1" lang="ko-KR" altLang="en-US"/>
              <a:t>선형 분류</a:t>
            </a:r>
            <a:r>
              <a:rPr kumimoji="1" lang="en-US" altLang="ko-KR"/>
              <a:t>(classification)    ay + bx &gt; c</a:t>
            </a:r>
            <a:endParaRPr kumimoji="1" lang="ko-KR" altLang="en-US"/>
          </a:p>
        </p:txBody>
      </p:sp>
      <p:sp>
        <p:nvSpPr>
          <p:cNvPr id="3" name="제목 2">
            <a:extLst>
              <a:ext uri="{FF2B5EF4-FFF2-40B4-BE49-F238E27FC236}">
                <a16:creationId xmlns:a16="http://schemas.microsoft.com/office/drawing/2014/main" id="{C4F52BED-6F0A-E747-B230-12A0CA483496}"/>
              </a:ext>
            </a:extLst>
          </p:cNvPr>
          <p:cNvSpPr>
            <a:spLocks noGrp="1"/>
          </p:cNvSpPr>
          <p:nvPr>
            <p:ph type="title"/>
          </p:nvPr>
        </p:nvSpPr>
        <p:spPr/>
        <p:txBody>
          <a:bodyPr/>
          <a:lstStyle/>
          <a:p>
            <a:r>
              <a:rPr kumimoji="1" lang="ko-KR" altLang="en-US"/>
              <a:t>선형 모델</a:t>
            </a:r>
          </a:p>
        </p:txBody>
      </p:sp>
      <p:sp>
        <p:nvSpPr>
          <p:cNvPr id="4" name="슬라이드 번호 개체 틀 3">
            <a:extLst>
              <a:ext uri="{FF2B5EF4-FFF2-40B4-BE49-F238E27FC236}">
                <a16:creationId xmlns:a16="http://schemas.microsoft.com/office/drawing/2014/main" id="{C2931346-3E73-0142-8155-8EA37279E471}"/>
              </a:ext>
            </a:extLst>
          </p:cNvPr>
          <p:cNvSpPr>
            <a:spLocks noGrp="1"/>
          </p:cNvSpPr>
          <p:nvPr>
            <p:ph type="sldNum" sz="quarter" idx="12"/>
          </p:nvPr>
        </p:nvSpPr>
        <p:spPr/>
        <p:txBody>
          <a:bodyPr/>
          <a:lstStyle/>
          <a:p>
            <a:fld id="{86CB4B4D-7CA3-9044-876B-883B54F8677D}" type="slidenum">
              <a:rPr lang="en-US" altLang="ko-KR" smtClean="0"/>
              <a:pPr/>
              <a:t>129</a:t>
            </a:fld>
            <a:endParaRPr lang="en-US" altLang="ko-KR" dirty="0"/>
          </a:p>
        </p:txBody>
      </p:sp>
      <p:pic>
        <p:nvPicPr>
          <p:cNvPr id="5" name="그림 4">
            <a:extLst>
              <a:ext uri="{FF2B5EF4-FFF2-40B4-BE49-F238E27FC236}">
                <a16:creationId xmlns:a16="http://schemas.microsoft.com/office/drawing/2014/main" id="{A2D580FE-6E3C-F742-BAA6-65EAF921124C}"/>
              </a:ext>
            </a:extLst>
          </p:cNvPr>
          <p:cNvPicPr>
            <a:picLocks noChangeAspect="1"/>
          </p:cNvPicPr>
          <p:nvPr/>
        </p:nvPicPr>
        <p:blipFill>
          <a:blip r:embed="rId2" cstate="print"/>
          <a:stretch>
            <a:fillRect/>
          </a:stretch>
        </p:blipFill>
        <p:spPr>
          <a:xfrm>
            <a:off x="2979460" y="2769375"/>
            <a:ext cx="7555388" cy="5799026"/>
          </a:xfrm>
          <a:prstGeom prst="rect">
            <a:avLst/>
          </a:prstGeom>
        </p:spPr>
      </p:pic>
    </p:spTree>
    <p:extLst>
      <p:ext uri="{BB962C8B-B14F-4D97-AF65-F5344CB8AC3E}">
        <p14:creationId xmlns:p14="http://schemas.microsoft.com/office/powerpoint/2010/main" val="3139996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CCC8E7-1ACA-614A-AB6B-80D89F72C82A}"/>
              </a:ext>
            </a:extLst>
          </p:cNvPr>
          <p:cNvSpPr>
            <a:spLocks noGrp="1"/>
          </p:cNvSpPr>
          <p:nvPr>
            <p:ph sz="quarter" idx="1"/>
          </p:nvPr>
        </p:nvSpPr>
        <p:spPr/>
        <p:txBody>
          <a:bodyPr/>
          <a:lstStyle/>
          <a:p>
            <a:r>
              <a:rPr kumimoji="1" lang="ko-KR" altLang="en-US" dirty="0"/>
              <a:t>인재 필요 역량 예측</a:t>
            </a:r>
            <a:endParaRPr kumimoji="1" lang="en-US" altLang="ko-KR" dirty="0"/>
          </a:p>
          <a:p>
            <a:r>
              <a:rPr kumimoji="1" lang="ko-KR" altLang="en-US" dirty="0"/>
              <a:t>작업량 예측</a:t>
            </a:r>
            <a:endParaRPr kumimoji="1" lang="en-US" altLang="ko-KR" dirty="0"/>
          </a:p>
          <a:p>
            <a:r>
              <a:rPr kumimoji="1" lang="ko-KR" altLang="en-US" dirty="0"/>
              <a:t>인재 유출 예측 </a:t>
            </a:r>
            <a:r>
              <a:rPr kumimoji="1" lang="en-US" altLang="ko-KR" dirty="0"/>
              <a:t>(</a:t>
            </a:r>
            <a:r>
              <a:rPr kumimoji="1" lang="ko-KR" altLang="en-US" dirty="0"/>
              <a:t>인재의 가치 평가</a:t>
            </a:r>
            <a:r>
              <a:rPr kumimoji="1" lang="en-US" altLang="ko-KR" dirty="0"/>
              <a:t>,</a:t>
            </a:r>
            <a:r>
              <a:rPr kumimoji="1" lang="ko-KR" altLang="en-US" dirty="0"/>
              <a:t> </a:t>
            </a:r>
            <a:r>
              <a:rPr kumimoji="1" lang="en-US" altLang="ko-KR" dirty="0"/>
              <a:t>Talent Analytics)</a:t>
            </a:r>
            <a:endParaRPr kumimoji="1" lang="ko-KR" altLang="en-US" dirty="0"/>
          </a:p>
        </p:txBody>
      </p:sp>
      <p:sp>
        <p:nvSpPr>
          <p:cNvPr id="3" name="제목 2">
            <a:extLst>
              <a:ext uri="{FF2B5EF4-FFF2-40B4-BE49-F238E27FC236}">
                <a16:creationId xmlns:a16="http://schemas.microsoft.com/office/drawing/2014/main" id="{C393D942-F529-E147-8F37-7994FF178911}"/>
              </a:ext>
            </a:extLst>
          </p:cNvPr>
          <p:cNvSpPr>
            <a:spLocks noGrp="1"/>
          </p:cNvSpPr>
          <p:nvPr>
            <p:ph type="title"/>
          </p:nvPr>
        </p:nvSpPr>
        <p:spPr/>
        <p:txBody>
          <a:bodyPr/>
          <a:lstStyle/>
          <a:p>
            <a:r>
              <a:rPr kumimoji="1" lang="ko-KR" altLang="en-US" dirty="0"/>
              <a:t>인재 관리</a:t>
            </a:r>
          </a:p>
        </p:txBody>
      </p:sp>
      <p:sp>
        <p:nvSpPr>
          <p:cNvPr id="4" name="슬라이드 번호 개체 틀 3">
            <a:extLst>
              <a:ext uri="{FF2B5EF4-FFF2-40B4-BE49-F238E27FC236}">
                <a16:creationId xmlns:a16="http://schemas.microsoft.com/office/drawing/2014/main" id="{31679762-8C1E-3E46-9DCF-ACF3E07E4631}"/>
              </a:ext>
            </a:extLst>
          </p:cNvPr>
          <p:cNvSpPr>
            <a:spLocks noGrp="1"/>
          </p:cNvSpPr>
          <p:nvPr>
            <p:ph type="sldNum" sz="quarter" idx="12"/>
          </p:nvPr>
        </p:nvSpPr>
        <p:spPr/>
        <p:txBody>
          <a:bodyPr/>
          <a:lstStyle/>
          <a:p>
            <a:fld id="{86CB4B4D-7CA3-9044-876B-883B54F8677D}" type="slidenum">
              <a:rPr lang="en-US" altLang="ko-KR" smtClean="0"/>
              <a:pPr/>
              <a:t>13</a:t>
            </a:fld>
            <a:endParaRPr lang="en-US" altLang="ko-KR" dirty="0"/>
          </a:p>
        </p:txBody>
      </p:sp>
    </p:spTree>
    <p:extLst>
      <p:ext uri="{BB962C8B-B14F-4D97-AF65-F5344CB8AC3E}">
        <p14:creationId xmlns:p14="http://schemas.microsoft.com/office/powerpoint/2010/main" val="40065481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13D9C91-0CFD-F346-AAC7-586C2D278153}"/>
              </a:ext>
            </a:extLst>
          </p:cNvPr>
          <p:cNvSpPr>
            <a:spLocks noGrp="1"/>
          </p:cNvSpPr>
          <p:nvPr>
            <p:ph sz="quarter" idx="1"/>
          </p:nvPr>
        </p:nvSpPr>
        <p:spPr/>
        <p:txBody>
          <a:bodyPr/>
          <a:lstStyle/>
          <a:p>
            <a:r>
              <a:rPr lang="ko-KR" altLang="en-US" err="1"/>
              <a:t>머신러닝에서는</a:t>
            </a:r>
            <a:r>
              <a:rPr lang="ko-KR" altLang="en-US"/>
              <a:t> 데이터에 기반한 모델을 사용 </a:t>
            </a:r>
            <a:r>
              <a:rPr lang="en-US" altLang="ko-KR"/>
              <a:t>(</a:t>
            </a:r>
            <a:r>
              <a:rPr lang="ko-KR" altLang="en-US"/>
              <a:t>학습</a:t>
            </a:r>
            <a:r>
              <a:rPr lang="en-US" altLang="ko-KR"/>
              <a:t>)</a:t>
            </a:r>
          </a:p>
          <a:p>
            <a:r>
              <a:rPr lang="ko-KR" altLang="en-US"/>
              <a:t>현실 세계의 많은 현상은 수식으로 간단히 모델링하기 어렵고 과학적으로 증명할 수는 없다</a:t>
            </a:r>
            <a:r>
              <a:rPr lang="en-US" altLang="ko-KR"/>
              <a:t>. </a:t>
            </a:r>
          </a:p>
          <a:p>
            <a:r>
              <a:rPr lang="ko-KR" altLang="en-US"/>
              <a:t>그러나 성능이 꽤 유용</a:t>
            </a:r>
            <a:endParaRPr kumimoji="1" lang="ko-KR" altLang="en-US"/>
          </a:p>
        </p:txBody>
      </p:sp>
      <p:sp>
        <p:nvSpPr>
          <p:cNvPr id="3" name="제목 2">
            <a:extLst>
              <a:ext uri="{FF2B5EF4-FFF2-40B4-BE49-F238E27FC236}">
                <a16:creationId xmlns:a16="http://schemas.microsoft.com/office/drawing/2014/main" id="{64EE14A0-7A40-1E49-A978-9EB16A2B3EA8}"/>
              </a:ext>
            </a:extLst>
          </p:cNvPr>
          <p:cNvSpPr>
            <a:spLocks noGrp="1"/>
          </p:cNvSpPr>
          <p:nvPr>
            <p:ph type="title"/>
          </p:nvPr>
        </p:nvSpPr>
        <p:spPr/>
        <p:txBody>
          <a:bodyPr/>
          <a:lstStyle/>
          <a:p>
            <a:r>
              <a:rPr kumimoji="1" lang="ko-KR" altLang="en-US"/>
              <a:t>모델의 특징</a:t>
            </a:r>
          </a:p>
        </p:txBody>
      </p:sp>
      <p:sp>
        <p:nvSpPr>
          <p:cNvPr id="4" name="슬라이드 번호 개체 틀 3">
            <a:extLst>
              <a:ext uri="{FF2B5EF4-FFF2-40B4-BE49-F238E27FC236}">
                <a16:creationId xmlns:a16="http://schemas.microsoft.com/office/drawing/2014/main" id="{1F789F0A-43C6-B048-BA59-4866C9CABD66}"/>
              </a:ext>
            </a:extLst>
          </p:cNvPr>
          <p:cNvSpPr>
            <a:spLocks noGrp="1"/>
          </p:cNvSpPr>
          <p:nvPr>
            <p:ph type="sldNum" sz="quarter" idx="12"/>
          </p:nvPr>
        </p:nvSpPr>
        <p:spPr/>
        <p:txBody>
          <a:bodyPr/>
          <a:lstStyle/>
          <a:p>
            <a:fld id="{86CB4B4D-7CA3-9044-876B-883B54F8677D}" type="slidenum">
              <a:rPr lang="en-US" altLang="ko-KR" smtClean="0"/>
              <a:pPr/>
              <a:t>130</a:t>
            </a:fld>
            <a:endParaRPr lang="en-US" altLang="ko-KR"/>
          </a:p>
        </p:txBody>
      </p:sp>
      <p:pic>
        <p:nvPicPr>
          <p:cNvPr id="5" name="내용 개체 틀 7">
            <a:extLst>
              <a:ext uri="{FF2B5EF4-FFF2-40B4-BE49-F238E27FC236}">
                <a16:creationId xmlns:a16="http://schemas.microsoft.com/office/drawing/2014/main" id="{DC2CB143-BB9E-DE49-911C-9C54D738B54A}"/>
              </a:ext>
            </a:extLst>
          </p:cNvPr>
          <p:cNvPicPr>
            <a:picLocks noChangeAspect="1"/>
          </p:cNvPicPr>
          <p:nvPr/>
        </p:nvPicPr>
        <p:blipFill>
          <a:blip r:embed="rId2" cstate="print"/>
          <a:stretch>
            <a:fillRect/>
          </a:stretch>
        </p:blipFill>
        <p:spPr>
          <a:xfrm>
            <a:off x="6744883" y="5380996"/>
            <a:ext cx="5171350" cy="2448272"/>
          </a:xfrm>
          <a:prstGeom prst="rect">
            <a:avLst/>
          </a:prstGeom>
        </p:spPr>
      </p:pic>
      <p:pic>
        <p:nvPicPr>
          <p:cNvPr id="6" name="그림 5">
            <a:extLst>
              <a:ext uri="{FF2B5EF4-FFF2-40B4-BE49-F238E27FC236}">
                <a16:creationId xmlns:a16="http://schemas.microsoft.com/office/drawing/2014/main" id="{F6C309C2-904B-3941-9D22-725DD694397D}"/>
              </a:ext>
            </a:extLst>
          </p:cNvPr>
          <p:cNvPicPr>
            <a:picLocks noChangeAspect="1"/>
          </p:cNvPicPr>
          <p:nvPr/>
        </p:nvPicPr>
        <p:blipFill>
          <a:blip r:embed="rId3" cstate="print"/>
          <a:stretch>
            <a:fillRect/>
          </a:stretch>
        </p:blipFill>
        <p:spPr>
          <a:xfrm>
            <a:off x="1461840" y="5380856"/>
            <a:ext cx="4884521" cy="2448412"/>
          </a:xfrm>
          <a:prstGeom prst="rect">
            <a:avLst/>
          </a:prstGeom>
        </p:spPr>
      </p:pic>
    </p:spTree>
    <p:extLst>
      <p:ext uri="{BB962C8B-B14F-4D97-AF65-F5344CB8AC3E}">
        <p14:creationId xmlns:p14="http://schemas.microsoft.com/office/powerpoint/2010/main" val="38386641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D54FEB0-4750-B648-8B53-DBC88D242184}"/>
              </a:ext>
            </a:extLst>
          </p:cNvPr>
          <p:cNvSpPr>
            <a:spLocks noGrp="1"/>
          </p:cNvSpPr>
          <p:nvPr>
            <p:ph sz="quarter" idx="1"/>
          </p:nvPr>
        </p:nvSpPr>
        <p:spPr/>
        <p:txBody>
          <a:bodyPr>
            <a:normAutofit/>
          </a:bodyPr>
          <a:lstStyle/>
          <a:p>
            <a:r>
              <a:rPr lang="ko-KR" altLang="en-US"/>
              <a:t>모델 구조</a:t>
            </a:r>
            <a:r>
              <a:rPr lang="en-US" altLang="ko-KR"/>
              <a:t>: </a:t>
            </a:r>
            <a:r>
              <a:rPr lang="ko-KR" altLang="en-US"/>
              <a:t>모델의 동작을 규정하는 방법</a:t>
            </a:r>
          </a:p>
          <a:p>
            <a:r>
              <a:rPr lang="ko-KR" altLang="en-US"/>
              <a:t>모델 </a:t>
            </a:r>
            <a:r>
              <a:rPr lang="ko-KR" altLang="en-US" err="1"/>
              <a:t>파라미터</a:t>
            </a:r>
            <a:r>
              <a:rPr lang="en-US" altLang="ko-KR"/>
              <a:t>: </a:t>
            </a:r>
            <a:r>
              <a:rPr lang="ko-KR" altLang="en-US"/>
              <a:t>모델이 잘 동작하도록 정한 가중치 등 계수</a:t>
            </a:r>
            <a:endParaRPr lang="en-US" altLang="ko-KR"/>
          </a:p>
          <a:p>
            <a:pPr lvl="1"/>
            <a:r>
              <a:rPr lang="ko-KR" altLang="en-US"/>
              <a:t>예</a:t>
            </a:r>
            <a:r>
              <a:rPr lang="en-US" altLang="ko-KR"/>
              <a:t>:</a:t>
            </a:r>
            <a:r>
              <a:rPr lang="ko-KR" altLang="en-US"/>
              <a:t> 머리카락 길이</a:t>
            </a:r>
            <a:endParaRPr lang="en-US" altLang="ko-KR"/>
          </a:p>
          <a:p>
            <a:pPr lvl="1"/>
            <a:r>
              <a:rPr lang="ko-KR" altLang="en-US"/>
              <a:t>모델의 구조는 프로그래머가 선택</a:t>
            </a:r>
            <a:endParaRPr lang="en-US" altLang="ko-KR"/>
          </a:p>
          <a:p>
            <a:pPr lvl="1"/>
            <a:r>
              <a:rPr lang="ko-KR" altLang="en-US"/>
              <a:t>적절한 </a:t>
            </a:r>
            <a:r>
              <a:rPr lang="ko-KR" altLang="en-US" err="1"/>
              <a:t>파라미터를</a:t>
            </a:r>
            <a:r>
              <a:rPr lang="ko-KR" altLang="en-US"/>
              <a:t> 찾는 것은 </a:t>
            </a:r>
            <a:r>
              <a:rPr lang="ko-KR" altLang="en-US" err="1"/>
              <a:t>머신러닝</a:t>
            </a:r>
            <a:r>
              <a:rPr lang="ko-KR" altLang="en-US"/>
              <a:t> 프로그램이 학습하여 찾는다</a:t>
            </a:r>
          </a:p>
          <a:p>
            <a:endParaRPr kumimoji="1" lang="ko-KR" altLang="en-US"/>
          </a:p>
        </p:txBody>
      </p:sp>
      <p:sp>
        <p:nvSpPr>
          <p:cNvPr id="3" name="제목 2">
            <a:extLst>
              <a:ext uri="{FF2B5EF4-FFF2-40B4-BE49-F238E27FC236}">
                <a16:creationId xmlns:a16="http://schemas.microsoft.com/office/drawing/2014/main" id="{27689F17-F010-F249-A71D-DEE2BD5B90F6}"/>
              </a:ext>
            </a:extLst>
          </p:cNvPr>
          <p:cNvSpPr>
            <a:spLocks noGrp="1"/>
          </p:cNvSpPr>
          <p:nvPr>
            <p:ph type="title"/>
          </p:nvPr>
        </p:nvSpPr>
        <p:spPr/>
        <p:txBody>
          <a:bodyPr/>
          <a:lstStyle/>
          <a:p>
            <a:r>
              <a:rPr kumimoji="1" lang="ko-KR" altLang="en-US"/>
              <a:t>모델 구조와 </a:t>
            </a:r>
            <a:r>
              <a:rPr kumimoji="1" lang="ko-KR" altLang="en-US" err="1"/>
              <a:t>파라미터</a:t>
            </a:r>
            <a:endParaRPr kumimoji="1" lang="ko-KR" altLang="en-US"/>
          </a:p>
        </p:txBody>
      </p:sp>
      <p:sp>
        <p:nvSpPr>
          <p:cNvPr id="4" name="슬라이드 번호 개체 틀 3">
            <a:extLst>
              <a:ext uri="{FF2B5EF4-FFF2-40B4-BE49-F238E27FC236}">
                <a16:creationId xmlns:a16="http://schemas.microsoft.com/office/drawing/2014/main" id="{0896053B-69E3-6949-971C-38DD0DD277F0}"/>
              </a:ext>
            </a:extLst>
          </p:cNvPr>
          <p:cNvSpPr>
            <a:spLocks noGrp="1"/>
          </p:cNvSpPr>
          <p:nvPr>
            <p:ph type="sldNum" sz="quarter" idx="12"/>
          </p:nvPr>
        </p:nvSpPr>
        <p:spPr/>
        <p:txBody>
          <a:bodyPr/>
          <a:lstStyle/>
          <a:p>
            <a:fld id="{86CB4B4D-7CA3-9044-876B-883B54F8677D}" type="slidenum">
              <a:rPr lang="en-US" altLang="ko-KR" smtClean="0"/>
              <a:pPr/>
              <a:t>131</a:t>
            </a:fld>
            <a:endParaRPr lang="en-US" altLang="ko-KR"/>
          </a:p>
        </p:txBody>
      </p:sp>
    </p:spTree>
    <p:extLst>
      <p:ext uri="{BB962C8B-B14F-4D97-AF65-F5344CB8AC3E}">
        <p14:creationId xmlns:p14="http://schemas.microsoft.com/office/powerpoint/2010/main" val="22278193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F64A22F-7FC5-424B-A4BF-0109FD2C1B14}"/>
              </a:ext>
            </a:extLst>
          </p:cNvPr>
          <p:cNvSpPr>
            <a:spLocks noGrp="1"/>
          </p:cNvSpPr>
          <p:nvPr>
            <p:ph sz="quarter" idx="1"/>
          </p:nvPr>
        </p:nvSpPr>
        <p:spPr/>
        <p:txBody>
          <a:bodyPr/>
          <a:lstStyle/>
          <a:p>
            <a:endParaRPr kumimoji="1" lang="ko-KR" altLang="en-US"/>
          </a:p>
        </p:txBody>
      </p:sp>
      <p:sp>
        <p:nvSpPr>
          <p:cNvPr id="3" name="제목 2">
            <a:extLst>
              <a:ext uri="{FF2B5EF4-FFF2-40B4-BE49-F238E27FC236}">
                <a16:creationId xmlns:a16="http://schemas.microsoft.com/office/drawing/2014/main" id="{8218A97B-D769-B54C-9512-4485CC6A3B90}"/>
              </a:ext>
            </a:extLst>
          </p:cNvPr>
          <p:cNvSpPr>
            <a:spLocks noGrp="1"/>
          </p:cNvSpPr>
          <p:nvPr>
            <p:ph type="title"/>
          </p:nvPr>
        </p:nvSpPr>
        <p:spPr/>
        <p:txBody>
          <a:bodyPr>
            <a:noAutofit/>
          </a:bodyPr>
          <a:lstStyle/>
          <a:p>
            <a:r>
              <a:rPr lang="ko-KR" altLang="en-US" err="1"/>
              <a:t>머신러닝</a:t>
            </a:r>
            <a:r>
              <a:rPr lang="ko-KR" altLang="en-US"/>
              <a:t> 기본 동작</a:t>
            </a:r>
          </a:p>
        </p:txBody>
      </p:sp>
      <p:sp>
        <p:nvSpPr>
          <p:cNvPr id="4" name="슬라이드 번호 개체 틀 3">
            <a:extLst>
              <a:ext uri="{FF2B5EF4-FFF2-40B4-BE49-F238E27FC236}">
                <a16:creationId xmlns:a16="http://schemas.microsoft.com/office/drawing/2014/main" id="{A45A5B81-4973-7D4D-B7FC-851D934B32EF}"/>
              </a:ext>
            </a:extLst>
          </p:cNvPr>
          <p:cNvSpPr>
            <a:spLocks noGrp="1"/>
          </p:cNvSpPr>
          <p:nvPr>
            <p:ph type="sldNum" sz="quarter" idx="12"/>
          </p:nvPr>
        </p:nvSpPr>
        <p:spPr/>
        <p:txBody>
          <a:bodyPr/>
          <a:lstStyle/>
          <a:p>
            <a:fld id="{86CB4B4D-7CA3-9044-876B-883B54F8677D}" type="slidenum">
              <a:rPr lang="en-US" altLang="ko-KR" smtClean="0"/>
              <a:pPr/>
              <a:t>132</a:t>
            </a:fld>
            <a:endParaRPr lang="en-US" altLang="ko-KR"/>
          </a:p>
        </p:txBody>
      </p:sp>
      <p:sp>
        <p:nvSpPr>
          <p:cNvPr id="23" name="Rectangle 3">
            <a:extLst>
              <a:ext uri="{FF2B5EF4-FFF2-40B4-BE49-F238E27FC236}">
                <a16:creationId xmlns:a16="http://schemas.microsoft.com/office/drawing/2014/main" id="{2A6F6910-5CA0-1D4E-8AE9-CDC42900EE19}"/>
              </a:ext>
            </a:extLst>
          </p:cNvPr>
          <p:cNvSpPr/>
          <p:nvPr/>
        </p:nvSpPr>
        <p:spPr>
          <a:xfrm>
            <a:off x="1526592" y="4157747"/>
            <a:ext cx="1737932" cy="10075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a:solidFill>
                  <a:schemeClr val="tx1"/>
                </a:solidFill>
                <a:latin typeface="신명조"/>
              </a:rPr>
              <a:t>데이터</a:t>
            </a:r>
          </a:p>
        </p:txBody>
      </p:sp>
      <p:sp>
        <p:nvSpPr>
          <p:cNvPr id="24" name="Rectangle 6">
            <a:extLst>
              <a:ext uri="{FF2B5EF4-FFF2-40B4-BE49-F238E27FC236}">
                <a16:creationId xmlns:a16="http://schemas.microsoft.com/office/drawing/2014/main" id="{01D92E2F-C428-6942-8083-B767899C1467}"/>
              </a:ext>
            </a:extLst>
          </p:cNvPr>
          <p:cNvSpPr/>
          <p:nvPr/>
        </p:nvSpPr>
        <p:spPr>
          <a:xfrm>
            <a:off x="4869626" y="3868688"/>
            <a:ext cx="3265546" cy="1585693"/>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a:solidFill>
                  <a:schemeClr val="tx1"/>
                </a:solidFill>
                <a:latin typeface="신명조"/>
              </a:rPr>
              <a:t>머신러닝 모델</a:t>
            </a:r>
          </a:p>
        </p:txBody>
      </p:sp>
      <p:sp>
        <p:nvSpPr>
          <p:cNvPr id="25" name="Rectangle 7">
            <a:extLst>
              <a:ext uri="{FF2B5EF4-FFF2-40B4-BE49-F238E27FC236}">
                <a16:creationId xmlns:a16="http://schemas.microsoft.com/office/drawing/2014/main" id="{76A289A0-A708-AF42-9B1D-0DDFD84473CA}"/>
              </a:ext>
            </a:extLst>
          </p:cNvPr>
          <p:cNvSpPr/>
          <p:nvPr/>
        </p:nvSpPr>
        <p:spPr>
          <a:xfrm>
            <a:off x="9740276" y="4157747"/>
            <a:ext cx="1737932" cy="10075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a:solidFill>
                  <a:schemeClr val="tx1"/>
                </a:solidFill>
                <a:latin typeface="신명조"/>
              </a:rPr>
              <a:t>원하는 결과</a:t>
            </a:r>
          </a:p>
        </p:txBody>
      </p:sp>
      <p:cxnSp>
        <p:nvCxnSpPr>
          <p:cNvPr id="26" name="Straight Arrow Connector 9">
            <a:extLst>
              <a:ext uri="{FF2B5EF4-FFF2-40B4-BE49-F238E27FC236}">
                <a16:creationId xmlns:a16="http://schemas.microsoft.com/office/drawing/2014/main" id="{BABBDE49-6A5D-804F-A5EF-D97953E4B9DC}"/>
              </a:ext>
            </a:extLst>
          </p:cNvPr>
          <p:cNvCxnSpPr>
            <a:stCxn id="23" idx="3"/>
            <a:endCxn id="24" idx="1"/>
          </p:cNvCxnSpPr>
          <p:nvPr/>
        </p:nvCxnSpPr>
        <p:spPr>
          <a:xfrm>
            <a:off x="3264524" y="4661533"/>
            <a:ext cx="160510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10">
            <a:extLst>
              <a:ext uri="{FF2B5EF4-FFF2-40B4-BE49-F238E27FC236}">
                <a16:creationId xmlns:a16="http://schemas.microsoft.com/office/drawing/2014/main" id="{DA121B91-0D2B-214B-8377-51DE5D8F1461}"/>
              </a:ext>
            </a:extLst>
          </p:cNvPr>
          <p:cNvCxnSpPr/>
          <p:nvPr/>
        </p:nvCxnSpPr>
        <p:spPr>
          <a:xfrm>
            <a:off x="8135174" y="4661532"/>
            <a:ext cx="160510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AD1A43F-2650-F74D-ACF5-2EED37D7C8A6}"/>
              </a:ext>
            </a:extLst>
          </p:cNvPr>
          <p:cNvSpPr txBox="1"/>
          <p:nvPr/>
        </p:nvSpPr>
        <p:spPr>
          <a:xfrm>
            <a:off x="6535607" y="5831074"/>
            <a:ext cx="1190929" cy="523219"/>
          </a:xfrm>
          <a:prstGeom prst="rect">
            <a:avLst/>
          </a:prstGeom>
          <a:noFill/>
        </p:spPr>
        <p:txBody>
          <a:bodyPr wrap="square" rtlCol="0">
            <a:spAutoFit/>
          </a:bodyPr>
          <a:lstStyle/>
          <a:p>
            <a:r>
              <a:rPr lang="ko-KR" altLang="en-US" sz="2800">
                <a:latin typeface="신명조"/>
              </a:rPr>
              <a:t>학습</a:t>
            </a:r>
          </a:p>
        </p:txBody>
      </p:sp>
      <p:cxnSp>
        <p:nvCxnSpPr>
          <p:cNvPr id="29" name="Elbow Connector 121">
            <a:extLst>
              <a:ext uri="{FF2B5EF4-FFF2-40B4-BE49-F238E27FC236}">
                <a16:creationId xmlns:a16="http://schemas.microsoft.com/office/drawing/2014/main" id="{9775940E-862D-C545-BCEF-2CEA628EC120}"/>
              </a:ext>
            </a:extLst>
          </p:cNvPr>
          <p:cNvCxnSpPr>
            <a:cxnSpLocks/>
            <a:stCxn id="25" idx="2"/>
            <a:endCxn id="24" idx="2"/>
          </p:cNvCxnSpPr>
          <p:nvPr/>
        </p:nvCxnSpPr>
        <p:spPr>
          <a:xfrm rot="5400000">
            <a:off x="8411292" y="3256431"/>
            <a:ext cx="289059" cy="4106843"/>
          </a:xfrm>
          <a:prstGeom prst="bentConnector3">
            <a:avLst>
              <a:gd name="adj1" fmla="val 4488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3600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4A852F9-1C8C-3A4F-A2D9-19436B1D38AB}"/>
              </a:ext>
            </a:extLst>
          </p:cNvPr>
          <p:cNvSpPr>
            <a:spLocks noGrp="1"/>
          </p:cNvSpPr>
          <p:nvPr>
            <p:ph sz="quarter" idx="1"/>
          </p:nvPr>
        </p:nvSpPr>
        <p:spPr/>
        <p:txBody>
          <a:bodyPr>
            <a:normAutofit lnSpcReduction="10000"/>
          </a:bodyPr>
          <a:lstStyle/>
          <a:p>
            <a:r>
              <a:rPr lang="ko-KR" altLang="en-US" dirty="0"/>
              <a:t>모델의 </a:t>
            </a:r>
            <a:r>
              <a:rPr lang="ko-KR" altLang="en-US" dirty="0" err="1"/>
              <a:t>예측값과</a:t>
            </a:r>
            <a:r>
              <a:rPr lang="ko-KR" altLang="en-US" dirty="0"/>
              <a:t> 실제 값과의 차이</a:t>
            </a:r>
            <a:r>
              <a:rPr lang="en-US" altLang="ko-KR" dirty="0"/>
              <a:t>, </a:t>
            </a:r>
            <a:r>
              <a:rPr lang="ko-KR" altLang="en-US" dirty="0"/>
              <a:t>즉 오차로부터 손실함수</a:t>
            </a:r>
            <a:r>
              <a:rPr lang="en-US" altLang="ko-KR" dirty="0"/>
              <a:t>(</a:t>
            </a:r>
            <a:r>
              <a:rPr lang="en" altLang="ko-KR" dirty="0"/>
              <a:t>loss function)</a:t>
            </a:r>
            <a:r>
              <a:rPr lang="ko-KR" altLang="en-US" dirty="0"/>
              <a:t>을 계산한다</a:t>
            </a:r>
            <a:endParaRPr lang="en-US" altLang="ko-KR" dirty="0"/>
          </a:p>
          <a:p>
            <a:r>
              <a:rPr lang="ko-KR" altLang="en-US" dirty="0"/>
              <a:t>이 손실함수를 줄이는 방향으로 모델을 최적화 </a:t>
            </a:r>
            <a:r>
              <a:rPr lang="en-US" altLang="ko-KR" dirty="0"/>
              <a:t>(</a:t>
            </a:r>
            <a:r>
              <a:rPr lang="ko-KR" altLang="en-US" dirty="0"/>
              <a:t>학습</a:t>
            </a:r>
            <a:r>
              <a:rPr lang="en-US" altLang="ko-KR" dirty="0"/>
              <a:t>) </a:t>
            </a:r>
            <a:r>
              <a:rPr lang="ko-KR" altLang="en-US" dirty="0"/>
              <a:t>한다</a:t>
            </a:r>
            <a:endParaRPr lang="en-US" altLang="ko-KR" dirty="0"/>
          </a:p>
          <a:p>
            <a:r>
              <a:rPr lang="ko-KR" altLang="en-US" dirty="0"/>
              <a:t>회귀분석에서 많이 사용하는 손실함수로는 오차 자승의 합의 평균치</a:t>
            </a:r>
            <a:r>
              <a:rPr lang="en-US" altLang="ko-KR" dirty="0"/>
              <a:t>(</a:t>
            </a:r>
            <a:r>
              <a:rPr lang="en" altLang="ko-KR" b="1" dirty="0"/>
              <a:t>MSE: mean square error</a:t>
            </a:r>
            <a:r>
              <a:rPr lang="en" altLang="ko-KR" dirty="0"/>
              <a:t>)</a:t>
            </a:r>
          </a:p>
          <a:p>
            <a:pPr lvl="1"/>
            <a:endParaRPr lang="en-US" altLang="ko-KR" dirty="0"/>
          </a:p>
          <a:p>
            <a:pPr marL="390138" lvl="1" indent="0">
              <a:buNone/>
            </a:pPr>
            <a:endParaRPr lang="en-US" altLang="ko-KR" dirty="0"/>
          </a:p>
          <a:p>
            <a:pPr lvl="1"/>
            <a:r>
              <a:rPr lang="en-US" altLang="ko-KR" dirty="0"/>
              <a:t>N:  </a:t>
            </a:r>
            <a:r>
              <a:rPr lang="ko-KR" altLang="en-US" dirty="0"/>
              <a:t>배치 크기</a:t>
            </a:r>
            <a:endParaRPr lang="en-US" altLang="ko-KR" dirty="0"/>
          </a:p>
          <a:p>
            <a:pPr lvl="1"/>
            <a:endParaRPr lang="en-US" altLang="ko-KR" dirty="0"/>
          </a:p>
          <a:p>
            <a:r>
              <a:rPr lang="ko-KR" altLang="en-US" dirty="0"/>
              <a:t>배치 크기 같은 설정 환경 변수를 </a:t>
            </a:r>
            <a:r>
              <a:rPr lang="ko-KR" altLang="en-US" i="1" dirty="0" err="1"/>
              <a:t>하이퍼파</a:t>
            </a:r>
            <a:r>
              <a:rPr lang="ko-KR" altLang="en-US" dirty="0" err="1"/>
              <a:t>라미터라고</a:t>
            </a:r>
            <a:r>
              <a:rPr lang="ko-KR" altLang="en-US" dirty="0"/>
              <a:t> 한다</a:t>
            </a:r>
            <a:r>
              <a:rPr lang="en-US" altLang="ko-KR" dirty="0"/>
              <a:t>. </a:t>
            </a:r>
          </a:p>
          <a:p>
            <a:pPr lvl="1"/>
            <a:r>
              <a:rPr lang="ko-KR" altLang="en-US" b="1" dirty="0" err="1">
                <a:solidFill>
                  <a:srgbClr val="C00000"/>
                </a:solidFill>
              </a:rPr>
              <a:t>하이터파라미터</a:t>
            </a:r>
            <a:r>
              <a:rPr lang="ko-KR" altLang="en-US" dirty="0" err="1"/>
              <a:t>는</a:t>
            </a:r>
            <a:r>
              <a:rPr lang="ko-KR" altLang="en-US" dirty="0"/>
              <a:t> 사람이 선택하는 변수이며</a:t>
            </a:r>
            <a:r>
              <a:rPr lang="en-US" altLang="ko-KR" dirty="0"/>
              <a:t>,</a:t>
            </a:r>
            <a:r>
              <a:rPr lang="ko-KR" altLang="en-US" dirty="0"/>
              <a:t> 기계 학습으로 자동으로 갱신되는 변수는 “</a:t>
            </a:r>
            <a:r>
              <a:rPr lang="ko-KR" altLang="en-US" b="1" dirty="0" err="1">
                <a:solidFill>
                  <a:srgbClr val="C00000"/>
                </a:solidFill>
              </a:rPr>
              <a:t>파라미터</a:t>
            </a:r>
            <a:r>
              <a:rPr lang="ko-KR" altLang="en-US" dirty="0"/>
              <a:t>”라고 한다</a:t>
            </a:r>
            <a:r>
              <a:rPr lang="en-US" altLang="ko-KR" dirty="0"/>
              <a:t>.</a:t>
            </a:r>
          </a:p>
          <a:p>
            <a:endParaRPr kumimoji="1" lang="ko-KR" altLang="en-US" dirty="0"/>
          </a:p>
        </p:txBody>
      </p:sp>
      <p:sp>
        <p:nvSpPr>
          <p:cNvPr id="3" name="제목 2">
            <a:extLst>
              <a:ext uri="{FF2B5EF4-FFF2-40B4-BE49-F238E27FC236}">
                <a16:creationId xmlns:a16="http://schemas.microsoft.com/office/drawing/2014/main" id="{AE178BE3-D767-644C-860D-28AA23CAE925}"/>
              </a:ext>
            </a:extLst>
          </p:cNvPr>
          <p:cNvSpPr>
            <a:spLocks noGrp="1"/>
          </p:cNvSpPr>
          <p:nvPr>
            <p:ph type="title"/>
          </p:nvPr>
        </p:nvSpPr>
        <p:spPr/>
        <p:txBody>
          <a:bodyPr/>
          <a:lstStyle/>
          <a:p>
            <a:r>
              <a:rPr kumimoji="1" lang="ko-KR" altLang="en-US"/>
              <a:t>손실 함수</a:t>
            </a:r>
            <a:r>
              <a:rPr kumimoji="1" lang="en-US" altLang="ko-KR"/>
              <a:t>		</a:t>
            </a:r>
            <a:endParaRPr kumimoji="1" lang="ko-KR" altLang="en-US"/>
          </a:p>
        </p:txBody>
      </p:sp>
      <p:sp>
        <p:nvSpPr>
          <p:cNvPr id="4" name="슬라이드 번호 개체 틀 3">
            <a:extLst>
              <a:ext uri="{FF2B5EF4-FFF2-40B4-BE49-F238E27FC236}">
                <a16:creationId xmlns:a16="http://schemas.microsoft.com/office/drawing/2014/main" id="{6FF94B55-B8A3-F245-B06D-0B4C1E9554D0}"/>
              </a:ext>
            </a:extLst>
          </p:cNvPr>
          <p:cNvSpPr>
            <a:spLocks noGrp="1"/>
          </p:cNvSpPr>
          <p:nvPr>
            <p:ph type="sldNum" sz="quarter" idx="12"/>
          </p:nvPr>
        </p:nvSpPr>
        <p:spPr/>
        <p:txBody>
          <a:bodyPr/>
          <a:lstStyle/>
          <a:p>
            <a:fld id="{86CB4B4D-7CA3-9044-876B-883B54F8677D}" type="slidenum">
              <a:rPr lang="en-US" altLang="ko-KR" smtClean="0"/>
              <a:pPr/>
              <a:t>133</a:t>
            </a:fld>
            <a:endParaRPr lang="en-US" altLang="ko-KR"/>
          </a:p>
        </p:txBody>
      </p:sp>
      <p:pic>
        <p:nvPicPr>
          <p:cNvPr id="5" name="그림 4">
            <a:extLst>
              <a:ext uri="{FF2B5EF4-FFF2-40B4-BE49-F238E27FC236}">
                <a16:creationId xmlns:a16="http://schemas.microsoft.com/office/drawing/2014/main" id="{92723D7C-1ED7-734B-9AF6-4239CE7BF01F}"/>
              </a:ext>
            </a:extLst>
          </p:cNvPr>
          <p:cNvPicPr>
            <a:picLocks noChangeAspect="1"/>
          </p:cNvPicPr>
          <p:nvPr/>
        </p:nvPicPr>
        <p:blipFill>
          <a:blip r:embed="rId2" cstate="print"/>
          <a:stretch>
            <a:fillRect/>
          </a:stretch>
        </p:blipFill>
        <p:spPr>
          <a:xfrm>
            <a:off x="4933950" y="4616619"/>
            <a:ext cx="3136900" cy="1257300"/>
          </a:xfrm>
          <a:prstGeom prst="rect">
            <a:avLst/>
          </a:prstGeom>
        </p:spPr>
      </p:pic>
    </p:spTree>
    <p:extLst>
      <p:ext uri="{BB962C8B-B14F-4D97-AF65-F5344CB8AC3E}">
        <p14:creationId xmlns:p14="http://schemas.microsoft.com/office/powerpoint/2010/main" val="260792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9E6C4CF-A2F5-EE41-9542-4CFE4596C5FB}"/>
              </a:ext>
            </a:extLst>
          </p:cNvPr>
          <p:cNvSpPr>
            <a:spLocks noGrp="1"/>
          </p:cNvSpPr>
          <p:nvPr>
            <p:ph sz="quarter" idx="1"/>
          </p:nvPr>
        </p:nvSpPr>
        <p:spPr/>
        <p:txBody>
          <a:bodyPr/>
          <a:lstStyle/>
          <a:p>
            <a:r>
              <a:rPr lang="ko-KR" altLang="en-US"/>
              <a:t>가장 일반적인 최적화 알고리즘</a:t>
            </a:r>
            <a:r>
              <a:rPr lang="en-US" altLang="ko-KR"/>
              <a:t>:</a:t>
            </a:r>
            <a:r>
              <a:rPr lang="ko-KR" altLang="en-US"/>
              <a:t> </a:t>
            </a:r>
            <a:r>
              <a:rPr kumimoji="1" lang="en-US" altLang="ko-KR"/>
              <a:t>(Gradient Descent)</a:t>
            </a:r>
            <a:endParaRPr lang="en-US" altLang="ko-KR"/>
          </a:p>
          <a:p>
            <a:r>
              <a:rPr lang="ko-KR" altLang="en-US"/>
              <a:t>손실함수를 계수에 관한 그래프로 그렸을 때 최소값으로 빨리 도달하기 위해서는 현재 위치에서의 기울기</a:t>
            </a:r>
            <a:r>
              <a:rPr lang="en-US" altLang="ko-KR"/>
              <a:t>(</a:t>
            </a:r>
            <a:r>
              <a:rPr lang="ko-KR" altLang="en-US"/>
              <a:t>미분값</a:t>
            </a:r>
            <a:r>
              <a:rPr lang="en-US" altLang="ko-KR"/>
              <a:t>)</a:t>
            </a:r>
            <a:r>
              <a:rPr lang="ko-KR" altLang="en-US"/>
              <a:t>에 비례하여 반대방향으로 이동하는 방식</a:t>
            </a:r>
            <a:r>
              <a:rPr lang="en-US" altLang="ko-KR"/>
              <a:t> </a:t>
            </a:r>
          </a:p>
          <a:p>
            <a:endParaRPr lang="en-US" altLang="ko-KR"/>
          </a:p>
          <a:p>
            <a:endParaRPr kumimoji="1" lang="ko-KR" altLang="en-US"/>
          </a:p>
        </p:txBody>
      </p:sp>
      <p:sp>
        <p:nvSpPr>
          <p:cNvPr id="3" name="제목 2">
            <a:extLst>
              <a:ext uri="{FF2B5EF4-FFF2-40B4-BE49-F238E27FC236}">
                <a16:creationId xmlns:a16="http://schemas.microsoft.com/office/drawing/2014/main" id="{214C0E77-8CA9-E345-B466-72C48D6C650A}"/>
              </a:ext>
            </a:extLst>
          </p:cNvPr>
          <p:cNvSpPr>
            <a:spLocks noGrp="1"/>
          </p:cNvSpPr>
          <p:nvPr>
            <p:ph type="title"/>
          </p:nvPr>
        </p:nvSpPr>
        <p:spPr/>
        <p:txBody>
          <a:bodyPr/>
          <a:lstStyle/>
          <a:p>
            <a:r>
              <a:rPr kumimoji="1" lang="ko-KR" altLang="en-US"/>
              <a:t>최적화 </a:t>
            </a:r>
            <a:r>
              <a:rPr kumimoji="1" lang="en-US" altLang="ko-KR"/>
              <a:t>-</a:t>
            </a:r>
            <a:r>
              <a:rPr kumimoji="1" lang="ko-KR" altLang="en-US"/>
              <a:t> 경사하강법</a:t>
            </a:r>
          </a:p>
        </p:txBody>
      </p:sp>
      <p:sp>
        <p:nvSpPr>
          <p:cNvPr id="4" name="슬라이드 번호 개체 틀 3">
            <a:extLst>
              <a:ext uri="{FF2B5EF4-FFF2-40B4-BE49-F238E27FC236}">
                <a16:creationId xmlns:a16="http://schemas.microsoft.com/office/drawing/2014/main" id="{7493C131-3192-7240-ADCA-6DAEA3568702}"/>
              </a:ext>
            </a:extLst>
          </p:cNvPr>
          <p:cNvSpPr>
            <a:spLocks noGrp="1"/>
          </p:cNvSpPr>
          <p:nvPr>
            <p:ph type="sldNum" sz="quarter" idx="12"/>
          </p:nvPr>
        </p:nvSpPr>
        <p:spPr/>
        <p:txBody>
          <a:bodyPr/>
          <a:lstStyle/>
          <a:p>
            <a:fld id="{86CB4B4D-7CA3-9044-876B-883B54F8677D}" type="slidenum">
              <a:rPr lang="en-US" altLang="ko-KR" smtClean="0"/>
              <a:pPr/>
              <a:t>134</a:t>
            </a:fld>
            <a:endParaRPr lang="en-US" altLang="ko-KR"/>
          </a:p>
        </p:txBody>
      </p:sp>
      <p:pic>
        <p:nvPicPr>
          <p:cNvPr id="6" name="그림 5">
            <a:extLst>
              <a:ext uri="{FF2B5EF4-FFF2-40B4-BE49-F238E27FC236}">
                <a16:creationId xmlns:a16="http://schemas.microsoft.com/office/drawing/2014/main" id="{D89A3C7E-3976-3D48-B3A7-09A65A00633A}"/>
              </a:ext>
            </a:extLst>
          </p:cNvPr>
          <p:cNvPicPr>
            <a:picLocks noChangeAspect="1"/>
          </p:cNvPicPr>
          <p:nvPr/>
        </p:nvPicPr>
        <p:blipFill>
          <a:blip r:embed="rId2" cstate="print"/>
          <a:stretch>
            <a:fillRect/>
          </a:stretch>
        </p:blipFill>
        <p:spPr>
          <a:xfrm>
            <a:off x="4486176" y="4107383"/>
            <a:ext cx="3073400" cy="622300"/>
          </a:xfrm>
          <a:prstGeom prst="rect">
            <a:avLst/>
          </a:prstGeom>
        </p:spPr>
      </p:pic>
      <p:sp>
        <p:nvSpPr>
          <p:cNvPr id="8" name="Freeform 7"/>
          <p:cNvSpPr/>
          <p:nvPr/>
        </p:nvSpPr>
        <p:spPr>
          <a:xfrm>
            <a:off x="3525704" y="5095797"/>
            <a:ext cx="4500472" cy="2429927"/>
          </a:xfrm>
          <a:custGeom>
            <a:avLst/>
            <a:gdLst>
              <a:gd name="connsiteX0" fmla="*/ 0 w 3267075"/>
              <a:gd name="connsiteY0" fmla="*/ 0 h 1885950"/>
              <a:gd name="connsiteX1" fmla="*/ 1590675 w 3267075"/>
              <a:gd name="connsiteY1" fmla="*/ 1885950 h 1885950"/>
              <a:gd name="connsiteX2" fmla="*/ 3267075 w 3267075"/>
              <a:gd name="connsiteY2" fmla="*/ 0 h 1885950"/>
            </a:gdLst>
            <a:ahLst/>
            <a:cxnLst>
              <a:cxn ang="0">
                <a:pos x="connsiteX0" y="connsiteY0"/>
              </a:cxn>
              <a:cxn ang="0">
                <a:pos x="connsiteX1" y="connsiteY1"/>
              </a:cxn>
              <a:cxn ang="0">
                <a:pos x="connsiteX2" y="connsiteY2"/>
              </a:cxn>
            </a:cxnLst>
            <a:rect l="l" t="t" r="r" b="b"/>
            <a:pathLst>
              <a:path w="3267075" h="1885950">
                <a:moveTo>
                  <a:pt x="0" y="0"/>
                </a:moveTo>
                <a:cubicBezTo>
                  <a:pt x="523081" y="942975"/>
                  <a:pt x="1046163" y="1885950"/>
                  <a:pt x="1590675" y="1885950"/>
                </a:cubicBezTo>
                <a:cubicBezTo>
                  <a:pt x="2135187" y="1885950"/>
                  <a:pt x="3179763" y="223837"/>
                  <a:pt x="3267075" y="0"/>
                </a:cubicBezTo>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9" name="TextBox 8"/>
          <p:cNvSpPr txBox="1"/>
          <p:nvPr/>
        </p:nvSpPr>
        <p:spPr>
          <a:xfrm>
            <a:off x="4931025" y="8167984"/>
            <a:ext cx="1153904" cy="338554"/>
          </a:xfrm>
          <a:prstGeom prst="rect">
            <a:avLst/>
          </a:prstGeom>
          <a:noFill/>
        </p:spPr>
        <p:txBody>
          <a:bodyPr wrap="square" rtlCol="0">
            <a:spAutoFit/>
          </a:bodyPr>
          <a:lstStyle/>
          <a:p>
            <a:r>
              <a:rPr lang="ko-KR" altLang="en-US" sz="1600"/>
              <a:t>최적의 </a:t>
            </a:r>
            <a:r>
              <a:rPr lang="en-US" altLang="ko-KR" sz="1600"/>
              <a:t>w</a:t>
            </a:r>
            <a:endParaRPr lang="ko-KR" altLang="en-US" sz="1600"/>
          </a:p>
        </p:txBody>
      </p:sp>
      <p:cxnSp>
        <p:nvCxnSpPr>
          <p:cNvPr id="10" name="Straight Arrow Connector 9"/>
          <p:cNvCxnSpPr/>
          <p:nvPr/>
        </p:nvCxnSpPr>
        <p:spPr>
          <a:xfrm flipV="1">
            <a:off x="4839572" y="5177614"/>
            <a:ext cx="0" cy="3587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798152" y="8112069"/>
            <a:ext cx="5297782" cy="10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48828" y="4945707"/>
            <a:ext cx="1036875" cy="307777"/>
          </a:xfrm>
          <a:prstGeom prst="rect">
            <a:avLst/>
          </a:prstGeom>
          <a:noFill/>
        </p:spPr>
        <p:txBody>
          <a:bodyPr wrap="square" rtlCol="0">
            <a:spAutoFit/>
          </a:bodyPr>
          <a:lstStyle/>
          <a:p>
            <a:r>
              <a:rPr lang="ko-KR" altLang="en-US" sz="1400"/>
              <a:t>손실함수</a:t>
            </a:r>
          </a:p>
        </p:txBody>
      </p:sp>
      <p:sp>
        <p:nvSpPr>
          <p:cNvPr id="13" name="TextBox 12"/>
          <p:cNvSpPr txBox="1"/>
          <p:nvPr/>
        </p:nvSpPr>
        <p:spPr>
          <a:xfrm>
            <a:off x="9016576" y="8112069"/>
            <a:ext cx="462519" cy="461665"/>
          </a:xfrm>
          <a:prstGeom prst="rect">
            <a:avLst/>
          </a:prstGeom>
          <a:noFill/>
        </p:spPr>
        <p:txBody>
          <a:bodyPr wrap="square" rtlCol="0">
            <a:spAutoFit/>
          </a:bodyPr>
          <a:lstStyle/>
          <a:p>
            <a:r>
              <a:rPr lang="en-US" altLang="ko-KR" sz="2400"/>
              <a:t>w</a:t>
            </a:r>
            <a:endParaRPr lang="ko-KR" altLang="en-US" sz="2400"/>
          </a:p>
        </p:txBody>
      </p:sp>
      <p:cxnSp>
        <p:nvCxnSpPr>
          <p:cNvPr id="14" name="Straight Connector 13"/>
          <p:cNvCxnSpPr/>
          <p:nvPr/>
        </p:nvCxnSpPr>
        <p:spPr>
          <a:xfrm>
            <a:off x="5715098" y="7525724"/>
            <a:ext cx="0" cy="597255"/>
          </a:xfrm>
          <a:prstGeom prst="line">
            <a:avLst/>
          </a:prstGeom>
          <a:ln cmpd="sng">
            <a:solidFill>
              <a:schemeClr val="tx1"/>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30049" y="7382103"/>
            <a:ext cx="20436" cy="740875"/>
          </a:xfrm>
          <a:prstGeom prst="line">
            <a:avLst/>
          </a:prstGeom>
          <a:ln cmpd="sng">
            <a:solidFill>
              <a:schemeClr val="tx1"/>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565435" y="7045056"/>
            <a:ext cx="0" cy="1077922"/>
          </a:xfrm>
          <a:prstGeom prst="line">
            <a:avLst/>
          </a:prstGeom>
          <a:ln cmpd="sng">
            <a:solidFill>
              <a:schemeClr val="tx1"/>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631245" y="5747866"/>
            <a:ext cx="9824" cy="2375112"/>
          </a:xfrm>
          <a:prstGeom prst="line">
            <a:avLst/>
          </a:prstGeom>
          <a:ln cmpd="sng">
            <a:solidFill>
              <a:schemeClr val="tx1"/>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79853" y="6603057"/>
            <a:ext cx="990" cy="1509012"/>
          </a:xfrm>
          <a:prstGeom prst="line">
            <a:avLst/>
          </a:prstGeom>
          <a:ln cmpd="sng">
            <a:solidFill>
              <a:schemeClr val="tx1"/>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40394" y="8202622"/>
            <a:ext cx="599746" cy="369332"/>
          </a:xfrm>
          <a:prstGeom prst="rect">
            <a:avLst/>
          </a:prstGeom>
          <a:noFill/>
        </p:spPr>
        <p:txBody>
          <a:bodyPr wrap="square" rtlCol="0">
            <a:spAutoFit/>
          </a:bodyPr>
          <a:lstStyle/>
          <a:p>
            <a:r>
              <a:rPr lang="en-US" altLang="ko-KR" sz="1800"/>
              <a:t>w</a:t>
            </a:r>
            <a:r>
              <a:rPr lang="en-US" altLang="ko-KR" sz="1100"/>
              <a:t>4</a:t>
            </a:r>
            <a:endParaRPr lang="ko-KR" altLang="en-US" sz="1100"/>
          </a:p>
        </p:txBody>
      </p:sp>
      <p:sp>
        <p:nvSpPr>
          <p:cNvPr id="20" name="TextBox 19"/>
          <p:cNvSpPr txBox="1"/>
          <p:nvPr/>
        </p:nvSpPr>
        <p:spPr>
          <a:xfrm>
            <a:off x="6265562" y="8202622"/>
            <a:ext cx="599746" cy="369332"/>
          </a:xfrm>
          <a:prstGeom prst="rect">
            <a:avLst/>
          </a:prstGeom>
          <a:noFill/>
        </p:spPr>
        <p:txBody>
          <a:bodyPr wrap="square" rtlCol="0">
            <a:spAutoFit/>
          </a:bodyPr>
          <a:lstStyle/>
          <a:p>
            <a:r>
              <a:rPr lang="en-US" altLang="ko-KR" sz="1800"/>
              <a:t>w</a:t>
            </a:r>
            <a:r>
              <a:rPr lang="en-US" altLang="ko-KR" sz="1100"/>
              <a:t>3</a:t>
            </a:r>
            <a:endParaRPr lang="ko-KR" altLang="en-US" sz="1100"/>
          </a:p>
        </p:txBody>
      </p:sp>
      <p:sp>
        <p:nvSpPr>
          <p:cNvPr id="21" name="TextBox 20"/>
          <p:cNvSpPr txBox="1"/>
          <p:nvPr/>
        </p:nvSpPr>
        <p:spPr>
          <a:xfrm>
            <a:off x="6679980" y="8202622"/>
            <a:ext cx="599746" cy="369332"/>
          </a:xfrm>
          <a:prstGeom prst="rect">
            <a:avLst/>
          </a:prstGeom>
          <a:noFill/>
        </p:spPr>
        <p:txBody>
          <a:bodyPr wrap="square" rtlCol="0">
            <a:spAutoFit/>
          </a:bodyPr>
          <a:lstStyle/>
          <a:p>
            <a:r>
              <a:rPr lang="en-US" altLang="ko-KR" sz="1800"/>
              <a:t>w</a:t>
            </a:r>
            <a:r>
              <a:rPr lang="en-US" altLang="ko-KR" sz="1100"/>
              <a:t>2</a:t>
            </a:r>
            <a:endParaRPr lang="ko-KR" altLang="en-US" sz="1100"/>
          </a:p>
        </p:txBody>
      </p:sp>
      <p:sp>
        <p:nvSpPr>
          <p:cNvPr id="22" name="TextBox 21"/>
          <p:cNvSpPr txBox="1"/>
          <p:nvPr/>
        </p:nvSpPr>
        <p:spPr>
          <a:xfrm>
            <a:off x="7341196" y="8194928"/>
            <a:ext cx="599746" cy="369332"/>
          </a:xfrm>
          <a:prstGeom prst="rect">
            <a:avLst/>
          </a:prstGeom>
          <a:noFill/>
        </p:spPr>
        <p:txBody>
          <a:bodyPr wrap="square" rtlCol="0">
            <a:spAutoFit/>
          </a:bodyPr>
          <a:lstStyle/>
          <a:p>
            <a:r>
              <a:rPr lang="en-US" altLang="ko-KR" sz="1800"/>
              <a:t>w</a:t>
            </a:r>
            <a:r>
              <a:rPr lang="en-US" altLang="ko-KR" sz="1100"/>
              <a:t>1</a:t>
            </a:r>
            <a:endParaRPr lang="ko-KR" altLang="en-US" sz="1100"/>
          </a:p>
        </p:txBody>
      </p:sp>
      <p:cxnSp>
        <p:nvCxnSpPr>
          <p:cNvPr id="23" name="Straight Connector 22"/>
          <p:cNvCxnSpPr/>
          <p:nvPr/>
        </p:nvCxnSpPr>
        <p:spPr>
          <a:xfrm flipH="1">
            <a:off x="7288345" y="5364807"/>
            <a:ext cx="610858" cy="866775"/>
          </a:xfrm>
          <a:prstGeom prst="line">
            <a:avLst/>
          </a:prstGeom>
          <a:ln w="285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502402" y="5988610"/>
            <a:ext cx="1007264" cy="430887"/>
          </a:xfrm>
          <a:prstGeom prst="rect">
            <a:avLst/>
          </a:prstGeom>
          <a:noFill/>
        </p:spPr>
        <p:txBody>
          <a:bodyPr wrap="square" rtlCol="0">
            <a:spAutoFit/>
          </a:bodyPr>
          <a:lstStyle/>
          <a:p>
            <a:r>
              <a:rPr lang="en-US" altLang="ko-KR" sz="1100"/>
              <a:t>W</a:t>
            </a:r>
            <a:r>
              <a:rPr lang="en-US" altLang="ko-KR" sz="900"/>
              <a:t>1</a:t>
            </a:r>
            <a:r>
              <a:rPr lang="ko-KR" altLang="en-US" sz="1100"/>
              <a:t>에서의 기울기</a:t>
            </a:r>
          </a:p>
        </p:txBody>
      </p:sp>
      <p:cxnSp>
        <p:nvCxnSpPr>
          <p:cNvPr id="25" name="Straight Connector 24"/>
          <p:cNvCxnSpPr>
            <a:cxnSpLocks/>
          </p:cNvCxnSpPr>
          <p:nvPr/>
        </p:nvCxnSpPr>
        <p:spPr>
          <a:xfrm flipH="1">
            <a:off x="6627955" y="6310760"/>
            <a:ext cx="618183" cy="685362"/>
          </a:xfrm>
          <a:prstGeom prst="line">
            <a:avLst/>
          </a:prstGeom>
          <a:ln w="28575">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628893" y="6901815"/>
            <a:ext cx="1007264" cy="430887"/>
          </a:xfrm>
          <a:prstGeom prst="rect">
            <a:avLst/>
          </a:prstGeom>
          <a:noFill/>
        </p:spPr>
        <p:txBody>
          <a:bodyPr wrap="square" rtlCol="0">
            <a:spAutoFit/>
          </a:bodyPr>
          <a:lstStyle/>
          <a:p>
            <a:r>
              <a:rPr lang="en-US" altLang="ko-KR" sz="1100"/>
              <a:t>W</a:t>
            </a:r>
            <a:r>
              <a:rPr lang="en-US" altLang="ko-KR" sz="900"/>
              <a:t>2</a:t>
            </a:r>
            <a:r>
              <a:rPr lang="ko-KR" altLang="en-US" sz="1100"/>
              <a:t>에서의 기울기</a:t>
            </a:r>
          </a:p>
        </p:txBody>
      </p:sp>
      <p:cxnSp>
        <p:nvCxnSpPr>
          <p:cNvPr id="27" name="Straight Connector 26"/>
          <p:cNvCxnSpPr>
            <a:cxnSpLocks/>
          </p:cNvCxnSpPr>
          <p:nvPr/>
        </p:nvCxnSpPr>
        <p:spPr>
          <a:xfrm flipH="1">
            <a:off x="5806552" y="7192064"/>
            <a:ext cx="659742" cy="413304"/>
          </a:xfrm>
          <a:prstGeom prst="line">
            <a:avLst/>
          </a:prstGeom>
          <a:ln w="28575">
            <a:solidFill>
              <a:srgbClr val="00B0F0"/>
            </a:solidFill>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69537" y="7592491"/>
            <a:ext cx="1007264" cy="430887"/>
          </a:xfrm>
          <a:prstGeom prst="rect">
            <a:avLst/>
          </a:prstGeom>
          <a:noFill/>
        </p:spPr>
        <p:txBody>
          <a:bodyPr wrap="square" rtlCol="0">
            <a:spAutoFit/>
          </a:bodyPr>
          <a:lstStyle/>
          <a:p>
            <a:r>
              <a:rPr lang="en-US" altLang="ko-KR" sz="1100"/>
              <a:t>W</a:t>
            </a:r>
            <a:r>
              <a:rPr lang="en-US" altLang="ko-KR" sz="900"/>
              <a:t>4</a:t>
            </a:r>
            <a:r>
              <a:rPr lang="ko-KR" altLang="en-US" sz="1100"/>
              <a:t>에서의 기울기</a:t>
            </a:r>
          </a:p>
        </p:txBody>
      </p:sp>
    </p:spTree>
    <p:extLst>
      <p:ext uri="{BB962C8B-B14F-4D97-AF65-F5344CB8AC3E}">
        <p14:creationId xmlns:p14="http://schemas.microsoft.com/office/powerpoint/2010/main" val="560050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3D581BB-0A22-8844-9196-C716C0CC0B2F}"/>
              </a:ext>
            </a:extLst>
          </p:cNvPr>
          <p:cNvSpPr>
            <a:spLocks noGrp="1"/>
          </p:cNvSpPr>
          <p:nvPr>
            <p:ph sz="quarter" idx="1"/>
          </p:nvPr>
        </p:nvSpPr>
        <p:spPr/>
        <p:txBody>
          <a:bodyPr/>
          <a:lstStyle/>
          <a:p>
            <a:r>
              <a:rPr lang="ko-KR" altLang="en-US"/>
              <a:t>학습률</a:t>
            </a:r>
            <a:r>
              <a:rPr lang="en-US" altLang="ko-KR"/>
              <a:t>:</a:t>
            </a:r>
            <a:r>
              <a:rPr lang="ko-KR" altLang="en-US"/>
              <a:t> 계수를 업데이트 하는 속도를 조정하는 변수</a:t>
            </a:r>
            <a:endParaRPr lang="en-US" altLang="ko-KR"/>
          </a:p>
          <a:p>
            <a:pPr lvl="1"/>
            <a:r>
              <a:rPr lang="ko-KR" altLang="en-US"/>
              <a:t>학습률이 너무 작으면 수렴하는데 시간이 오래 걸리지만 최저점에 도달했을 때 흔들림 없이 안정적인 값을 얻게 되고</a:t>
            </a:r>
            <a:r>
              <a:rPr lang="en-US" altLang="ko-KR"/>
              <a:t>, </a:t>
            </a:r>
          </a:p>
          <a:p>
            <a:pPr lvl="1"/>
            <a:r>
              <a:rPr lang="ko-KR" altLang="en-US"/>
              <a:t>학습률을 너무 크게 정하면 학습하는 속도는 빠르나 자칫하면 최저점으로 수렴하지 못하고 발산하거나 수렴하더라도 흔들리는 오차가 남아있을 수 있다</a:t>
            </a:r>
            <a:r>
              <a:rPr lang="en-US" altLang="ko-KR"/>
              <a:t>. </a:t>
            </a:r>
          </a:p>
          <a:p>
            <a:r>
              <a:rPr lang="ko-KR" altLang="en-US"/>
              <a:t>학습 스케줄</a:t>
            </a:r>
            <a:r>
              <a:rPr lang="en-US" altLang="ko-KR"/>
              <a:t>(</a:t>
            </a:r>
            <a:r>
              <a:rPr lang="en" altLang="ko-KR"/>
              <a:t>learning schedule) </a:t>
            </a:r>
            <a:r>
              <a:rPr lang="ko-KR" altLang="en-US"/>
              <a:t>기법</a:t>
            </a:r>
            <a:endParaRPr lang="en-US" altLang="ko-KR"/>
          </a:p>
          <a:p>
            <a:pPr lvl="1"/>
            <a:r>
              <a:rPr lang="ko-KR" altLang="en-US"/>
              <a:t>초기에는 학습률을 크게 정하고 </a:t>
            </a:r>
            <a:r>
              <a:rPr lang="en-US" altLang="ko-KR"/>
              <a:t>(</a:t>
            </a:r>
            <a:r>
              <a:rPr lang="ko-KR" altLang="en-US"/>
              <a:t>학습률을 빠르게 학고</a:t>
            </a:r>
            <a:r>
              <a:rPr lang="en-US" altLang="ko-KR"/>
              <a:t>) </a:t>
            </a:r>
            <a:r>
              <a:rPr lang="ko-KR" altLang="en-US"/>
              <a:t>오차가 줄어들면 학습률을 줄여서 안정상태</a:t>
            </a:r>
            <a:r>
              <a:rPr lang="en-US" altLang="ko-KR"/>
              <a:t>(</a:t>
            </a:r>
            <a:r>
              <a:rPr lang="en" altLang="ko-KR"/>
              <a:t>steady state)</a:t>
            </a:r>
            <a:r>
              <a:rPr lang="ko-KR" altLang="en-US"/>
              <a:t>의 오차를 줄이는 방법</a:t>
            </a:r>
            <a:endParaRPr kumimoji="1" lang="ko-KR" altLang="en-US"/>
          </a:p>
        </p:txBody>
      </p:sp>
      <p:sp>
        <p:nvSpPr>
          <p:cNvPr id="3" name="제목 2">
            <a:extLst>
              <a:ext uri="{FF2B5EF4-FFF2-40B4-BE49-F238E27FC236}">
                <a16:creationId xmlns:a16="http://schemas.microsoft.com/office/drawing/2014/main" id="{0F6CD68B-EC29-604C-B3AF-477CA5215D03}"/>
              </a:ext>
            </a:extLst>
          </p:cNvPr>
          <p:cNvSpPr>
            <a:spLocks noGrp="1"/>
          </p:cNvSpPr>
          <p:nvPr>
            <p:ph type="title"/>
          </p:nvPr>
        </p:nvSpPr>
        <p:spPr/>
        <p:txBody>
          <a:bodyPr/>
          <a:lstStyle/>
          <a:p>
            <a:r>
              <a:rPr kumimoji="1" lang="ko-KR" altLang="en-US"/>
              <a:t>학습률 </a:t>
            </a:r>
            <a:r>
              <a:rPr lang="en-US" altLang="ko-KR"/>
              <a:t>(</a:t>
            </a:r>
            <a:r>
              <a:rPr lang="en" altLang="ko-KR"/>
              <a:t>Learning </a:t>
            </a:r>
            <a:r>
              <a:rPr lang="en-US" altLang="ko-KR"/>
              <a:t>Rate)</a:t>
            </a:r>
            <a:endParaRPr kumimoji="1" lang="ko-KR" altLang="en-US"/>
          </a:p>
        </p:txBody>
      </p:sp>
      <p:sp>
        <p:nvSpPr>
          <p:cNvPr id="4" name="슬라이드 번호 개체 틀 3">
            <a:extLst>
              <a:ext uri="{FF2B5EF4-FFF2-40B4-BE49-F238E27FC236}">
                <a16:creationId xmlns:a16="http://schemas.microsoft.com/office/drawing/2014/main" id="{AFA4CDA3-D9FE-4C4B-85C7-EBFF60C9F9EE}"/>
              </a:ext>
            </a:extLst>
          </p:cNvPr>
          <p:cNvSpPr>
            <a:spLocks noGrp="1"/>
          </p:cNvSpPr>
          <p:nvPr>
            <p:ph type="sldNum" sz="quarter" idx="12"/>
          </p:nvPr>
        </p:nvSpPr>
        <p:spPr/>
        <p:txBody>
          <a:bodyPr/>
          <a:lstStyle/>
          <a:p>
            <a:fld id="{86CB4B4D-7CA3-9044-876B-883B54F8677D}" type="slidenum">
              <a:rPr lang="en-US" altLang="ko-KR" smtClean="0"/>
              <a:pPr/>
              <a:t>135</a:t>
            </a:fld>
            <a:endParaRPr lang="en-US" altLang="ko-KR"/>
          </a:p>
        </p:txBody>
      </p:sp>
    </p:spTree>
    <p:extLst>
      <p:ext uri="{BB962C8B-B14F-4D97-AF65-F5344CB8AC3E}">
        <p14:creationId xmlns:p14="http://schemas.microsoft.com/office/powerpoint/2010/main" val="20133282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30A873D-685C-0949-AC3F-BF3E45726353}"/>
              </a:ext>
            </a:extLst>
          </p:cNvPr>
          <p:cNvSpPr>
            <a:spLocks noGrp="1"/>
          </p:cNvSpPr>
          <p:nvPr>
            <p:ph sz="quarter" idx="1"/>
          </p:nvPr>
        </p:nvSpPr>
        <p:spPr/>
        <p:txBody>
          <a:bodyPr/>
          <a:lstStyle/>
          <a:p>
            <a:r>
              <a:rPr lang="ko-KR" altLang="en-US" dirty="0" err="1"/>
              <a:t>경사하강법을</a:t>
            </a:r>
            <a:r>
              <a:rPr lang="ko-KR" altLang="en-US" dirty="0"/>
              <a:t> 적용하려면 특성 변수들을 모두 동일한 방식으로 </a:t>
            </a:r>
            <a:r>
              <a:rPr lang="ko-KR" altLang="en-US" b="1" dirty="0"/>
              <a:t>스케일링</a:t>
            </a:r>
            <a:r>
              <a:rPr lang="ko-KR" altLang="en-US" dirty="0"/>
              <a:t>해야 한다</a:t>
            </a:r>
            <a:r>
              <a:rPr lang="en-US" altLang="ko-KR" dirty="0"/>
              <a:t>. </a:t>
            </a:r>
          </a:p>
          <a:p>
            <a:r>
              <a:rPr lang="ko-KR" altLang="en-US" dirty="0"/>
              <a:t>특성 값마다 크기의 편차가 크면 특정 변수에 너무 종속되어 동작할 수 있고 이로 인해 수렴속도가 직선이 되지 않고 오래 걸릴 수가 있다</a:t>
            </a:r>
            <a:r>
              <a:rPr lang="en-US" altLang="ko-KR" dirty="0"/>
              <a:t>. </a:t>
            </a:r>
          </a:p>
          <a:p>
            <a:r>
              <a:rPr kumimoji="1" lang="en-US" altLang="ko-KR" dirty="0"/>
              <a:t>Local minimum </a:t>
            </a:r>
            <a:r>
              <a:rPr kumimoji="1" lang="ko-KR" altLang="en-US" dirty="0"/>
              <a:t>에 머무를 수 있음</a:t>
            </a:r>
            <a:r>
              <a:rPr kumimoji="1" lang="en-US" altLang="ko-KR" dirty="0"/>
              <a:t>.</a:t>
            </a:r>
          </a:p>
          <a:p>
            <a:r>
              <a:rPr kumimoji="1" lang="ko-KR" altLang="en-US" dirty="0"/>
              <a:t>배치 사이즈가 커지면 시간이 오래 걸림</a:t>
            </a:r>
            <a:r>
              <a:rPr kumimoji="1" lang="en-US" altLang="ko-KR" dirty="0"/>
              <a:t>.</a:t>
            </a:r>
            <a:endParaRPr kumimoji="1" lang="ko-KR" altLang="en-US" dirty="0"/>
          </a:p>
        </p:txBody>
      </p:sp>
      <p:sp>
        <p:nvSpPr>
          <p:cNvPr id="3" name="제목 2">
            <a:extLst>
              <a:ext uri="{FF2B5EF4-FFF2-40B4-BE49-F238E27FC236}">
                <a16:creationId xmlns:a16="http://schemas.microsoft.com/office/drawing/2014/main" id="{DFA7DBC6-DA7B-5149-A01F-584E07F566BC}"/>
              </a:ext>
            </a:extLst>
          </p:cNvPr>
          <p:cNvSpPr>
            <a:spLocks noGrp="1"/>
          </p:cNvSpPr>
          <p:nvPr>
            <p:ph type="title"/>
          </p:nvPr>
        </p:nvSpPr>
        <p:spPr/>
        <p:txBody>
          <a:bodyPr/>
          <a:lstStyle/>
          <a:p>
            <a:r>
              <a:rPr kumimoji="1" lang="ko-KR" altLang="en-US"/>
              <a:t>경사하강법 특징</a:t>
            </a:r>
          </a:p>
        </p:txBody>
      </p:sp>
      <p:sp>
        <p:nvSpPr>
          <p:cNvPr id="4" name="슬라이드 번호 개체 틀 3">
            <a:extLst>
              <a:ext uri="{FF2B5EF4-FFF2-40B4-BE49-F238E27FC236}">
                <a16:creationId xmlns:a16="http://schemas.microsoft.com/office/drawing/2014/main" id="{8DC33C0A-A469-9743-B719-04EEA9942E99}"/>
              </a:ext>
            </a:extLst>
          </p:cNvPr>
          <p:cNvSpPr>
            <a:spLocks noGrp="1"/>
          </p:cNvSpPr>
          <p:nvPr>
            <p:ph type="sldNum" sz="quarter" idx="12"/>
          </p:nvPr>
        </p:nvSpPr>
        <p:spPr/>
        <p:txBody>
          <a:bodyPr/>
          <a:lstStyle/>
          <a:p>
            <a:fld id="{86CB4B4D-7CA3-9044-876B-883B54F8677D}" type="slidenum">
              <a:rPr lang="en-US" altLang="ko-KR" smtClean="0"/>
              <a:pPr/>
              <a:t>136</a:t>
            </a:fld>
            <a:endParaRPr lang="en-US" altLang="ko-KR"/>
          </a:p>
        </p:txBody>
      </p:sp>
    </p:spTree>
    <p:extLst>
      <p:ext uri="{BB962C8B-B14F-4D97-AF65-F5344CB8AC3E}">
        <p14:creationId xmlns:p14="http://schemas.microsoft.com/office/powerpoint/2010/main" val="37317733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4E5C80A-3A5C-924F-9EB7-2221EF0D5EAE}"/>
              </a:ext>
            </a:extLst>
          </p:cNvPr>
          <p:cNvSpPr>
            <a:spLocks noGrp="1"/>
          </p:cNvSpPr>
          <p:nvPr>
            <p:ph sz="quarter" idx="1"/>
          </p:nvPr>
        </p:nvSpPr>
        <p:spPr/>
        <p:txBody>
          <a:bodyPr>
            <a:normAutofit fontScale="92500" lnSpcReduction="10000"/>
          </a:bodyPr>
          <a:lstStyle/>
          <a:p>
            <a:r>
              <a:rPr lang="ko-KR" altLang="en-US" dirty="0"/>
              <a:t>배치</a:t>
            </a:r>
            <a:r>
              <a:rPr lang="en-US" altLang="ko-KR" dirty="0"/>
              <a:t>(</a:t>
            </a:r>
            <a:r>
              <a:rPr lang="en" altLang="ko-KR" dirty="0"/>
              <a:t>Batch) GD (</a:t>
            </a:r>
            <a:r>
              <a:rPr lang="en-US" altLang="ko-KR" dirty="0"/>
              <a:t>or</a:t>
            </a:r>
            <a:r>
              <a:rPr lang="ko-KR" altLang="en-US" dirty="0"/>
              <a:t> </a:t>
            </a:r>
            <a:r>
              <a:rPr lang="en-US" altLang="ko-KR" dirty="0"/>
              <a:t>Mini Batch GD)</a:t>
            </a:r>
            <a:endParaRPr lang="en" altLang="ko-KR" dirty="0"/>
          </a:p>
          <a:p>
            <a:pPr lvl="1"/>
            <a:r>
              <a:rPr lang="ko-KR" altLang="en-US" dirty="0"/>
              <a:t>일반적으로 배치 </a:t>
            </a:r>
            <a:r>
              <a:rPr lang="en" altLang="ko-KR" dirty="0"/>
              <a:t>GD</a:t>
            </a:r>
            <a:r>
              <a:rPr lang="ko-KR" altLang="en-US" dirty="0"/>
              <a:t>방식을 많이 사용하는데</a:t>
            </a:r>
            <a:r>
              <a:rPr lang="en-US" altLang="ko-KR" dirty="0"/>
              <a:t>,</a:t>
            </a:r>
            <a:r>
              <a:rPr lang="ko-KR" altLang="en-US" dirty="0"/>
              <a:t> 적절한 크기 </a:t>
            </a:r>
            <a:r>
              <a:rPr lang="en-US" altLang="ko-KR" dirty="0"/>
              <a:t>(10~ 1,000)</a:t>
            </a:r>
            <a:r>
              <a:rPr lang="ko-KR" altLang="en-US" dirty="0"/>
              <a:t>의 배치단위로 입력 신호를 나누어 </a:t>
            </a:r>
            <a:r>
              <a:rPr lang="ko-KR" altLang="en-US" dirty="0" err="1"/>
              <a:t>경사하강법을</a:t>
            </a:r>
            <a:r>
              <a:rPr lang="ko-KR" altLang="en-US" dirty="0"/>
              <a:t> 적용하는 방식이다</a:t>
            </a:r>
            <a:r>
              <a:rPr lang="en-US" altLang="ko-KR" dirty="0"/>
              <a:t>. </a:t>
            </a:r>
          </a:p>
          <a:p>
            <a:r>
              <a:rPr lang="en" altLang="ko-KR" dirty="0"/>
              <a:t>SGD (</a:t>
            </a:r>
            <a:r>
              <a:rPr lang="ko-KR" altLang="en-US" dirty="0"/>
              <a:t>확률적 </a:t>
            </a:r>
            <a:r>
              <a:rPr lang="ko-KR" altLang="en-US" dirty="0" err="1"/>
              <a:t>경사하강법</a:t>
            </a:r>
            <a:r>
              <a:rPr lang="en-US" altLang="ko-KR" dirty="0"/>
              <a:t>: Stochastic GD)</a:t>
            </a:r>
          </a:p>
          <a:p>
            <a:pPr lvl="1"/>
            <a:r>
              <a:rPr lang="ko-KR" altLang="en-US" dirty="0"/>
              <a:t>한 번에 한 샘플씩 </a:t>
            </a:r>
            <a:r>
              <a:rPr lang="ko-KR" altLang="en-US" dirty="0" err="1"/>
              <a:t>랜덤하게</a:t>
            </a:r>
            <a:r>
              <a:rPr lang="ko-KR" altLang="en-US" dirty="0"/>
              <a:t> 골라서 훈련에 사용하는 방법이다</a:t>
            </a:r>
            <a:r>
              <a:rPr lang="en-US" altLang="ko-KR" dirty="0"/>
              <a:t>. </a:t>
            </a:r>
          </a:p>
          <a:p>
            <a:pPr lvl="1"/>
            <a:r>
              <a:rPr lang="ko-KR" altLang="en-US" dirty="0"/>
              <a:t>즉 샘플을 하나만 보고 계수를 조정한다</a:t>
            </a:r>
            <a:r>
              <a:rPr lang="en-US" altLang="ko-KR" dirty="0"/>
              <a:t>. </a:t>
            </a:r>
            <a:r>
              <a:rPr lang="ko-KR" altLang="en-US" dirty="0" err="1"/>
              <a:t>계산량이</a:t>
            </a:r>
            <a:r>
              <a:rPr lang="ko-KR" altLang="en-US" dirty="0"/>
              <a:t> 적어 동작속도가 빠르고</a:t>
            </a:r>
            <a:r>
              <a:rPr lang="en-US" altLang="ko-KR" dirty="0"/>
              <a:t>, </a:t>
            </a:r>
            <a:r>
              <a:rPr lang="ko-KR" altLang="en-US" dirty="0" err="1"/>
              <a:t>랜덤한</a:t>
            </a:r>
            <a:r>
              <a:rPr lang="ko-KR" altLang="en-US" dirty="0"/>
              <a:t> 방향으로 학습을 하므로 전역 최소치 </a:t>
            </a:r>
            <a:r>
              <a:rPr lang="en-US" altLang="ko-KR" dirty="0"/>
              <a:t>(global minimum)</a:t>
            </a:r>
            <a:r>
              <a:rPr lang="ko-KR" altLang="en-US" dirty="0"/>
              <a:t>를 찾을 가능성이 높아진다</a:t>
            </a:r>
            <a:r>
              <a:rPr lang="en-US" altLang="ko-KR" dirty="0"/>
              <a:t>. </a:t>
            </a:r>
          </a:p>
          <a:p>
            <a:pPr lvl="1"/>
            <a:r>
              <a:rPr lang="ko-KR" altLang="en-US" dirty="0"/>
              <a:t>매 샘플이 너무 </a:t>
            </a:r>
            <a:r>
              <a:rPr lang="ko-KR" altLang="en-US" dirty="0" err="1"/>
              <a:t>랜덤하여</a:t>
            </a:r>
            <a:r>
              <a:rPr lang="ko-KR" altLang="en-US" dirty="0"/>
              <a:t> 방향성을 잃고 수렴하는데 시간이 오래 걸릴 가능성도 있다</a:t>
            </a:r>
            <a:r>
              <a:rPr lang="en-US" altLang="ko-KR" dirty="0"/>
              <a:t>. </a:t>
            </a:r>
            <a:r>
              <a:rPr lang="ko-KR" altLang="en-US" dirty="0" err="1"/>
              <a:t>노이즈가</a:t>
            </a:r>
            <a:r>
              <a:rPr lang="ko-KR" altLang="en-US" dirty="0"/>
              <a:t> 심함</a:t>
            </a:r>
            <a:r>
              <a:rPr lang="en-US" altLang="ko-KR" dirty="0"/>
              <a:t>.</a:t>
            </a:r>
          </a:p>
          <a:p>
            <a:pPr lvl="1"/>
            <a:r>
              <a:rPr lang="en-US" altLang="ko-KR" dirty="0"/>
              <a:t>In Python, </a:t>
            </a:r>
            <a:r>
              <a:rPr lang="en-US" altLang="ko-KR" dirty="0">
                <a:solidFill>
                  <a:srgbClr val="FF0000"/>
                </a:solidFill>
              </a:rPr>
              <a:t>use different Loss function and penalty</a:t>
            </a:r>
          </a:p>
          <a:p>
            <a:pPr lvl="2"/>
            <a:r>
              <a:rPr lang="en-US" altLang="ko-KR" dirty="0" err="1"/>
              <a:t>SGDClassifier</a:t>
            </a:r>
            <a:r>
              <a:rPr lang="en-US" altLang="ko-KR" dirty="0"/>
              <a:t>() for classification</a:t>
            </a:r>
          </a:p>
          <a:p>
            <a:pPr lvl="2"/>
            <a:r>
              <a:rPr lang="en-US" altLang="ko-KR" dirty="0" err="1"/>
              <a:t>SGDRegressor</a:t>
            </a:r>
            <a:r>
              <a:rPr lang="en-US" altLang="ko-KR" dirty="0"/>
              <a:t>() for regression</a:t>
            </a:r>
          </a:p>
          <a:p>
            <a:endParaRPr kumimoji="1" lang="ko-KR" altLang="en-US" dirty="0"/>
          </a:p>
        </p:txBody>
      </p:sp>
      <p:sp>
        <p:nvSpPr>
          <p:cNvPr id="3" name="제목 2">
            <a:extLst>
              <a:ext uri="{FF2B5EF4-FFF2-40B4-BE49-F238E27FC236}">
                <a16:creationId xmlns:a16="http://schemas.microsoft.com/office/drawing/2014/main" id="{643C5463-3084-6247-B313-DAB371C723B0}"/>
              </a:ext>
            </a:extLst>
          </p:cNvPr>
          <p:cNvSpPr>
            <a:spLocks noGrp="1"/>
          </p:cNvSpPr>
          <p:nvPr>
            <p:ph type="title"/>
          </p:nvPr>
        </p:nvSpPr>
        <p:spPr/>
        <p:txBody>
          <a:bodyPr/>
          <a:lstStyle/>
          <a:p>
            <a:r>
              <a:rPr kumimoji="1" lang="ko-KR" altLang="en-US">
                <a:hlinkClick r:id="" action="ppaction://hlinkshowjump?jump=firstslide"/>
              </a:rPr>
              <a:t>경사하강법 종류</a:t>
            </a:r>
            <a:endParaRPr kumimoji="1" lang="ko-KR" altLang="en-US"/>
          </a:p>
        </p:txBody>
      </p:sp>
      <p:sp>
        <p:nvSpPr>
          <p:cNvPr id="4" name="슬라이드 번호 개체 틀 3">
            <a:extLst>
              <a:ext uri="{FF2B5EF4-FFF2-40B4-BE49-F238E27FC236}">
                <a16:creationId xmlns:a16="http://schemas.microsoft.com/office/drawing/2014/main" id="{34E8A7BB-95C8-3D43-A47C-49910694A7A5}"/>
              </a:ext>
            </a:extLst>
          </p:cNvPr>
          <p:cNvSpPr>
            <a:spLocks noGrp="1"/>
          </p:cNvSpPr>
          <p:nvPr>
            <p:ph type="sldNum" sz="quarter" idx="12"/>
          </p:nvPr>
        </p:nvSpPr>
        <p:spPr/>
        <p:txBody>
          <a:bodyPr/>
          <a:lstStyle/>
          <a:p>
            <a:fld id="{86CB4B4D-7CA3-9044-876B-883B54F8677D}" type="slidenum">
              <a:rPr lang="en-US" altLang="ko-KR" smtClean="0"/>
              <a:pPr/>
              <a:t>137</a:t>
            </a:fld>
            <a:endParaRPr lang="en-US" altLang="ko-KR"/>
          </a:p>
        </p:txBody>
      </p:sp>
      <mc:AlternateContent xmlns:mc="http://schemas.openxmlformats.org/markup-compatibility/2006" xmlns:p14="http://schemas.microsoft.com/office/powerpoint/2010/main">
        <mc:Choice Requires="p14">
          <p:contentPart p14:bwMode="auto" r:id="rId2">
            <p14:nvContentPartPr>
              <p14:cNvPr id="7170" name="Ink 2"/>
              <p14:cNvContentPartPr>
                <a14:cpLocks xmlns:a14="http://schemas.microsoft.com/office/drawing/2010/main" noRot="1" noChangeAspect="1" noEditPoints="1" noChangeArrowheads="1" noChangeShapeType="1"/>
              </p14:cNvContentPartPr>
              <p14:nvPr/>
            </p14:nvContentPartPr>
            <p14:xfrm>
              <a:off x="1943100" y="7848600"/>
              <a:ext cx="1854200" cy="1588"/>
            </p14:xfrm>
          </p:contentPart>
        </mc:Choice>
        <mc:Fallback xmlns="">
          <p:pic>
            <p:nvPicPr>
              <p:cNvPr id="7170" name="Ink 2"/>
              <p:cNvPicPr>
                <a:picLocks noRot="1" noChangeAspect="1" noEditPoints="1" noChangeArrowheads="1" noChangeShapeType="1"/>
              </p:cNvPicPr>
              <p:nvPr/>
            </p:nvPicPr>
            <p:blipFill>
              <a:blip r:embed="rId3"/>
              <a:stretch>
                <a:fillRect/>
              </a:stretch>
            </p:blipFill>
            <p:spPr>
              <a:xfrm>
                <a:off x="1933741" y="7807312"/>
                <a:ext cx="1872918" cy="8416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171" name="Ink 3"/>
              <p14:cNvContentPartPr>
                <a14:cpLocks xmlns:a14="http://schemas.microsoft.com/office/drawing/2010/main" noRot="1" noChangeAspect="1" noEditPoints="1" noChangeArrowheads="1" noChangeShapeType="1"/>
              </p14:cNvContentPartPr>
              <p14:nvPr/>
            </p14:nvContentPartPr>
            <p14:xfrm>
              <a:off x="1930400" y="8267700"/>
              <a:ext cx="2032000" cy="25400"/>
            </p14:xfrm>
          </p:contentPart>
        </mc:Choice>
        <mc:Fallback xmlns="">
          <p:pic>
            <p:nvPicPr>
              <p:cNvPr id="7171" name="Ink 3"/>
              <p:cNvPicPr>
                <a:picLocks noRot="1" noChangeAspect="1" noEditPoints="1" noChangeArrowheads="1" noChangeShapeType="1"/>
              </p:cNvPicPr>
              <p:nvPr/>
            </p:nvPicPr>
            <p:blipFill>
              <a:blip r:embed="rId5"/>
              <a:stretch>
                <a:fillRect/>
              </a:stretch>
            </p:blipFill>
            <p:spPr>
              <a:xfrm>
                <a:off x="1921039" y="8258653"/>
                <a:ext cx="2050721" cy="43493"/>
              </a:xfrm>
              <a:prstGeom prst="rect">
                <a:avLst/>
              </a:prstGeom>
            </p:spPr>
          </p:pic>
        </mc:Fallback>
      </mc:AlternateContent>
    </p:spTree>
    <p:extLst>
      <p:ext uri="{BB962C8B-B14F-4D97-AF65-F5344CB8AC3E}">
        <p14:creationId xmlns:p14="http://schemas.microsoft.com/office/powerpoint/2010/main" val="2448387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3A626EF-D3DE-F44E-B0CB-0AFC02FCAD8C}"/>
              </a:ext>
            </a:extLst>
          </p:cNvPr>
          <p:cNvSpPr>
            <a:spLocks noGrp="1"/>
          </p:cNvSpPr>
          <p:nvPr>
            <p:ph sz="quarter" idx="1"/>
          </p:nvPr>
        </p:nvSpPr>
        <p:spPr/>
        <p:txBody>
          <a:bodyPr/>
          <a:lstStyle/>
          <a:p>
            <a:r>
              <a:rPr kumimoji="1" lang="ko-KR" altLang="en-US" dirty="0"/>
              <a:t>고객 세분화 </a:t>
            </a:r>
            <a:r>
              <a:rPr kumimoji="1" lang="en-US" altLang="ko-KR" dirty="0"/>
              <a:t>(</a:t>
            </a:r>
            <a:r>
              <a:rPr kumimoji="1" lang="ko-KR" altLang="en-US" dirty="0"/>
              <a:t>행동 세분화</a:t>
            </a:r>
            <a:r>
              <a:rPr kumimoji="1" lang="en-US" altLang="ko-KR" dirty="0"/>
              <a:t>,</a:t>
            </a:r>
            <a:r>
              <a:rPr kumimoji="1" lang="ko-KR" altLang="en-US" dirty="0"/>
              <a:t> 구매 패턴 분석</a:t>
            </a:r>
            <a:r>
              <a:rPr kumimoji="1" lang="en-US" altLang="ko-KR" dirty="0"/>
              <a:t>)</a:t>
            </a:r>
          </a:p>
          <a:p>
            <a:r>
              <a:rPr kumimoji="1" lang="ko-KR" altLang="en-US" dirty="0">
                <a:hlinkClick r:id="rId2"/>
              </a:rPr>
              <a:t>고객 재방문 예측</a:t>
            </a:r>
            <a:endParaRPr kumimoji="1" lang="en-US" altLang="ko-KR" dirty="0"/>
          </a:p>
          <a:p>
            <a:r>
              <a:rPr kumimoji="1" lang="ko-KR" altLang="en-US" dirty="0"/>
              <a:t>고객 이탈 예측</a:t>
            </a:r>
            <a:endParaRPr kumimoji="1" lang="en-US" altLang="ko-KR" dirty="0"/>
          </a:p>
          <a:p>
            <a:r>
              <a:rPr kumimoji="1" lang="ko-KR" altLang="en-US" dirty="0">
                <a:hlinkClick r:id="rId3"/>
              </a:rPr>
              <a:t>개인 맞춤형 광고</a:t>
            </a:r>
            <a:r>
              <a:rPr kumimoji="1" lang="ko-KR" altLang="en-US" dirty="0"/>
              <a:t> </a:t>
            </a:r>
            <a:endParaRPr kumimoji="1" lang="en-US" altLang="ko-KR" dirty="0"/>
          </a:p>
          <a:p>
            <a:r>
              <a:rPr kumimoji="1" lang="ko-KR" altLang="en-US" dirty="0" err="1">
                <a:hlinkClick r:id="rId4"/>
              </a:rPr>
              <a:t>크로스셀링</a:t>
            </a:r>
            <a:r>
              <a:rPr kumimoji="1" lang="en-US" altLang="ko-KR" dirty="0"/>
              <a:t>,</a:t>
            </a:r>
            <a:r>
              <a:rPr kumimoji="1" lang="ko-KR" altLang="en-US" dirty="0"/>
              <a:t> </a:t>
            </a:r>
            <a:r>
              <a:rPr kumimoji="1" lang="ko-KR" altLang="en-US" dirty="0" err="1"/>
              <a:t>업셀링</a:t>
            </a:r>
            <a:r>
              <a:rPr kumimoji="1" lang="ko-KR" altLang="en-US" dirty="0"/>
              <a:t> 아이템 추천</a:t>
            </a:r>
            <a:endParaRPr kumimoji="1" lang="en-US" altLang="ko-KR" dirty="0"/>
          </a:p>
          <a:p>
            <a:r>
              <a:rPr kumimoji="1" lang="ko-KR" altLang="en-US" dirty="0"/>
              <a:t>소셜 데이터 분석</a:t>
            </a:r>
            <a:endParaRPr kumimoji="1" lang="en-US" altLang="ko-KR" dirty="0"/>
          </a:p>
          <a:p>
            <a:r>
              <a:rPr kumimoji="1" lang="ko-KR" altLang="en-US" dirty="0">
                <a:hlinkClick r:id="rId5"/>
              </a:rPr>
              <a:t>고객 불만 분석</a:t>
            </a:r>
            <a:endParaRPr kumimoji="1" lang="en-US" altLang="ko-KR" dirty="0"/>
          </a:p>
          <a:p>
            <a:r>
              <a:rPr kumimoji="1" lang="ko-KR" altLang="en-US" dirty="0">
                <a:hlinkClick r:id="rId6"/>
              </a:rPr>
              <a:t>매출 예측</a:t>
            </a:r>
            <a:endParaRPr kumimoji="1" lang="en-US" altLang="ko-KR" dirty="0"/>
          </a:p>
          <a:p>
            <a:r>
              <a:rPr kumimoji="1" lang="ko-KR" altLang="en-US" dirty="0"/>
              <a:t>수요 예측</a:t>
            </a:r>
          </a:p>
        </p:txBody>
      </p:sp>
      <p:sp>
        <p:nvSpPr>
          <p:cNvPr id="3" name="제목 2">
            <a:extLst>
              <a:ext uri="{FF2B5EF4-FFF2-40B4-BE49-F238E27FC236}">
                <a16:creationId xmlns:a16="http://schemas.microsoft.com/office/drawing/2014/main" id="{9DEB6091-13E6-6D46-8BB9-8B54167197EC}"/>
              </a:ext>
            </a:extLst>
          </p:cNvPr>
          <p:cNvSpPr>
            <a:spLocks noGrp="1"/>
          </p:cNvSpPr>
          <p:nvPr>
            <p:ph type="title"/>
          </p:nvPr>
        </p:nvSpPr>
        <p:spPr/>
        <p:txBody>
          <a:bodyPr/>
          <a:lstStyle/>
          <a:p>
            <a:r>
              <a:rPr kumimoji="1" lang="ko-KR" altLang="en-US" dirty="0"/>
              <a:t>마케팅</a:t>
            </a:r>
          </a:p>
        </p:txBody>
      </p:sp>
      <p:sp>
        <p:nvSpPr>
          <p:cNvPr id="4" name="슬라이드 번호 개체 틀 3">
            <a:extLst>
              <a:ext uri="{FF2B5EF4-FFF2-40B4-BE49-F238E27FC236}">
                <a16:creationId xmlns:a16="http://schemas.microsoft.com/office/drawing/2014/main" id="{2CA222F6-3DA4-004D-8A16-21C5CCB9F196}"/>
              </a:ext>
            </a:extLst>
          </p:cNvPr>
          <p:cNvSpPr>
            <a:spLocks noGrp="1"/>
          </p:cNvSpPr>
          <p:nvPr>
            <p:ph type="sldNum" sz="quarter" idx="12"/>
          </p:nvPr>
        </p:nvSpPr>
        <p:spPr/>
        <p:txBody>
          <a:bodyPr/>
          <a:lstStyle/>
          <a:p>
            <a:fld id="{86CB4B4D-7CA3-9044-876B-883B54F8677D}" type="slidenum">
              <a:rPr lang="en-US" altLang="ko-KR" smtClean="0"/>
              <a:pPr/>
              <a:t>14</a:t>
            </a:fld>
            <a:endParaRPr lang="en-US" altLang="ko-KR" dirty="0"/>
          </a:p>
        </p:txBody>
      </p:sp>
    </p:spTree>
    <p:extLst>
      <p:ext uri="{BB962C8B-B14F-4D97-AF65-F5344CB8AC3E}">
        <p14:creationId xmlns:p14="http://schemas.microsoft.com/office/powerpoint/2010/main" val="530292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BC4AFF9-902B-8242-B03C-68A321D7EB84}"/>
              </a:ext>
            </a:extLst>
          </p:cNvPr>
          <p:cNvSpPr>
            <a:spLocks noGrp="1"/>
          </p:cNvSpPr>
          <p:nvPr>
            <p:ph sz="quarter" idx="1"/>
          </p:nvPr>
        </p:nvSpPr>
        <p:spPr/>
        <p:txBody>
          <a:bodyPr>
            <a:normAutofit/>
          </a:bodyPr>
          <a:lstStyle/>
          <a:p>
            <a:r>
              <a:rPr lang="ko-KR" altLang="en-US" dirty="0"/>
              <a:t>개인이나 기업에 대출을 위한 신용 평가</a:t>
            </a:r>
            <a:endParaRPr lang="en-US" altLang="ko-KR" dirty="0"/>
          </a:p>
          <a:p>
            <a:r>
              <a:rPr lang="ko-KR" altLang="en-US" dirty="0"/>
              <a:t>과거의 대출 사고 사례</a:t>
            </a:r>
            <a:r>
              <a:rPr lang="en-US" altLang="ko-KR" dirty="0"/>
              <a:t>, </a:t>
            </a:r>
            <a:r>
              <a:rPr lang="ko-KR" altLang="en-US" dirty="0"/>
              <a:t>개인의 금융 활동을 분석</a:t>
            </a:r>
            <a:endParaRPr lang="en-US" altLang="ko-KR" dirty="0"/>
          </a:p>
          <a:p>
            <a:r>
              <a:rPr lang="ko-KR" altLang="en-US" dirty="0" err="1"/>
              <a:t>도난된</a:t>
            </a:r>
            <a:r>
              <a:rPr lang="ko-KR" altLang="en-US" dirty="0"/>
              <a:t> 신용 카드 사용을 찾아내기 위해서 </a:t>
            </a:r>
            <a:endParaRPr lang="en-US" altLang="ko-KR" dirty="0"/>
          </a:p>
          <a:p>
            <a:pPr lvl="1"/>
            <a:r>
              <a:rPr lang="ko-KR" altLang="en-US" dirty="0"/>
              <a:t>평소 정상적인 거래를 분석하고 이상 현상을 발견</a:t>
            </a:r>
            <a:endParaRPr lang="en-US" altLang="ko-KR" dirty="0"/>
          </a:p>
          <a:p>
            <a:r>
              <a:rPr lang="ko-KR" altLang="en-US" dirty="0"/>
              <a:t>보험사는 사기성 보험 청구를 찾거나 불법자금 세탁을 찾아내는데 사용</a:t>
            </a:r>
            <a:endParaRPr lang="en-US" altLang="ko-KR" dirty="0"/>
          </a:p>
          <a:p>
            <a:r>
              <a:rPr lang="ko-KR" altLang="en-US" dirty="0"/>
              <a:t>자동차 보험회사에서는 차량에 블랙박스를 달면 보험료를 감해 준다</a:t>
            </a:r>
            <a:r>
              <a:rPr lang="en-US" altLang="ko-KR" dirty="0"/>
              <a:t>. </a:t>
            </a:r>
          </a:p>
          <a:p>
            <a:pPr lvl="1"/>
            <a:r>
              <a:rPr lang="ko-KR" altLang="en-US" dirty="0"/>
              <a:t>블랙박스 데이터를 보험사로 보내주면</a:t>
            </a:r>
            <a:r>
              <a:rPr lang="en-US" altLang="ko-KR" dirty="0"/>
              <a:t>, </a:t>
            </a:r>
            <a:r>
              <a:rPr lang="ko-KR" altLang="en-US" dirty="0"/>
              <a:t>예를 들어 급정거를 하는지</a:t>
            </a:r>
            <a:r>
              <a:rPr lang="en-US" altLang="ko-KR" dirty="0"/>
              <a:t>, </a:t>
            </a:r>
            <a:r>
              <a:rPr lang="ko-KR" altLang="en-US" dirty="0"/>
              <a:t>급커브를 하는지 등의 정보를 제공하면 보험료를 더 감해준다</a:t>
            </a:r>
            <a:r>
              <a:rPr lang="en-US" altLang="ko-KR" dirty="0"/>
              <a:t>. </a:t>
            </a:r>
          </a:p>
          <a:p>
            <a:pPr lvl="1"/>
            <a:r>
              <a:rPr lang="ko-KR" altLang="en-US" dirty="0"/>
              <a:t>고객의 안전한 운전을 유도하며 동시에 사고를 줄일 방법을 찾는다</a:t>
            </a:r>
            <a:r>
              <a:rPr lang="en-US" altLang="ko-KR" dirty="0"/>
              <a:t>.</a:t>
            </a:r>
          </a:p>
          <a:p>
            <a:endParaRPr kumimoji="1" lang="ko-KR" altLang="en-US" dirty="0"/>
          </a:p>
        </p:txBody>
      </p:sp>
      <p:sp>
        <p:nvSpPr>
          <p:cNvPr id="3" name="제목 2">
            <a:extLst>
              <a:ext uri="{FF2B5EF4-FFF2-40B4-BE49-F238E27FC236}">
                <a16:creationId xmlns:a16="http://schemas.microsoft.com/office/drawing/2014/main" id="{961F8F67-5EE4-2344-A72B-8346ACD1BC1E}"/>
              </a:ext>
            </a:extLst>
          </p:cNvPr>
          <p:cNvSpPr>
            <a:spLocks noGrp="1"/>
          </p:cNvSpPr>
          <p:nvPr>
            <p:ph type="title"/>
          </p:nvPr>
        </p:nvSpPr>
        <p:spPr/>
        <p:txBody>
          <a:bodyPr/>
          <a:lstStyle/>
          <a:p>
            <a:r>
              <a:rPr kumimoji="1" lang="ko-KR" altLang="en-US" dirty="0"/>
              <a:t>금융</a:t>
            </a:r>
          </a:p>
        </p:txBody>
      </p:sp>
      <p:sp>
        <p:nvSpPr>
          <p:cNvPr id="4" name="슬라이드 번호 개체 틀 3">
            <a:extLst>
              <a:ext uri="{FF2B5EF4-FFF2-40B4-BE49-F238E27FC236}">
                <a16:creationId xmlns:a16="http://schemas.microsoft.com/office/drawing/2014/main" id="{4FD90F58-23EB-B44C-98D1-231AA77E8FFE}"/>
              </a:ext>
            </a:extLst>
          </p:cNvPr>
          <p:cNvSpPr>
            <a:spLocks noGrp="1"/>
          </p:cNvSpPr>
          <p:nvPr>
            <p:ph type="sldNum" sz="quarter" idx="12"/>
          </p:nvPr>
        </p:nvSpPr>
        <p:spPr/>
        <p:txBody>
          <a:bodyPr/>
          <a:lstStyle/>
          <a:p>
            <a:fld id="{86CB4B4D-7CA3-9044-876B-883B54F8677D}" type="slidenum">
              <a:rPr lang="en-US" altLang="ko-KR" smtClean="0"/>
              <a:pPr/>
              <a:t>15</a:t>
            </a:fld>
            <a:endParaRPr lang="en-US" altLang="ko-KR"/>
          </a:p>
        </p:txBody>
      </p:sp>
    </p:spTree>
    <p:extLst>
      <p:ext uri="{BB962C8B-B14F-4D97-AF65-F5344CB8AC3E}">
        <p14:creationId xmlns:p14="http://schemas.microsoft.com/office/powerpoint/2010/main" val="3769808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E7716B7-8510-F647-924E-0C23110F9336}"/>
              </a:ext>
            </a:extLst>
          </p:cNvPr>
          <p:cNvSpPr>
            <a:spLocks noGrp="1"/>
          </p:cNvSpPr>
          <p:nvPr>
            <p:ph sz="quarter" idx="1"/>
          </p:nvPr>
        </p:nvSpPr>
        <p:spPr/>
        <p:txBody>
          <a:bodyPr/>
          <a:lstStyle/>
          <a:p>
            <a:r>
              <a:rPr lang="ko-KR" altLang="en-US"/>
              <a:t>생산 라인의 최적화</a:t>
            </a:r>
            <a:r>
              <a:rPr lang="en-US" altLang="ko-KR"/>
              <a:t>, </a:t>
            </a:r>
            <a:r>
              <a:rPr lang="ko-KR" altLang="en-US"/>
              <a:t>상품의 </a:t>
            </a:r>
            <a:r>
              <a:rPr lang="ko-KR" altLang="en-US" err="1"/>
              <a:t>물류과</a:t>
            </a:r>
            <a:r>
              <a:rPr lang="ko-KR" altLang="en-US"/>
              <a:t> 재고 관리의 정보화에 추가로</a:t>
            </a:r>
            <a:endParaRPr lang="en-US" altLang="ko-KR"/>
          </a:p>
          <a:p>
            <a:r>
              <a:rPr lang="ko-KR" altLang="en-US"/>
              <a:t>이 과정에서 발생하는 데이터를 상세히 분석함으로써 더 효과적인 생산</a:t>
            </a:r>
            <a:r>
              <a:rPr lang="en-US" altLang="ko-KR"/>
              <a:t>, </a:t>
            </a:r>
            <a:r>
              <a:rPr lang="ko-KR" altLang="en-US"/>
              <a:t>유통</a:t>
            </a:r>
            <a:r>
              <a:rPr lang="en-US" altLang="ko-KR"/>
              <a:t>, </a:t>
            </a:r>
            <a:r>
              <a:rPr lang="ko-KR" altLang="en-US"/>
              <a:t>재고관리</a:t>
            </a:r>
            <a:endParaRPr lang="en-US" altLang="ko-KR"/>
          </a:p>
          <a:p>
            <a:pPr lvl="1"/>
            <a:r>
              <a:rPr lang="ko-KR" altLang="en-US"/>
              <a:t>제품 자체의 품질 향상에도 이용하고 있다</a:t>
            </a:r>
            <a:r>
              <a:rPr lang="en-US" altLang="ko-KR"/>
              <a:t>.</a:t>
            </a:r>
          </a:p>
          <a:p>
            <a:endParaRPr kumimoji="1" lang="ko-KR" altLang="en-US"/>
          </a:p>
        </p:txBody>
      </p:sp>
      <p:sp>
        <p:nvSpPr>
          <p:cNvPr id="3" name="제목 2">
            <a:extLst>
              <a:ext uri="{FF2B5EF4-FFF2-40B4-BE49-F238E27FC236}">
                <a16:creationId xmlns:a16="http://schemas.microsoft.com/office/drawing/2014/main" id="{6252696A-A0CF-124F-88FC-103CF3997F4F}"/>
              </a:ext>
            </a:extLst>
          </p:cNvPr>
          <p:cNvSpPr>
            <a:spLocks noGrp="1"/>
          </p:cNvSpPr>
          <p:nvPr>
            <p:ph type="title"/>
          </p:nvPr>
        </p:nvSpPr>
        <p:spPr/>
        <p:txBody>
          <a:bodyPr/>
          <a:lstStyle/>
          <a:p>
            <a:r>
              <a:rPr kumimoji="1" lang="ko-KR" altLang="en-US"/>
              <a:t>공장 자동화</a:t>
            </a:r>
          </a:p>
        </p:txBody>
      </p:sp>
      <p:sp>
        <p:nvSpPr>
          <p:cNvPr id="4" name="슬라이드 번호 개체 틀 3">
            <a:extLst>
              <a:ext uri="{FF2B5EF4-FFF2-40B4-BE49-F238E27FC236}">
                <a16:creationId xmlns:a16="http://schemas.microsoft.com/office/drawing/2014/main" id="{887FFAC5-8854-1444-8FD6-D8491E5652DE}"/>
              </a:ext>
            </a:extLst>
          </p:cNvPr>
          <p:cNvSpPr>
            <a:spLocks noGrp="1"/>
          </p:cNvSpPr>
          <p:nvPr>
            <p:ph type="sldNum" sz="quarter" idx="12"/>
          </p:nvPr>
        </p:nvSpPr>
        <p:spPr/>
        <p:txBody>
          <a:bodyPr/>
          <a:lstStyle/>
          <a:p>
            <a:fld id="{86CB4B4D-7CA3-9044-876B-883B54F8677D}" type="slidenum">
              <a:rPr lang="en-US" altLang="ko-KR" smtClean="0"/>
              <a:pPr/>
              <a:t>16</a:t>
            </a:fld>
            <a:endParaRPr lang="en-US" altLang="ko-KR"/>
          </a:p>
        </p:txBody>
      </p:sp>
    </p:spTree>
    <p:extLst>
      <p:ext uri="{BB962C8B-B14F-4D97-AF65-F5344CB8AC3E}">
        <p14:creationId xmlns:p14="http://schemas.microsoft.com/office/powerpoint/2010/main" val="211028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ABE4A58-C778-4E49-8C94-D169128C27AE}"/>
              </a:ext>
            </a:extLst>
          </p:cNvPr>
          <p:cNvSpPr>
            <a:spLocks noGrp="1"/>
          </p:cNvSpPr>
          <p:nvPr>
            <p:ph sz="quarter" idx="1"/>
          </p:nvPr>
        </p:nvSpPr>
        <p:spPr/>
        <p:txBody>
          <a:bodyPr>
            <a:normAutofit/>
          </a:bodyPr>
          <a:lstStyle/>
          <a:p>
            <a:r>
              <a:rPr kumimoji="1" lang="ko-KR" altLang="en-US"/>
              <a:t>에너지의 역할</a:t>
            </a:r>
            <a:endParaRPr kumimoji="1" lang="en-US" altLang="ko-KR"/>
          </a:p>
          <a:p>
            <a:pPr lvl="1"/>
            <a:r>
              <a:rPr kumimoji="1" lang="ko-KR" altLang="en-US"/>
              <a:t>에너지는 경제</a:t>
            </a:r>
            <a:r>
              <a:rPr kumimoji="1" lang="en-US" altLang="ko-KR"/>
              <a:t>,</a:t>
            </a:r>
            <a:r>
              <a:rPr kumimoji="1" lang="ko-KR" altLang="en-US"/>
              <a:t> 안전</a:t>
            </a:r>
            <a:r>
              <a:rPr kumimoji="1" lang="en-US" altLang="ko-KR"/>
              <a:t>,</a:t>
            </a:r>
            <a:r>
              <a:rPr kumimoji="1" lang="ko-KR" altLang="en-US"/>
              <a:t> 산업의 기반</a:t>
            </a:r>
            <a:endParaRPr kumimoji="1" lang="en-US" altLang="ko-KR"/>
          </a:p>
          <a:p>
            <a:pPr lvl="1"/>
            <a:r>
              <a:rPr kumimoji="1" lang="ko-KR" altLang="en-US"/>
              <a:t>기후변화</a:t>
            </a:r>
            <a:r>
              <a:rPr kumimoji="1" lang="en-US" altLang="ko-KR"/>
              <a:t>,</a:t>
            </a:r>
            <a:r>
              <a:rPr kumimoji="1" lang="ko-KR" altLang="en-US"/>
              <a:t> 재해</a:t>
            </a:r>
            <a:r>
              <a:rPr kumimoji="1" lang="en-US" altLang="ko-KR"/>
              <a:t>,</a:t>
            </a:r>
            <a:r>
              <a:rPr kumimoji="1" lang="ko-KR" altLang="en-US"/>
              <a:t> 가난에 대응</a:t>
            </a:r>
            <a:endParaRPr kumimoji="1" lang="en-US" altLang="ko-KR"/>
          </a:p>
          <a:p>
            <a:pPr lvl="1"/>
            <a:r>
              <a:rPr lang="en" altLang="ko-KR"/>
              <a:t>clean, affordable, reliable </a:t>
            </a:r>
            <a:r>
              <a:rPr lang="ko-KR" altLang="en-US"/>
              <a:t>에너지 필요</a:t>
            </a:r>
            <a:endParaRPr kumimoji="1" lang="en-US" altLang="ko-KR"/>
          </a:p>
          <a:p>
            <a:r>
              <a:rPr kumimoji="1" lang="en-US" altLang="ko-KR"/>
              <a:t>AI</a:t>
            </a:r>
            <a:r>
              <a:rPr kumimoji="1" lang="ko-KR" altLang="en-US"/>
              <a:t>가 에너지 생산</a:t>
            </a:r>
            <a:r>
              <a:rPr kumimoji="1" lang="en-US" altLang="ko-KR"/>
              <a:t>,</a:t>
            </a:r>
            <a:r>
              <a:rPr kumimoji="1" lang="ko-KR" altLang="en-US"/>
              <a:t> 전송</a:t>
            </a:r>
            <a:r>
              <a:rPr kumimoji="1" lang="en-US" altLang="ko-KR"/>
              <a:t>,</a:t>
            </a:r>
            <a:r>
              <a:rPr kumimoji="1" lang="ko-KR" altLang="en-US"/>
              <a:t> 분배</a:t>
            </a:r>
            <a:r>
              <a:rPr kumimoji="1" lang="en-US" altLang="ko-KR"/>
              <a:t>,</a:t>
            </a:r>
            <a:r>
              <a:rPr kumimoji="1" lang="ko-KR" altLang="en-US"/>
              <a:t> 사용 전분야의 지능화 수단으로 도입</a:t>
            </a:r>
            <a:endParaRPr kumimoji="1" lang="en-US" altLang="ko-KR"/>
          </a:p>
          <a:p>
            <a:pPr lvl="1"/>
            <a:r>
              <a:rPr kumimoji="1" lang="ko-KR" altLang="en-US"/>
              <a:t>에너지 생산 방법의 다양화</a:t>
            </a:r>
            <a:endParaRPr kumimoji="1" lang="en-US" altLang="ko-KR"/>
          </a:p>
          <a:p>
            <a:pPr lvl="1"/>
            <a:r>
              <a:rPr kumimoji="1" lang="ko-KR" altLang="en-US"/>
              <a:t>에너지 사용의 효율화</a:t>
            </a:r>
            <a:endParaRPr kumimoji="1" lang="en-US" altLang="ko-KR"/>
          </a:p>
          <a:p>
            <a:endParaRPr kumimoji="1" lang="en-US" altLang="ko-KR"/>
          </a:p>
          <a:p>
            <a:endParaRPr kumimoji="1" lang="en-US" altLang="ko-KR"/>
          </a:p>
          <a:p>
            <a:pPr lvl="1"/>
            <a:endParaRPr kumimoji="1" lang="en-US" altLang="ko-KR"/>
          </a:p>
          <a:p>
            <a:pPr lvl="1"/>
            <a:endParaRPr kumimoji="1" lang="ko-KR" altLang="en-US"/>
          </a:p>
        </p:txBody>
      </p:sp>
      <p:sp>
        <p:nvSpPr>
          <p:cNvPr id="3" name="제목 2">
            <a:extLst>
              <a:ext uri="{FF2B5EF4-FFF2-40B4-BE49-F238E27FC236}">
                <a16:creationId xmlns:a16="http://schemas.microsoft.com/office/drawing/2014/main" id="{FD13F66F-7BB6-2049-981F-5344AFC982FA}"/>
              </a:ext>
            </a:extLst>
          </p:cNvPr>
          <p:cNvSpPr>
            <a:spLocks noGrp="1"/>
          </p:cNvSpPr>
          <p:nvPr>
            <p:ph type="title"/>
          </p:nvPr>
        </p:nvSpPr>
        <p:spPr/>
        <p:txBody>
          <a:bodyPr/>
          <a:lstStyle/>
          <a:p>
            <a:r>
              <a:rPr kumimoji="1" lang="ko-KR" altLang="en-US"/>
              <a:t>에너지 이슈</a:t>
            </a:r>
          </a:p>
        </p:txBody>
      </p:sp>
      <p:sp>
        <p:nvSpPr>
          <p:cNvPr id="4" name="슬라이드 번호 개체 틀 3">
            <a:extLst>
              <a:ext uri="{FF2B5EF4-FFF2-40B4-BE49-F238E27FC236}">
                <a16:creationId xmlns:a16="http://schemas.microsoft.com/office/drawing/2014/main" id="{8948D717-8E0E-DD4A-8049-189A874F1D55}"/>
              </a:ext>
            </a:extLst>
          </p:cNvPr>
          <p:cNvSpPr>
            <a:spLocks noGrp="1"/>
          </p:cNvSpPr>
          <p:nvPr>
            <p:ph type="sldNum" sz="quarter" idx="12"/>
          </p:nvPr>
        </p:nvSpPr>
        <p:spPr/>
        <p:txBody>
          <a:bodyPr/>
          <a:lstStyle/>
          <a:p>
            <a:fld id="{86CB4B4D-7CA3-9044-876B-883B54F8677D}" type="slidenum">
              <a:rPr lang="en-US" altLang="ko-KR" smtClean="0"/>
              <a:pPr/>
              <a:t>17</a:t>
            </a:fld>
            <a:endParaRPr lang="en-US" altLang="ko-KR"/>
          </a:p>
        </p:txBody>
      </p:sp>
    </p:spTree>
    <p:extLst>
      <p:ext uri="{BB962C8B-B14F-4D97-AF65-F5344CB8AC3E}">
        <p14:creationId xmlns:p14="http://schemas.microsoft.com/office/powerpoint/2010/main" val="1620346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CB80792-5AE9-7D4E-82AB-7BC9E27D9466}"/>
              </a:ext>
            </a:extLst>
          </p:cNvPr>
          <p:cNvSpPr>
            <a:spLocks noGrp="1"/>
          </p:cNvSpPr>
          <p:nvPr>
            <p:ph sz="quarter" idx="1"/>
          </p:nvPr>
        </p:nvSpPr>
        <p:spPr/>
        <p:txBody>
          <a:bodyPr/>
          <a:lstStyle/>
          <a:p>
            <a:r>
              <a:rPr lang="ko-KR" altLang="en-US"/>
              <a:t>전력 수요 예측</a:t>
            </a:r>
            <a:endParaRPr lang="en-US" altLang="ko-KR"/>
          </a:p>
          <a:p>
            <a:r>
              <a:rPr lang="ko-KR" altLang="en-US"/>
              <a:t>신재생 에너지의 불규칙한 공급 예측</a:t>
            </a:r>
            <a:endParaRPr lang="en-US" altLang="ko-KR"/>
          </a:p>
          <a:p>
            <a:r>
              <a:rPr lang="ko-KR" altLang="en-US"/>
              <a:t>도전 감시</a:t>
            </a:r>
            <a:endParaRPr lang="en-US" altLang="ko-KR"/>
          </a:p>
          <a:p>
            <a:r>
              <a:rPr lang="ko-KR" altLang="en-US"/>
              <a:t>정전 예측 </a:t>
            </a:r>
            <a:r>
              <a:rPr lang="en-US" altLang="ko-KR"/>
              <a:t>(</a:t>
            </a:r>
            <a:r>
              <a:rPr lang="ko-KR" altLang="en-US"/>
              <a:t>시점 및 기간</a:t>
            </a:r>
            <a:r>
              <a:rPr lang="en-US" altLang="ko-KR"/>
              <a:t>)</a:t>
            </a:r>
          </a:p>
          <a:p>
            <a:r>
              <a:rPr lang="ko-KR" altLang="en-US"/>
              <a:t>전기자동차의 충전 시간</a:t>
            </a:r>
            <a:r>
              <a:rPr lang="en-US" altLang="ko-KR"/>
              <a:t>,</a:t>
            </a:r>
            <a:r>
              <a:rPr lang="ko-KR" altLang="en-US"/>
              <a:t> 장소</a:t>
            </a:r>
            <a:r>
              <a:rPr lang="en-US" altLang="ko-KR"/>
              <a:t>,</a:t>
            </a:r>
            <a:r>
              <a:rPr lang="ko-KR" altLang="en-US"/>
              <a:t> 용량 예측</a:t>
            </a:r>
            <a:endParaRPr lang="en-US" altLang="ko-KR"/>
          </a:p>
          <a:p>
            <a:r>
              <a:rPr lang="en-US" altLang="ko-KR"/>
              <a:t>AMI  </a:t>
            </a:r>
            <a:r>
              <a:rPr lang="ko-KR" altLang="en-US"/>
              <a:t>분석을 통한 에너지 이용 패턴 분석</a:t>
            </a:r>
            <a:endParaRPr lang="en-US" altLang="ko-KR"/>
          </a:p>
          <a:p>
            <a:r>
              <a:rPr lang="ko-KR" altLang="en-US"/>
              <a:t>에너지 다변화 대응 </a:t>
            </a:r>
            <a:r>
              <a:rPr lang="en-US" altLang="ko-KR"/>
              <a:t>(Peaker plant</a:t>
            </a:r>
            <a:r>
              <a:rPr lang="ko-KR" altLang="en-US"/>
              <a:t> 운영</a:t>
            </a:r>
            <a:r>
              <a:rPr lang="en-US" altLang="ko-KR"/>
              <a:t>)</a:t>
            </a:r>
            <a:endParaRPr lang="en" altLang="ko-KR"/>
          </a:p>
          <a:p>
            <a:endParaRPr lang="en-US" altLang="ko-KR"/>
          </a:p>
        </p:txBody>
      </p:sp>
      <p:sp>
        <p:nvSpPr>
          <p:cNvPr id="3" name="제목 2">
            <a:extLst>
              <a:ext uri="{FF2B5EF4-FFF2-40B4-BE49-F238E27FC236}">
                <a16:creationId xmlns:a16="http://schemas.microsoft.com/office/drawing/2014/main" id="{94610510-8C86-7C4A-9708-DC5E55E010F6}"/>
              </a:ext>
            </a:extLst>
          </p:cNvPr>
          <p:cNvSpPr>
            <a:spLocks noGrp="1"/>
          </p:cNvSpPr>
          <p:nvPr>
            <p:ph type="title"/>
          </p:nvPr>
        </p:nvSpPr>
        <p:spPr/>
        <p:txBody>
          <a:bodyPr/>
          <a:lstStyle/>
          <a:p>
            <a:r>
              <a:rPr kumimoji="1" lang="ko-KR" altLang="en-US"/>
              <a:t>에너지 이슈</a:t>
            </a:r>
          </a:p>
        </p:txBody>
      </p:sp>
      <p:sp>
        <p:nvSpPr>
          <p:cNvPr id="4" name="슬라이드 번호 개체 틀 3">
            <a:extLst>
              <a:ext uri="{FF2B5EF4-FFF2-40B4-BE49-F238E27FC236}">
                <a16:creationId xmlns:a16="http://schemas.microsoft.com/office/drawing/2014/main" id="{BDCE8B26-67C5-7C46-9C6C-6F966DB47616}"/>
              </a:ext>
            </a:extLst>
          </p:cNvPr>
          <p:cNvSpPr>
            <a:spLocks noGrp="1"/>
          </p:cNvSpPr>
          <p:nvPr>
            <p:ph type="sldNum" sz="quarter" idx="12"/>
          </p:nvPr>
        </p:nvSpPr>
        <p:spPr/>
        <p:txBody>
          <a:bodyPr/>
          <a:lstStyle/>
          <a:p>
            <a:fld id="{86CB4B4D-7CA3-9044-876B-883B54F8677D}" type="slidenum">
              <a:rPr lang="en-US" altLang="ko-KR" smtClean="0"/>
              <a:pPr/>
              <a:t>18</a:t>
            </a:fld>
            <a:endParaRPr lang="en-US" altLang="ko-KR"/>
          </a:p>
        </p:txBody>
      </p:sp>
    </p:spTree>
    <p:extLst>
      <p:ext uri="{BB962C8B-B14F-4D97-AF65-F5344CB8AC3E}">
        <p14:creationId xmlns:p14="http://schemas.microsoft.com/office/powerpoint/2010/main" val="3409139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EAC4DB-3DA2-CE47-9B23-AFE223603478}"/>
              </a:ext>
            </a:extLst>
          </p:cNvPr>
          <p:cNvSpPr>
            <a:spLocks noGrp="1"/>
          </p:cNvSpPr>
          <p:nvPr>
            <p:ph sz="quarter" idx="1"/>
          </p:nvPr>
        </p:nvSpPr>
        <p:spPr/>
        <p:txBody>
          <a:bodyPr/>
          <a:lstStyle/>
          <a:p>
            <a:r>
              <a:rPr kumimoji="1" lang="ko-KR" altLang="en-US"/>
              <a:t>피크 타임은 시기</a:t>
            </a:r>
            <a:r>
              <a:rPr kumimoji="1" lang="en-US" altLang="ko-KR"/>
              <a:t>,</a:t>
            </a:r>
            <a:r>
              <a:rPr kumimoji="1" lang="ko-KR" altLang="en-US"/>
              <a:t> 장소에 따라 다르다</a:t>
            </a:r>
            <a:endParaRPr kumimoji="1" lang="en-US" altLang="ko-KR"/>
          </a:p>
          <a:p>
            <a:pPr lvl="1"/>
            <a:r>
              <a:rPr kumimoji="1" lang="ko-KR" altLang="en-US"/>
              <a:t>일반적으로 저녁시간</a:t>
            </a:r>
            <a:r>
              <a:rPr kumimoji="1" lang="en-US" altLang="ko-KR"/>
              <a:t>(</a:t>
            </a:r>
            <a:r>
              <a:rPr kumimoji="1" lang="ko-KR" altLang="en-US"/>
              <a:t>가전제품 사용</a:t>
            </a:r>
            <a:r>
              <a:rPr kumimoji="1" lang="en-US" altLang="ko-KR"/>
              <a:t>),</a:t>
            </a:r>
            <a:r>
              <a:rPr kumimoji="1" lang="ko-KR" altLang="en-US"/>
              <a:t> </a:t>
            </a:r>
            <a:endParaRPr kumimoji="1" lang="en-US" altLang="ko-KR"/>
          </a:p>
          <a:p>
            <a:pPr lvl="1"/>
            <a:r>
              <a:rPr kumimoji="1" lang="ko-KR" altLang="en-US"/>
              <a:t>더운날은 오후에</a:t>
            </a:r>
            <a:r>
              <a:rPr kumimoji="1" lang="en-US" altLang="ko-KR"/>
              <a:t>(</a:t>
            </a:r>
            <a:r>
              <a:rPr kumimoji="1" lang="ko-KR" altLang="en-US"/>
              <a:t>에어컨</a:t>
            </a:r>
            <a:r>
              <a:rPr kumimoji="1" lang="en-US" altLang="ko-KR"/>
              <a:t>),</a:t>
            </a:r>
            <a:r>
              <a:rPr kumimoji="1" lang="ko-KR" altLang="en-US"/>
              <a:t> </a:t>
            </a:r>
            <a:endParaRPr kumimoji="1" lang="en-US" altLang="ko-KR"/>
          </a:p>
          <a:p>
            <a:pPr lvl="1"/>
            <a:r>
              <a:rPr kumimoji="1" lang="ko-KR" altLang="en-US"/>
              <a:t>추운날은 아침에</a:t>
            </a:r>
            <a:r>
              <a:rPr kumimoji="1" lang="en-US" altLang="ko-KR"/>
              <a:t>(</a:t>
            </a:r>
            <a:r>
              <a:rPr kumimoji="1" lang="ko-KR" altLang="en-US"/>
              <a:t>히터</a:t>
            </a:r>
            <a:r>
              <a:rPr kumimoji="1" lang="en-US" altLang="ko-KR"/>
              <a:t>),</a:t>
            </a:r>
            <a:r>
              <a:rPr kumimoji="1" lang="ko-KR" altLang="en-US"/>
              <a:t> </a:t>
            </a:r>
            <a:endParaRPr kumimoji="1" lang="en-US" altLang="ko-KR"/>
          </a:p>
          <a:p>
            <a:r>
              <a:rPr kumimoji="1" lang="en-US" altLang="ko-KR"/>
              <a:t>Peaker</a:t>
            </a:r>
            <a:r>
              <a:rPr kumimoji="1" lang="ko-KR" altLang="en-US"/>
              <a:t>로는 개스터빈</a:t>
            </a:r>
            <a:r>
              <a:rPr kumimoji="1" lang="en-US" altLang="ko-KR"/>
              <a:t>,</a:t>
            </a:r>
            <a:r>
              <a:rPr kumimoji="1" lang="ko-KR" altLang="en-US"/>
              <a:t> 화력발전이 주로 사용된다</a:t>
            </a:r>
            <a:r>
              <a:rPr kumimoji="1" lang="en-US" altLang="ko-KR"/>
              <a:t>.</a:t>
            </a:r>
          </a:p>
          <a:p>
            <a:pPr lvl="1"/>
            <a:r>
              <a:rPr kumimoji="1" lang="ko-KR" altLang="en-US"/>
              <a:t>기반 전력생산비보다 높다</a:t>
            </a:r>
            <a:r>
              <a:rPr kumimoji="1" lang="en-US" altLang="ko-KR"/>
              <a:t>.</a:t>
            </a:r>
            <a:endParaRPr kumimoji="1" lang="ko-KR" altLang="en-US"/>
          </a:p>
        </p:txBody>
      </p:sp>
      <p:sp>
        <p:nvSpPr>
          <p:cNvPr id="3" name="제목 2">
            <a:extLst>
              <a:ext uri="{FF2B5EF4-FFF2-40B4-BE49-F238E27FC236}">
                <a16:creationId xmlns:a16="http://schemas.microsoft.com/office/drawing/2014/main" id="{6B479FF1-7060-5D46-ABF6-855E00942B96}"/>
              </a:ext>
            </a:extLst>
          </p:cNvPr>
          <p:cNvSpPr>
            <a:spLocks noGrp="1"/>
          </p:cNvSpPr>
          <p:nvPr>
            <p:ph type="title"/>
          </p:nvPr>
        </p:nvSpPr>
        <p:spPr/>
        <p:txBody>
          <a:bodyPr/>
          <a:lstStyle/>
          <a:p>
            <a:r>
              <a:rPr kumimoji="1" lang="en-US" altLang="ko-KR"/>
              <a:t>Peaker</a:t>
            </a:r>
            <a:r>
              <a:rPr kumimoji="1" lang="ko-KR" altLang="en-US"/>
              <a:t> </a:t>
            </a:r>
            <a:r>
              <a:rPr kumimoji="1" lang="en-US" altLang="ko-KR"/>
              <a:t>Plant</a:t>
            </a:r>
            <a:endParaRPr kumimoji="1" lang="ko-KR" altLang="en-US"/>
          </a:p>
        </p:txBody>
      </p:sp>
      <p:sp>
        <p:nvSpPr>
          <p:cNvPr id="4" name="슬라이드 번호 개체 틀 3">
            <a:extLst>
              <a:ext uri="{FF2B5EF4-FFF2-40B4-BE49-F238E27FC236}">
                <a16:creationId xmlns:a16="http://schemas.microsoft.com/office/drawing/2014/main" id="{9485FFBB-4790-0F4E-81D1-AD68DE6F4DC8}"/>
              </a:ext>
            </a:extLst>
          </p:cNvPr>
          <p:cNvSpPr>
            <a:spLocks noGrp="1"/>
          </p:cNvSpPr>
          <p:nvPr>
            <p:ph type="sldNum" sz="quarter" idx="12"/>
          </p:nvPr>
        </p:nvSpPr>
        <p:spPr/>
        <p:txBody>
          <a:bodyPr/>
          <a:lstStyle/>
          <a:p>
            <a:fld id="{86CB4B4D-7CA3-9044-876B-883B54F8677D}" type="slidenum">
              <a:rPr lang="en-US" altLang="ko-KR" smtClean="0"/>
              <a:pPr/>
              <a:t>19</a:t>
            </a:fld>
            <a:endParaRPr lang="en-US" altLang="ko-KR"/>
          </a:p>
        </p:txBody>
      </p:sp>
    </p:spTree>
    <p:extLst>
      <p:ext uri="{BB962C8B-B14F-4D97-AF65-F5344CB8AC3E}">
        <p14:creationId xmlns:p14="http://schemas.microsoft.com/office/powerpoint/2010/main" val="678299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가용 자원의 파악"/>
          <p:cNvSpPr txBox="1">
            <a:spLocks noGrp="1"/>
          </p:cNvSpPr>
          <p:nvPr>
            <p:ph type="title"/>
          </p:nvPr>
        </p:nvSpPr>
        <p:spPr/>
        <p:txBody>
          <a:bodyPr/>
          <a:lstStyle/>
          <a:p>
            <a:r>
              <a:rPr lang="ko-KR" altLang="en-US" dirty="0"/>
              <a:t>목차</a:t>
            </a:r>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pPr/>
              <a:t>2</a:t>
            </a:fld>
            <a:endParaRPr lang="en-US" altLang="ko-KR"/>
          </a:p>
        </p:txBody>
      </p:sp>
      <p:graphicFrame>
        <p:nvGraphicFramePr>
          <p:cNvPr id="5" name="표 4">
            <a:extLst>
              <a:ext uri="{FF2B5EF4-FFF2-40B4-BE49-F238E27FC236}">
                <a16:creationId xmlns:a16="http://schemas.microsoft.com/office/drawing/2014/main" id="{A6B2069D-C62F-4DFC-BD7B-C5DA4E3DC022}"/>
              </a:ext>
            </a:extLst>
          </p:cNvPr>
          <p:cNvGraphicFramePr>
            <a:graphicFrameLocks noGrp="1"/>
          </p:cNvGraphicFramePr>
          <p:nvPr>
            <p:extLst>
              <p:ext uri="{D42A27DB-BD31-4B8C-83A1-F6EECF244321}">
                <p14:modId xmlns:p14="http://schemas.microsoft.com/office/powerpoint/2010/main" val="2535328132"/>
              </p:ext>
            </p:extLst>
          </p:nvPr>
        </p:nvGraphicFramePr>
        <p:xfrm>
          <a:off x="1058936" y="2068488"/>
          <a:ext cx="11111781" cy="5577840"/>
        </p:xfrm>
        <a:graphic>
          <a:graphicData uri="http://schemas.openxmlformats.org/drawingml/2006/table">
            <a:tbl>
              <a:tblPr firstRow="1" bandRow="1">
                <a:tableStyleId>{5C22544A-7EE6-4342-B048-85BDC9FD1C3A}</a:tableStyleId>
              </a:tblPr>
              <a:tblGrid>
                <a:gridCol w="2779168">
                  <a:extLst>
                    <a:ext uri="{9D8B030D-6E8A-4147-A177-3AD203B41FA5}">
                      <a16:colId xmlns:a16="http://schemas.microsoft.com/office/drawing/2014/main" val="2884805454"/>
                    </a:ext>
                  </a:extLst>
                </a:gridCol>
                <a:gridCol w="3168352">
                  <a:extLst>
                    <a:ext uri="{9D8B030D-6E8A-4147-A177-3AD203B41FA5}">
                      <a16:colId xmlns:a16="http://schemas.microsoft.com/office/drawing/2014/main" val="20003"/>
                    </a:ext>
                  </a:extLst>
                </a:gridCol>
                <a:gridCol w="2906167">
                  <a:extLst>
                    <a:ext uri="{9D8B030D-6E8A-4147-A177-3AD203B41FA5}">
                      <a16:colId xmlns:a16="http://schemas.microsoft.com/office/drawing/2014/main" val="3269110776"/>
                    </a:ext>
                  </a:extLst>
                </a:gridCol>
                <a:gridCol w="2258094">
                  <a:extLst>
                    <a:ext uri="{9D8B030D-6E8A-4147-A177-3AD203B41FA5}">
                      <a16:colId xmlns:a16="http://schemas.microsoft.com/office/drawing/2014/main" val="705695352"/>
                    </a:ext>
                  </a:extLst>
                </a:gridCol>
              </a:tblGrid>
              <a:tr h="0">
                <a:tc>
                  <a:txBody>
                    <a:bodyPr/>
                    <a:lstStyle/>
                    <a:p>
                      <a:pPr algn="ctr" latinLnBrk="1"/>
                      <a:r>
                        <a:rPr lang="en-US" altLang="ko-KR" sz="2000" dirty="0"/>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latinLnBrk="1">
                        <a:buFontTx/>
                        <a:buNone/>
                      </a:pPr>
                      <a:r>
                        <a:rPr lang="en-US" altLang="ko-KR" sz="2000" dirty="0"/>
                        <a:t>Contents</a:t>
                      </a:r>
                      <a:endParaRPr lang="ko-KR"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atinLnBrk="1"/>
                      <a:endParaRPr lang="ko-KR" altLang="en-US"/>
                    </a:p>
                  </a:txBody>
                  <a:tcPr/>
                </a:tc>
                <a:tc>
                  <a:txBody>
                    <a:bodyPr/>
                    <a:lstStyle/>
                    <a:p>
                      <a:pPr algn="ctr" latinLnBrk="1"/>
                      <a:r>
                        <a:rPr lang="en-US" altLang="ko-KR" sz="2000" dirty="0"/>
                        <a:t>Labs (gg-?)</a:t>
                      </a:r>
                      <a:endParaRPr lang="ko-KR"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7242469"/>
                  </a:ext>
                </a:extLst>
              </a:tr>
              <a:tr h="635203">
                <a:tc>
                  <a:txBody>
                    <a:bodyPr/>
                    <a:lstStyle/>
                    <a:p>
                      <a:pPr marL="457200" indent="-457200" latinLnBrk="1">
                        <a:buFontTx/>
                        <a:buAutoNum type="arabicPeriod"/>
                      </a:pPr>
                      <a:r>
                        <a:rPr lang="ko-KR" altLang="en-US" sz="1800" dirty="0"/>
                        <a:t>데이터</a:t>
                      </a:r>
                      <a:r>
                        <a:rPr lang="en-US" altLang="ko-KR" sz="1800" dirty="0"/>
                        <a:t> </a:t>
                      </a:r>
                      <a:r>
                        <a:rPr lang="ko-KR" altLang="en-US" sz="1800" dirty="0"/>
                        <a:t>사이언스 </a:t>
                      </a:r>
                      <a:endParaRPr lang="en-US" altLang="ko-KR" sz="1800" dirty="0"/>
                    </a:p>
                    <a:p>
                      <a:pPr marL="0" indent="0" latinLnBrk="1">
                        <a:buFontTx/>
                        <a:buNone/>
                      </a:pPr>
                      <a:r>
                        <a:rPr lang="en-US" altLang="ko-KR" sz="1800" dirty="0"/>
                        <a:t>     (Data Science)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latinLnBrk="1">
                        <a:buFont typeface="Arial" panose="020B0604020202020204" pitchFamily="34" charset="0"/>
                        <a:buChar char="•"/>
                      </a:pPr>
                      <a:r>
                        <a:rPr lang="ko-KR" altLang="en-US" sz="1800" dirty="0"/>
                        <a:t>데이터 사이언스 산업</a:t>
                      </a:r>
                      <a:endParaRPr lang="en-US" altLang="ko-KR" sz="1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latinLnBrk="1">
                        <a:buFont typeface="Arial" panose="020B0604020202020204" pitchFamily="34" charset="0"/>
                        <a:buNone/>
                      </a:pPr>
                      <a:endParaRPr lang="ko-KR" altLang="en-US" sz="1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latinLnBrk="1">
                        <a:buFont typeface="Arial" panose="020B0604020202020204" pitchFamily="34" charset="0"/>
                        <a:buChar char="•"/>
                      </a:pPr>
                      <a:endParaRPr lang="ko-KR" alt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3866826"/>
                  </a:ext>
                </a:extLst>
              </a:tr>
              <a:tr h="207693">
                <a:tc>
                  <a:txBody>
                    <a:bodyPr/>
                    <a:lstStyle/>
                    <a:p>
                      <a:pPr marL="0" lvl="0" indent="0" latinLnBrk="1">
                        <a:buFontTx/>
                        <a:buNone/>
                      </a:pPr>
                      <a:r>
                        <a:rPr lang="en-US" altLang="ko-KR" sz="1800" dirty="0"/>
                        <a:t>2. </a:t>
                      </a:r>
                      <a:r>
                        <a:rPr lang="ko-KR" altLang="en-US" sz="1800" dirty="0"/>
                        <a:t>데이터</a:t>
                      </a:r>
                      <a:r>
                        <a:rPr lang="en-US" altLang="ko-KR" sz="1800" dirty="0"/>
                        <a:t> </a:t>
                      </a:r>
                      <a:r>
                        <a:rPr lang="ko-KR" altLang="en-US" sz="1800" dirty="0"/>
                        <a:t>사이언스 도구</a:t>
                      </a:r>
                      <a:endParaRPr lang="en-US" altLang="ko-KR" sz="1800" dirty="0"/>
                    </a:p>
                    <a:p>
                      <a:pPr marL="0" lvl="0" indent="0" latinLnBrk="1">
                        <a:buFontTx/>
                        <a:buNone/>
                      </a:pPr>
                      <a:r>
                        <a:rPr lang="en-US" altLang="ko-KR" sz="1800" dirty="0"/>
                        <a:t>  </a:t>
                      </a:r>
                      <a:r>
                        <a:rPr lang="ko-KR" altLang="en-US" sz="1800" dirty="0"/>
                        <a:t> </a:t>
                      </a:r>
                      <a:r>
                        <a:rPr lang="en-US" altLang="ko-KR" sz="1800" dirty="0"/>
                        <a:t>(Data Science Tools)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latinLnBrk="1">
                        <a:buFont typeface="Arial" panose="020B0604020202020204" pitchFamily="34" charset="0"/>
                        <a:buChar char="•"/>
                      </a:pPr>
                      <a:r>
                        <a:rPr lang="en-US" altLang="ko-KR" sz="1800" dirty="0"/>
                        <a:t>Python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latinLnBrk="1">
                        <a:buFont typeface="Arial" panose="020B0604020202020204" pitchFamily="34" charset="0"/>
                        <a:buChar char="•"/>
                      </a:pPr>
                      <a:r>
                        <a:rPr lang="ko-KR" altLang="en-US" sz="1800" dirty="0"/>
                        <a:t>프로그램</a:t>
                      </a:r>
                      <a:r>
                        <a:rPr lang="en-US" altLang="ko-KR" sz="1800" dirty="0"/>
                        <a:t> </a:t>
                      </a:r>
                      <a:r>
                        <a:rPr lang="ko-KR" altLang="en-US" sz="1800" dirty="0"/>
                        <a:t>개발환경</a:t>
                      </a:r>
                      <a:endParaRPr lang="en-US" altLang="ko-KR" sz="1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latinLnBrk="1">
                        <a:buFont typeface="Arial" panose="020B0604020202020204" pitchFamily="34" charset="0"/>
                        <a:buChar char="•"/>
                      </a:pPr>
                      <a:endParaRPr lang="en-US" altLang="ko-KR"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0487875"/>
                  </a:ext>
                </a:extLst>
              </a:tr>
              <a:tr h="792480">
                <a:tc>
                  <a:txBody>
                    <a:bodyPr/>
                    <a:lstStyle/>
                    <a:p>
                      <a:pPr marL="0" indent="0" latinLnBrk="1">
                        <a:buFontTx/>
                        <a:buNone/>
                      </a:pPr>
                      <a:r>
                        <a:rPr lang="en-US" altLang="ko-KR" sz="1800" dirty="0"/>
                        <a:t>3. Python </a:t>
                      </a:r>
                      <a:r>
                        <a:rPr lang="ko-KR" altLang="en-US" sz="1800" dirty="0"/>
                        <a:t>기초</a:t>
                      </a:r>
                      <a:endParaRPr lang="en-US" altLang="ko-KR"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latinLnBrk="1">
                        <a:buFont typeface="Arial" panose="020B0604020202020204" pitchFamily="34" charset="0"/>
                        <a:buChar char="•"/>
                      </a:pPr>
                      <a:r>
                        <a:rPr lang="ko-KR" altLang="en-US" sz="1800" dirty="0"/>
                        <a:t>기본변수</a:t>
                      </a:r>
                      <a:endParaRPr lang="en-US" altLang="ko-KR" sz="1800" dirty="0"/>
                    </a:p>
                    <a:p>
                      <a:pPr marL="342900" indent="-342900" algn="l" latinLnBrk="1">
                        <a:buFont typeface="Arial" panose="020B0604020202020204" pitchFamily="34" charset="0"/>
                        <a:buChar char="•"/>
                      </a:pPr>
                      <a:r>
                        <a:rPr lang="en-US" altLang="ko-KR" sz="1800" dirty="0" err="1"/>
                        <a:t>Numpy</a:t>
                      </a:r>
                      <a:endParaRPr lang="en-US" altLang="ko-KR" sz="1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latinLnBrk="1">
                        <a:buFont typeface="Arial" panose="020B0604020202020204" pitchFamily="34" charset="0"/>
                        <a:buChar char="•"/>
                      </a:pPr>
                      <a:r>
                        <a:rPr lang="ko-KR" altLang="en-US" sz="1800" dirty="0"/>
                        <a:t>랜덤숫자</a:t>
                      </a:r>
                      <a:endParaRPr lang="en-US" altLang="ko-KR" sz="1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latinLnBrk="1">
                        <a:buFont typeface="Arial" panose="020B0604020202020204" pitchFamily="34" charset="0"/>
                        <a:buNone/>
                      </a:pPr>
                      <a:r>
                        <a:rPr lang="en-US" altLang="ko-KR" sz="18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099593"/>
                  </a:ext>
                </a:extLst>
              </a:tr>
              <a:tr h="236220">
                <a:tc>
                  <a:txBody>
                    <a:bodyPr/>
                    <a:lstStyle/>
                    <a:p>
                      <a:pPr marL="0" indent="0" latinLnBrk="1">
                        <a:buFontTx/>
                        <a:buNone/>
                      </a:pPr>
                      <a:r>
                        <a:rPr lang="en-US" altLang="ko-KR" sz="1800" dirty="0"/>
                        <a:t>4. Pandas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latinLnBrk="1">
                        <a:buFont typeface="Arial" panose="020B0604020202020204" pitchFamily="34" charset="0"/>
                        <a:buChar char="•"/>
                      </a:pPr>
                      <a:r>
                        <a:rPr lang="en-US" altLang="ko-KR" sz="1800" dirty="0" err="1"/>
                        <a:t>DataFrame</a:t>
                      </a:r>
                      <a:endParaRPr lang="en-US" altLang="ko-KR" sz="1800" dirty="0"/>
                    </a:p>
                    <a:p>
                      <a:pPr marL="342900" indent="-342900" algn="l" latinLnBrk="1">
                        <a:buFont typeface="Arial" panose="020B0604020202020204" pitchFamily="34" charset="0"/>
                        <a:buChar char="•"/>
                      </a:pPr>
                      <a:r>
                        <a:rPr lang="en-US" altLang="ko-KR" sz="1800" dirty="0"/>
                        <a:t>(ex) </a:t>
                      </a:r>
                      <a:r>
                        <a:rPr lang="en-US" altLang="ko-KR" sz="1800" dirty="0" err="1"/>
                        <a:t>DataFrame</a:t>
                      </a:r>
                      <a:r>
                        <a:rPr lang="en-US" altLang="ko-KR" sz="1800" dirty="0"/>
                        <a:t> </a:t>
                      </a:r>
                      <a:r>
                        <a:rPr lang="ko-KR" altLang="en-US" sz="1800" dirty="0"/>
                        <a:t>연습</a:t>
                      </a:r>
                      <a:endParaRPr lang="en-US" altLang="ko-KR" sz="1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latinLnBrk="1">
                        <a:buFont typeface="Arial" panose="020B0604020202020204" pitchFamily="34" charset="0"/>
                        <a:buChar char="•"/>
                      </a:pPr>
                      <a:r>
                        <a:rPr lang="ko-KR" altLang="en-US" sz="1800" dirty="0"/>
                        <a:t>그래프</a:t>
                      </a:r>
                      <a:r>
                        <a:rPr lang="en-US" altLang="ko-KR" sz="1800" dirty="0"/>
                        <a:t> (Graphs)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latinLnBrk="1">
                        <a:buFont typeface="Arial" panose="020B0604020202020204" pitchFamily="34" charset="0"/>
                        <a:buNone/>
                      </a:pPr>
                      <a:r>
                        <a:rPr lang="en-US" altLang="ko-KR" sz="1800" dirty="0"/>
                        <a:t>3,4,5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0290115"/>
                  </a:ext>
                </a:extLst>
              </a:tr>
              <a:tr h="708660">
                <a:tc>
                  <a:txBody>
                    <a:bodyPr/>
                    <a:lstStyle/>
                    <a:p>
                      <a:pPr marL="0" lvl="0" indent="0" latinLnBrk="1">
                        <a:buFontTx/>
                        <a:buNone/>
                      </a:pPr>
                      <a:r>
                        <a:rPr lang="en-US" altLang="ko-KR" sz="1800" dirty="0"/>
                        <a:t>5. </a:t>
                      </a:r>
                      <a:r>
                        <a:rPr lang="ko-KR" altLang="en-US" sz="1800" dirty="0"/>
                        <a:t>데이터 처리</a:t>
                      </a:r>
                      <a:endParaRPr lang="en-US" altLang="ko-KR"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latinLnBrk="1">
                        <a:buFont typeface="Arial" panose="020B0604020202020204" pitchFamily="34" charset="0"/>
                        <a:buChar char="•"/>
                      </a:pPr>
                      <a:r>
                        <a:rPr lang="ko-KR" altLang="en-US" sz="1800" dirty="0"/>
                        <a:t>데이터처리 기본</a:t>
                      </a:r>
                      <a:endParaRPr lang="en-US" altLang="ko-KR" sz="1800" dirty="0"/>
                    </a:p>
                    <a:p>
                      <a:pPr marL="342900" indent="-342900" algn="l" latinLnBrk="1">
                        <a:buFont typeface="Arial" panose="020B0604020202020204" pitchFamily="34" charset="0"/>
                        <a:buChar char="•"/>
                      </a:pPr>
                      <a:r>
                        <a:rPr lang="ko-KR" altLang="en-US" sz="1800" dirty="0"/>
                        <a:t>데이터 정제</a:t>
                      </a:r>
                      <a:endParaRPr lang="en-US" altLang="ko-KR" sz="1800" dirty="0"/>
                    </a:p>
                    <a:p>
                      <a:pPr marL="342900" indent="-342900" algn="l" latinLnBrk="1">
                        <a:buFont typeface="Arial" panose="020B0604020202020204" pitchFamily="34" charset="0"/>
                        <a:buChar char="•"/>
                      </a:pPr>
                      <a:r>
                        <a:rPr lang="en-US" altLang="ko-KR" sz="1800" dirty="0"/>
                        <a:t>(ex) </a:t>
                      </a:r>
                      <a:r>
                        <a:rPr lang="ko-KR" altLang="en-US" sz="1800" dirty="0"/>
                        <a:t>날짜</a:t>
                      </a:r>
                      <a:r>
                        <a:rPr lang="en-US" altLang="ko-KR" sz="1800" dirty="0"/>
                        <a:t> </a:t>
                      </a:r>
                      <a:r>
                        <a:rPr lang="ko-KR" altLang="en-US" sz="1800" dirty="0"/>
                        <a:t>데이터</a:t>
                      </a:r>
                      <a:endParaRPr lang="en-US" altLang="ko-KR" sz="1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latinLnBrk="1">
                        <a:buFont typeface="Arial" panose="020B0604020202020204" pitchFamily="34" charset="0"/>
                        <a:buChar char="•"/>
                      </a:pPr>
                      <a:r>
                        <a:rPr lang="ko-KR" altLang="en-US" sz="1800" dirty="0"/>
                        <a:t>파일 다루기</a:t>
                      </a:r>
                      <a:endParaRPr lang="en-US" altLang="ko-KR" sz="1800" dirty="0"/>
                    </a:p>
                    <a:p>
                      <a:pPr marL="342900" indent="-342900" algn="l" latinLnBrk="1">
                        <a:buFont typeface="Arial" panose="020B0604020202020204" pitchFamily="34" charset="0"/>
                        <a:buChar char="•"/>
                      </a:pPr>
                      <a:r>
                        <a:rPr lang="en-US" altLang="ko-KR" sz="1800" dirty="0"/>
                        <a:t>(ex) </a:t>
                      </a:r>
                      <a:r>
                        <a:rPr lang="ko-KR" altLang="en-US" sz="1800" dirty="0"/>
                        <a:t>항공운항</a:t>
                      </a:r>
                      <a:r>
                        <a:rPr lang="en-US" altLang="ko-KR" sz="1800" dirty="0"/>
                        <a:t> </a:t>
                      </a:r>
                      <a:r>
                        <a:rPr lang="ko-KR" altLang="en-US" sz="1800" dirty="0"/>
                        <a:t>데이터</a:t>
                      </a:r>
                      <a:endParaRPr lang="en-US" altLang="ko-KR" sz="1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latinLnBrk="1">
                        <a:buFont typeface="Arial" panose="020B0604020202020204" pitchFamily="34" charset="0"/>
                        <a:buNone/>
                      </a:pPr>
                      <a:r>
                        <a:rPr lang="en-US" altLang="ko-KR" sz="1800" dirty="0"/>
                        <a:t>6,7,8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0312858"/>
                  </a:ext>
                </a:extLst>
              </a:tr>
              <a:tr h="472440">
                <a:tc>
                  <a:txBody>
                    <a:bodyPr/>
                    <a:lstStyle/>
                    <a:p>
                      <a:pPr marL="0" lvl="0" indent="0" latinLnBrk="1">
                        <a:buFontTx/>
                        <a:buNone/>
                      </a:pPr>
                      <a:r>
                        <a:rPr lang="en-US" altLang="ko-KR" sz="1800" dirty="0"/>
                        <a:t>6. </a:t>
                      </a:r>
                      <a:r>
                        <a:rPr lang="ko-KR" altLang="en-US" sz="1800" dirty="0"/>
                        <a:t>웹 </a:t>
                      </a:r>
                      <a:r>
                        <a:rPr lang="ko-KR" altLang="en-US" sz="1800" dirty="0" err="1"/>
                        <a:t>크롤링</a:t>
                      </a:r>
                      <a:endParaRPr lang="en-US" altLang="ko-KR" sz="1800" dirty="0"/>
                    </a:p>
                    <a:p>
                      <a:pPr marL="0" lvl="0" indent="0" latinLnBrk="1">
                        <a:buFontTx/>
                        <a:buNone/>
                      </a:pPr>
                      <a:r>
                        <a:rPr lang="en-US" altLang="ko-KR" sz="1800" dirty="0"/>
                        <a:t>   (WEB</a:t>
                      </a:r>
                      <a:r>
                        <a:rPr lang="ko-KR" altLang="en-US" sz="1800" dirty="0"/>
                        <a:t> </a:t>
                      </a:r>
                      <a:r>
                        <a:rPr lang="en-US" altLang="ko-KR" sz="1800" dirty="0"/>
                        <a:t>Crawling)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latinLnBrk="1">
                        <a:buFont typeface="Arial" panose="020B0604020202020204" pitchFamily="34" charset="0"/>
                        <a:buChar char="•"/>
                      </a:pPr>
                      <a:r>
                        <a:rPr lang="ko-KR" altLang="en-US" sz="1800" dirty="0"/>
                        <a:t>웹</a:t>
                      </a:r>
                      <a:r>
                        <a:rPr lang="en-US" altLang="ko-KR" sz="1800" dirty="0"/>
                        <a:t> </a:t>
                      </a:r>
                      <a:r>
                        <a:rPr lang="ko-KR" altLang="en-US" sz="1800" dirty="0" err="1"/>
                        <a:t>크롤링</a:t>
                      </a:r>
                      <a:endParaRPr lang="en-US" altLang="ko-KR" sz="1800" dirty="0"/>
                    </a:p>
                    <a:p>
                      <a:pPr marL="342900" indent="-342900" algn="l" latinLnBrk="1">
                        <a:buFont typeface="Arial" panose="020B0604020202020204" pitchFamily="34" charset="0"/>
                        <a:buChar char="•"/>
                      </a:pPr>
                      <a:r>
                        <a:rPr lang="en-US" altLang="ko-KR" sz="1800" dirty="0"/>
                        <a:t>(ex) </a:t>
                      </a:r>
                      <a:r>
                        <a:rPr lang="ko-KR" altLang="en-US" sz="1800" dirty="0" err="1"/>
                        <a:t>스크래핑</a:t>
                      </a:r>
                      <a:r>
                        <a:rPr lang="en-US" altLang="ko-KR" sz="1800" dirty="0"/>
                        <a:t> </a:t>
                      </a:r>
                    </a:p>
                    <a:p>
                      <a:pPr marL="342900" indent="-342900" algn="l" latinLnBrk="1">
                        <a:buFont typeface="Arial" panose="020B0604020202020204" pitchFamily="34" charset="0"/>
                        <a:buChar char="•"/>
                      </a:pPr>
                      <a:r>
                        <a:rPr lang="en-US" altLang="ko-KR" sz="1800" dirty="0"/>
                        <a:t>(ex) </a:t>
                      </a:r>
                      <a:r>
                        <a:rPr lang="ko-KR" altLang="en-US" sz="1800" dirty="0"/>
                        <a:t>국제가격동향</a:t>
                      </a:r>
                      <a:r>
                        <a:rPr lang="en-US" altLang="ko-KR" sz="1800" dirty="0"/>
                        <a:t>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latinLnBrk="1">
                        <a:buFont typeface="Arial" panose="020B0604020202020204" pitchFamily="34" charset="0"/>
                        <a:buChar char="•"/>
                      </a:pPr>
                      <a:r>
                        <a:rPr lang="en-US" altLang="ko-KR" sz="1800" dirty="0"/>
                        <a:t>(ex) </a:t>
                      </a:r>
                      <a:r>
                        <a:rPr lang="ko-KR" altLang="en-US" sz="1800" dirty="0"/>
                        <a:t>기상청</a:t>
                      </a:r>
                      <a:r>
                        <a:rPr lang="en-US" altLang="ko-KR" sz="1800" dirty="0"/>
                        <a:t> </a:t>
                      </a:r>
                      <a:r>
                        <a:rPr lang="ko-KR" altLang="en-US" sz="1800" dirty="0"/>
                        <a:t>데이터읽기</a:t>
                      </a:r>
                      <a:endParaRPr lang="en-US" altLang="ko-KR" sz="1800" dirty="0"/>
                    </a:p>
                    <a:p>
                      <a:pPr marL="342900" indent="-342900" algn="l" latinLnBrk="1">
                        <a:buFont typeface="Arial" panose="020B0604020202020204" pitchFamily="34" charset="0"/>
                        <a:buChar char="•"/>
                      </a:pPr>
                      <a:r>
                        <a:rPr lang="en-US" altLang="ko-KR" sz="1800" dirty="0"/>
                        <a:t>(ex) </a:t>
                      </a:r>
                      <a:r>
                        <a:rPr lang="ko-KR" altLang="en-US" sz="1800" dirty="0" err="1"/>
                        <a:t>부동상정보</a:t>
                      </a:r>
                      <a:r>
                        <a:rPr lang="en-US" altLang="ko-KR" sz="1800" dirty="0"/>
                        <a:t> </a:t>
                      </a:r>
                      <a:r>
                        <a:rPr lang="ko-KR" altLang="en-US" sz="1800" dirty="0"/>
                        <a:t>읽기</a:t>
                      </a:r>
                      <a:endParaRPr lang="en-US" altLang="ko-KR" sz="1800" dirty="0"/>
                    </a:p>
                    <a:p>
                      <a:pPr marL="342900" indent="-342900" algn="l" latinLnBrk="1">
                        <a:buFont typeface="Arial" panose="020B0604020202020204" pitchFamily="34" charset="0"/>
                        <a:buChar char="•"/>
                      </a:pPr>
                      <a:r>
                        <a:rPr lang="en-US" altLang="ko-KR" sz="1800" dirty="0"/>
                        <a:t>(ex) </a:t>
                      </a:r>
                      <a:r>
                        <a:rPr lang="ko-KR" altLang="en-US" sz="1800" dirty="0" err="1"/>
                        <a:t>웹지도</a:t>
                      </a:r>
                      <a:r>
                        <a:rPr lang="ko-KR" altLang="en-US" sz="1800" dirty="0"/>
                        <a:t> 데이터</a:t>
                      </a:r>
                      <a:endParaRPr lang="en-US" altLang="ko-KR" sz="1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latinLnBrk="1">
                        <a:buFont typeface="Arial" panose="020B0604020202020204" pitchFamily="34" charset="0"/>
                        <a:buNone/>
                      </a:pPr>
                      <a:r>
                        <a:rPr lang="en-US" altLang="ko-KR" sz="1800" dirty="0"/>
                        <a:t>9,10,11,12,13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4882918"/>
                  </a:ext>
                </a:extLst>
              </a:tr>
              <a:tr h="236220">
                <a:tc>
                  <a:txBody>
                    <a:bodyPr/>
                    <a:lstStyle/>
                    <a:p>
                      <a:pPr marL="0" lvl="0" indent="0" latinLnBrk="1">
                        <a:buFontTx/>
                        <a:buNone/>
                      </a:pPr>
                      <a:r>
                        <a:rPr lang="en-US" altLang="ko-KR" sz="1800" dirty="0"/>
                        <a:t>7. </a:t>
                      </a:r>
                      <a:r>
                        <a:rPr lang="ko-KR" altLang="en-US" sz="1800" dirty="0" err="1"/>
                        <a:t>베이즈</a:t>
                      </a:r>
                      <a:r>
                        <a:rPr lang="ko-KR" altLang="en-US" sz="1800" dirty="0"/>
                        <a:t> 알고리즘</a:t>
                      </a:r>
                      <a:endParaRPr lang="en-US" altLang="ko-KR" sz="1800" dirty="0"/>
                    </a:p>
                    <a:p>
                      <a:pPr marL="0" lvl="0" indent="0" latinLnBrk="1">
                        <a:buFontTx/>
                        <a:buNone/>
                      </a:pPr>
                      <a:r>
                        <a:rPr lang="en-US" altLang="ko-KR" sz="1800" dirty="0"/>
                        <a:t>   (Bayes Algorithm)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latinLnBrk="1">
                        <a:buFont typeface="Arial" panose="020B0604020202020204" pitchFamily="34" charset="0"/>
                        <a:buChar char="•"/>
                      </a:pPr>
                      <a:r>
                        <a:rPr lang="ko-KR" altLang="en-US" sz="1800" dirty="0" err="1"/>
                        <a:t>베이즈</a:t>
                      </a:r>
                      <a:r>
                        <a:rPr lang="ko-KR" altLang="en-US" sz="1800" dirty="0"/>
                        <a:t> 이론</a:t>
                      </a:r>
                      <a:endParaRPr lang="en-US" altLang="ko-KR" sz="1800" dirty="0"/>
                    </a:p>
                    <a:p>
                      <a:pPr marL="342900" indent="-342900" algn="l" latinLnBrk="1">
                        <a:buFont typeface="Arial" panose="020B0604020202020204" pitchFamily="34" charset="0"/>
                        <a:buChar char="•"/>
                      </a:pPr>
                      <a:r>
                        <a:rPr lang="en-US" altLang="ko-KR" sz="1800" dirty="0"/>
                        <a:t>(ex) </a:t>
                      </a:r>
                      <a:r>
                        <a:rPr lang="ko-KR" altLang="en-US" sz="1800" dirty="0"/>
                        <a:t>이름으로</a:t>
                      </a:r>
                      <a:r>
                        <a:rPr lang="en-US" altLang="ko-KR" sz="1800" dirty="0"/>
                        <a:t> </a:t>
                      </a:r>
                      <a:r>
                        <a:rPr lang="ko-KR" altLang="en-US" sz="1800" dirty="0"/>
                        <a:t>성별 예측</a:t>
                      </a:r>
                      <a:endParaRPr lang="en-US" altLang="ko-KR" sz="1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800" dirty="0"/>
                        <a:t>(ex) </a:t>
                      </a:r>
                      <a:r>
                        <a:rPr lang="ko-KR" altLang="en-US" sz="1800" dirty="0"/>
                        <a:t>병원 예약 부도율</a:t>
                      </a:r>
                      <a:endParaRPr lang="en-US" altLang="ko-KR" sz="1800" dirty="0"/>
                    </a:p>
                    <a:p>
                      <a:pPr marL="342900" marR="0" lvl="0" indent="-34290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800" dirty="0"/>
                        <a:t>(ex) </a:t>
                      </a:r>
                      <a:r>
                        <a:rPr lang="ko-KR" altLang="en-US" sz="1800" dirty="0"/>
                        <a:t>스팸 메시지 예측</a:t>
                      </a:r>
                      <a:endParaRPr lang="en-US" altLang="ko-KR" sz="18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800"/>
                        <a:t>14,15,16</a:t>
                      </a:r>
                      <a:endParaRPr lang="en-US" altLang="ko-KR"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5128309"/>
                  </a:ext>
                </a:extLst>
              </a:tr>
            </a:tbl>
          </a:graphicData>
        </a:graphic>
      </p:graphicFrame>
    </p:spTree>
    <p:extLst>
      <p:ext uri="{BB962C8B-B14F-4D97-AF65-F5344CB8AC3E}">
        <p14:creationId xmlns:p14="http://schemas.microsoft.com/office/powerpoint/2010/main" val="1019415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35D3BF9-C1A4-FD4F-8D61-0916B3049407}"/>
              </a:ext>
            </a:extLst>
          </p:cNvPr>
          <p:cNvSpPr>
            <a:spLocks noGrp="1"/>
          </p:cNvSpPr>
          <p:nvPr>
            <p:ph sz="quarter" idx="1"/>
          </p:nvPr>
        </p:nvSpPr>
        <p:spPr/>
        <p:txBody>
          <a:bodyPr/>
          <a:lstStyle/>
          <a:p>
            <a:r>
              <a:rPr kumimoji="1" lang="ko-KR" altLang="en-US"/>
              <a:t>양방향 통신</a:t>
            </a:r>
            <a:r>
              <a:rPr kumimoji="1" lang="en-US" altLang="ko-KR"/>
              <a:t>,</a:t>
            </a:r>
            <a:r>
              <a:rPr kumimoji="1" lang="ko-KR" altLang="en-US"/>
              <a:t> 제어</a:t>
            </a:r>
            <a:r>
              <a:rPr kumimoji="1" lang="en-US" altLang="ko-KR"/>
              <a:t>,</a:t>
            </a:r>
            <a:r>
              <a:rPr kumimoji="1" lang="ko-KR" altLang="en-US"/>
              <a:t> 지능형 컴퓨팅으로 구현</a:t>
            </a:r>
            <a:endParaRPr kumimoji="1" lang="en-US" altLang="ko-KR"/>
          </a:p>
          <a:p>
            <a:r>
              <a:rPr kumimoji="1" lang="ko-KR" altLang="en-US"/>
              <a:t>주요 구성 장치</a:t>
            </a:r>
            <a:endParaRPr kumimoji="1" lang="en-US" altLang="ko-KR"/>
          </a:p>
          <a:p>
            <a:pPr lvl="1"/>
            <a:r>
              <a:rPr lang="en" altLang="ko-KR"/>
              <a:t>Phasor Measurement Units (PMUs)</a:t>
            </a:r>
            <a:r>
              <a:rPr lang="ko-KR" altLang="en-US"/>
              <a:t> </a:t>
            </a:r>
            <a:r>
              <a:rPr lang="en-US" altLang="ko-KR"/>
              <a:t>–</a:t>
            </a:r>
            <a:r>
              <a:rPr lang="ko-KR" altLang="en-US"/>
              <a:t> 그리드 안정성 센서</a:t>
            </a:r>
            <a:endParaRPr lang="en-US" altLang="ko-KR"/>
          </a:p>
          <a:p>
            <a:pPr lvl="1"/>
            <a:r>
              <a:rPr lang="en" altLang="ko-KR"/>
              <a:t>Digital Meters – </a:t>
            </a:r>
            <a:r>
              <a:rPr lang="ko-KR" altLang="en-US"/>
              <a:t>정밀한 전력사용 측정</a:t>
            </a:r>
            <a:endParaRPr lang="en-US" altLang="ko-KR"/>
          </a:p>
          <a:p>
            <a:pPr lvl="1"/>
            <a:r>
              <a:rPr lang="en" altLang="ko-KR"/>
              <a:t>Relays – </a:t>
            </a:r>
            <a:r>
              <a:rPr lang="ko-KR" altLang="en-US"/>
              <a:t>장애 우회 릴레이</a:t>
            </a:r>
            <a:endParaRPr lang="en-US" altLang="ko-KR"/>
          </a:p>
          <a:p>
            <a:pPr lvl="1"/>
            <a:r>
              <a:rPr lang="en-US" altLang="ko-KR"/>
              <a:t>A</a:t>
            </a:r>
            <a:r>
              <a:rPr lang="en" altLang="ko-KR"/>
              <a:t>utomated feeder switches </a:t>
            </a:r>
          </a:p>
          <a:p>
            <a:pPr lvl="1"/>
            <a:r>
              <a:rPr lang="en-US" altLang="ko-KR"/>
              <a:t>Battery</a:t>
            </a:r>
            <a:r>
              <a:rPr lang="ko-KR" altLang="en-US"/>
              <a:t> </a:t>
            </a:r>
            <a:r>
              <a:rPr lang="en" altLang="ko-KR"/>
              <a:t>– </a:t>
            </a:r>
            <a:r>
              <a:rPr lang="ko-KR" altLang="en-US"/>
              <a:t>에너지 저장 장치</a:t>
            </a:r>
            <a:endParaRPr kumimoji="1" lang="en-US" altLang="ko-KR"/>
          </a:p>
          <a:p>
            <a:r>
              <a:rPr kumimoji="1" lang="ko-KR" altLang="en-US">
                <a:hlinkClick r:id="rId2"/>
              </a:rPr>
              <a:t>애니메이션</a:t>
            </a:r>
            <a:endParaRPr kumimoji="1" lang="en-US" altLang="ko-KR"/>
          </a:p>
          <a:p>
            <a:pPr lvl="3"/>
            <a:r>
              <a:rPr lang="en" altLang="ko-KR"/>
              <a:t>https://goo.gl/c6zEq9</a:t>
            </a:r>
            <a:endParaRPr kumimoji="1" lang="ko-KR" altLang="en-US"/>
          </a:p>
        </p:txBody>
      </p:sp>
      <p:sp>
        <p:nvSpPr>
          <p:cNvPr id="3" name="제목 2">
            <a:extLst>
              <a:ext uri="{FF2B5EF4-FFF2-40B4-BE49-F238E27FC236}">
                <a16:creationId xmlns:a16="http://schemas.microsoft.com/office/drawing/2014/main" id="{80FC1FDA-536D-8B42-9C4F-209E8EBB61E2}"/>
              </a:ext>
            </a:extLst>
          </p:cNvPr>
          <p:cNvSpPr>
            <a:spLocks noGrp="1"/>
          </p:cNvSpPr>
          <p:nvPr>
            <p:ph type="title"/>
          </p:nvPr>
        </p:nvSpPr>
        <p:spPr/>
        <p:txBody>
          <a:bodyPr/>
          <a:lstStyle/>
          <a:p>
            <a:r>
              <a:rPr kumimoji="1" lang="en-US" altLang="ko-KR"/>
              <a:t>Smart Grid</a:t>
            </a:r>
            <a:endParaRPr kumimoji="1" lang="ko-KR" altLang="en-US"/>
          </a:p>
        </p:txBody>
      </p:sp>
      <p:sp>
        <p:nvSpPr>
          <p:cNvPr id="4" name="슬라이드 번호 개체 틀 3">
            <a:extLst>
              <a:ext uri="{FF2B5EF4-FFF2-40B4-BE49-F238E27FC236}">
                <a16:creationId xmlns:a16="http://schemas.microsoft.com/office/drawing/2014/main" id="{259F5DDE-4180-C243-9F22-85B4553C9394}"/>
              </a:ext>
            </a:extLst>
          </p:cNvPr>
          <p:cNvSpPr>
            <a:spLocks noGrp="1"/>
          </p:cNvSpPr>
          <p:nvPr>
            <p:ph type="sldNum" sz="quarter" idx="12"/>
          </p:nvPr>
        </p:nvSpPr>
        <p:spPr/>
        <p:txBody>
          <a:bodyPr/>
          <a:lstStyle/>
          <a:p>
            <a:fld id="{86CB4B4D-7CA3-9044-876B-883B54F8677D}" type="slidenum">
              <a:rPr lang="en-US" altLang="ko-KR" smtClean="0"/>
              <a:pPr/>
              <a:t>20</a:t>
            </a:fld>
            <a:endParaRPr lang="en-US" altLang="ko-KR"/>
          </a:p>
        </p:txBody>
      </p:sp>
    </p:spTree>
    <p:extLst>
      <p:ext uri="{BB962C8B-B14F-4D97-AF65-F5344CB8AC3E}">
        <p14:creationId xmlns:p14="http://schemas.microsoft.com/office/powerpoint/2010/main" val="2553075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8406FD3-1E7C-454C-98CC-B66D325AFE70}"/>
              </a:ext>
            </a:extLst>
          </p:cNvPr>
          <p:cNvSpPr>
            <a:spLocks noGrp="1"/>
          </p:cNvSpPr>
          <p:nvPr>
            <p:ph sz="quarter" idx="1"/>
          </p:nvPr>
        </p:nvSpPr>
        <p:spPr/>
        <p:txBody>
          <a:bodyPr/>
          <a:lstStyle/>
          <a:p>
            <a:r>
              <a:rPr kumimoji="1" lang="ko-KR" altLang="en-US" dirty="0"/>
              <a:t>에너지 센서 데이터를 분석하여 에너지 자원의 적절한 배분</a:t>
            </a:r>
            <a:endParaRPr kumimoji="1" lang="en-US" altLang="ko-KR" dirty="0"/>
          </a:p>
          <a:p>
            <a:r>
              <a:rPr kumimoji="1" lang="ko-KR" altLang="en-US" dirty="0" err="1"/>
              <a:t>딥러닝</a:t>
            </a:r>
            <a:r>
              <a:rPr kumimoji="1" lang="ko-KR" altLang="en-US" dirty="0"/>
              <a:t> 기술 도입</a:t>
            </a:r>
            <a:endParaRPr kumimoji="1" lang="en-US" altLang="ko-KR" dirty="0"/>
          </a:p>
          <a:p>
            <a:pPr lvl="1"/>
            <a:r>
              <a:rPr kumimoji="1" lang="ko-KR" altLang="en-US" dirty="0"/>
              <a:t>기존의 모델 중심의 </a:t>
            </a:r>
            <a:r>
              <a:rPr kumimoji="1" lang="ko-KR" altLang="en-US" dirty="0" err="1"/>
              <a:t>머신러닝에서</a:t>
            </a:r>
            <a:r>
              <a:rPr kumimoji="1" lang="en-US" altLang="ko-KR" dirty="0"/>
              <a:t>,</a:t>
            </a:r>
            <a:r>
              <a:rPr kumimoji="1" lang="ko-KR" altLang="en-US" dirty="0"/>
              <a:t> 빅데이터 중심의 </a:t>
            </a:r>
            <a:r>
              <a:rPr kumimoji="1" lang="ko-KR" altLang="en-US" dirty="0" err="1"/>
              <a:t>머신러닝으로</a:t>
            </a:r>
            <a:r>
              <a:rPr kumimoji="1" lang="ko-KR" altLang="en-US" dirty="0"/>
              <a:t> 진화</a:t>
            </a:r>
            <a:endParaRPr kumimoji="1" lang="en-US" altLang="ko-KR" dirty="0"/>
          </a:p>
          <a:p>
            <a:pPr lvl="1"/>
            <a:r>
              <a:rPr kumimoji="1" lang="ko-KR" altLang="en-US" dirty="0"/>
              <a:t>정교한 예측 및 관리</a:t>
            </a:r>
            <a:endParaRPr kumimoji="1" lang="en-US" altLang="ko-KR" dirty="0"/>
          </a:p>
          <a:p>
            <a:pPr lvl="2"/>
            <a:r>
              <a:rPr kumimoji="1" lang="ko-KR" altLang="en-US" dirty="0" err="1"/>
              <a:t>소지역</a:t>
            </a:r>
            <a:r>
              <a:rPr kumimoji="1" lang="ko-KR" altLang="en-US" dirty="0"/>
              <a:t> 중심의 관리</a:t>
            </a:r>
            <a:r>
              <a:rPr kumimoji="1" lang="en-US" altLang="ko-KR" dirty="0"/>
              <a:t>,</a:t>
            </a:r>
            <a:r>
              <a:rPr kumimoji="1" lang="ko-KR" altLang="en-US" dirty="0"/>
              <a:t> 축전 장치의 활용</a:t>
            </a:r>
            <a:endParaRPr kumimoji="1" lang="en-US" altLang="ko-KR" dirty="0"/>
          </a:p>
          <a:p>
            <a:pPr lvl="1"/>
            <a:r>
              <a:rPr kumimoji="1" lang="ko-KR" altLang="en-US" dirty="0"/>
              <a:t>에너지 절감</a:t>
            </a:r>
            <a:endParaRPr kumimoji="1" lang="en-US" altLang="ko-KR" dirty="0"/>
          </a:p>
          <a:p>
            <a:pPr lvl="2"/>
            <a:r>
              <a:rPr kumimoji="1" lang="ko-KR" altLang="en-US" dirty="0"/>
              <a:t>구글 데이터 센터의 에너지 절약 </a:t>
            </a:r>
            <a:r>
              <a:rPr kumimoji="1" lang="en-US" altLang="ko-KR" dirty="0"/>
              <a:t>(cooling)</a:t>
            </a:r>
            <a:endParaRPr kumimoji="1" lang="ko-KR" altLang="en-US" dirty="0"/>
          </a:p>
        </p:txBody>
      </p:sp>
      <p:sp>
        <p:nvSpPr>
          <p:cNvPr id="3" name="제목 2">
            <a:extLst>
              <a:ext uri="{FF2B5EF4-FFF2-40B4-BE49-F238E27FC236}">
                <a16:creationId xmlns:a16="http://schemas.microsoft.com/office/drawing/2014/main" id="{3AAC5A96-C33F-6642-9080-AA9CDAF8090E}"/>
              </a:ext>
            </a:extLst>
          </p:cNvPr>
          <p:cNvSpPr>
            <a:spLocks noGrp="1"/>
          </p:cNvSpPr>
          <p:nvPr>
            <p:ph type="title"/>
          </p:nvPr>
        </p:nvSpPr>
        <p:spPr/>
        <p:txBody>
          <a:bodyPr/>
          <a:lstStyle/>
          <a:p>
            <a:r>
              <a:rPr kumimoji="1" lang="en-US" altLang="ko-KR"/>
              <a:t>AI </a:t>
            </a:r>
            <a:r>
              <a:rPr kumimoji="1" lang="ko-KR" altLang="en-US"/>
              <a:t>스마트 그리드</a:t>
            </a:r>
          </a:p>
        </p:txBody>
      </p:sp>
      <p:sp>
        <p:nvSpPr>
          <p:cNvPr id="4" name="슬라이드 번호 개체 틀 3">
            <a:extLst>
              <a:ext uri="{FF2B5EF4-FFF2-40B4-BE49-F238E27FC236}">
                <a16:creationId xmlns:a16="http://schemas.microsoft.com/office/drawing/2014/main" id="{9B189781-9F07-3249-9D5D-502EA1A7E547}"/>
              </a:ext>
            </a:extLst>
          </p:cNvPr>
          <p:cNvSpPr>
            <a:spLocks noGrp="1"/>
          </p:cNvSpPr>
          <p:nvPr>
            <p:ph type="sldNum" sz="quarter" idx="12"/>
          </p:nvPr>
        </p:nvSpPr>
        <p:spPr/>
        <p:txBody>
          <a:bodyPr/>
          <a:lstStyle/>
          <a:p>
            <a:fld id="{86CB4B4D-7CA3-9044-876B-883B54F8677D}" type="slidenum">
              <a:rPr lang="en-US" altLang="ko-KR" smtClean="0"/>
              <a:pPr/>
              <a:t>21</a:t>
            </a:fld>
            <a:endParaRPr lang="en-US" altLang="ko-KR"/>
          </a:p>
        </p:txBody>
      </p:sp>
      <p:pic>
        <p:nvPicPr>
          <p:cNvPr id="6" name="그림 5">
            <a:extLst>
              <a:ext uri="{FF2B5EF4-FFF2-40B4-BE49-F238E27FC236}">
                <a16:creationId xmlns:a16="http://schemas.microsoft.com/office/drawing/2014/main" id="{71F16D57-8C03-C74C-BCD1-D4197B3EF6B1}"/>
              </a:ext>
            </a:extLst>
          </p:cNvPr>
          <p:cNvPicPr>
            <a:picLocks noChangeAspect="1"/>
          </p:cNvPicPr>
          <p:nvPr/>
        </p:nvPicPr>
        <p:blipFill>
          <a:blip r:embed="rId2" cstate="print"/>
          <a:stretch>
            <a:fillRect/>
          </a:stretch>
        </p:blipFill>
        <p:spPr>
          <a:xfrm>
            <a:off x="3550072" y="6466816"/>
            <a:ext cx="7092421" cy="2808312"/>
          </a:xfrm>
          <a:prstGeom prst="rect">
            <a:avLst/>
          </a:prstGeom>
        </p:spPr>
      </p:pic>
    </p:spTree>
    <p:extLst>
      <p:ext uri="{BB962C8B-B14F-4D97-AF65-F5344CB8AC3E}">
        <p14:creationId xmlns:p14="http://schemas.microsoft.com/office/powerpoint/2010/main" val="2322414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3EA42E8-F27A-4C49-986A-FD83A21B75BE}"/>
              </a:ext>
            </a:extLst>
          </p:cNvPr>
          <p:cNvSpPr>
            <a:spLocks noGrp="1"/>
          </p:cNvSpPr>
          <p:nvPr>
            <p:ph sz="quarter" idx="1"/>
          </p:nvPr>
        </p:nvSpPr>
        <p:spPr/>
        <p:txBody>
          <a:bodyPr/>
          <a:lstStyle/>
          <a:p>
            <a:endParaRPr kumimoji="1" lang="en-US" altLang="ko-KR"/>
          </a:p>
          <a:p>
            <a:r>
              <a:rPr kumimoji="1" lang="en-US" altLang="ko-KR"/>
              <a:t>“</a:t>
            </a:r>
            <a:r>
              <a:rPr kumimoji="1" lang="ko-KR" altLang="en-US"/>
              <a:t>돌이 다 떨어져서 석기시대가 끝난 것이 아니다 </a:t>
            </a:r>
            <a:r>
              <a:rPr kumimoji="1" lang="en-US" altLang="ko-KR"/>
              <a:t>(yamani)</a:t>
            </a:r>
          </a:p>
        </p:txBody>
      </p:sp>
      <p:sp>
        <p:nvSpPr>
          <p:cNvPr id="3" name="제목 2">
            <a:extLst>
              <a:ext uri="{FF2B5EF4-FFF2-40B4-BE49-F238E27FC236}">
                <a16:creationId xmlns:a16="http://schemas.microsoft.com/office/drawing/2014/main" id="{15B7EFC0-95DE-AE4D-891A-CC5A304A3C01}"/>
              </a:ext>
            </a:extLst>
          </p:cNvPr>
          <p:cNvSpPr>
            <a:spLocks noGrp="1"/>
          </p:cNvSpPr>
          <p:nvPr>
            <p:ph type="title"/>
          </p:nvPr>
        </p:nvSpPr>
        <p:spPr/>
        <p:txBody>
          <a:bodyPr/>
          <a:lstStyle/>
          <a:p>
            <a:r>
              <a:rPr kumimoji="1" lang="ko-KR" altLang="en-US"/>
              <a:t>에너지 이슈</a:t>
            </a:r>
          </a:p>
        </p:txBody>
      </p:sp>
      <p:sp>
        <p:nvSpPr>
          <p:cNvPr id="4" name="슬라이드 번호 개체 틀 3">
            <a:extLst>
              <a:ext uri="{FF2B5EF4-FFF2-40B4-BE49-F238E27FC236}">
                <a16:creationId xmlns:a16="http://schemas.microsoft.com/office/drawing/2014/main" id="{EBC1FCF3-B9F7-C140-BA09-E215AFBC7D52}"/>
              </a:ext>
            </a:extLst>
          </p:cNvPr>
          <p:cNvSpPr>
            <a:spLocks noGrp="1"/>
          </p:cNvSpPr>
          <p:nvPr>
            <p:ph type="sldNum" sz="quarter" idx="12"/>
          </p:nvPr>
        </p:nvSpPr>
        <p:spPr/>
        <p:txBody>
          <a:bodyPr/>
          <a:lstStyle/>
          <a:p>
            <a:fld id="{86CB4B4D-7CA3-9044-876B-883B54F8677D}" type="slidenum">
              <a:rPr lang="en-US" altLang="ko-KR" smtClean="0"/>
              <a:pPr/>
              <a:t>22</a:t>
            </a:fld>
            <a:endParaRPr lang="en-US" altLang="ko-KR"/>
          </a:p>
        </p:txBody>
      </p:sp>
      <p:pic>
        <p:nvPicPr>
          <p:cNvPr id="5" name="그림 4">
            <a:extLst>
              <a:ext uri="{FF2B5EF4-FFF2-40B4-BE49-F238E27FC236}">
                <a16:creationId xmlns:a16="http://schemas.microsoft.com/office/drawing/2014/main" id="{E1B2E700-1E76-FD4C-8383-23C6F2913C11}"/>
              </a:ext>
            </a:extLst>
          </p:cNvPr>
          <p:cNvPicPr>
            <a:picLocks noChangeAspect="1"/>
          </p:cNvPicPr>
          <p:nvPr/>
        </p:nvPicPr>
        <p:blipFill>
          <a:blip r:embed="rId2" cstate="print"/>
          <a:stretch>
            <a:fillRect/>
          </a:stretch>
        </p:blipFill>
        <p:spPr>
          <a:xfrm>
            <a:off x="4529708" y="4516760"/>
            <a:ext cx="4089400" cy="2997200"/>
          </a:xfrm>
          <a:prstGeom prst="rect">
            <a:avLst/>
          </a:prstGeom>
        </p:spPr>
      </p:pic>
    </p:spTree>
    <p:extLst>
      <p:ext uri="{BB962C8B-B14F-4D97-AF65-F5344CB8AC3E}">
        <p14:creationId xmlns:p14="http://schemas.microsoft.com/office/powerpoint/2010/main" val="1779060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8964FD1-18C3-F748-A94F-6C9DE0F827BC}"/>
              </a:ext>
            </a:extLst>
          </p:cNvPr>
          <p:cNvSpPr>
            <a:spLocks noGrp="1"/>
          </p:cNvSpPr>
          <p:nvPr>
            <p:ph sz="quarter" idx="1"/>
          </p:nvPr>
        </p:nvSpPr>
        <p:spPr/>
        <p:txBody>
          <a:bodyPr/>
          <a:lstStyle/>
          <a:p>
            <a:r>
              <a:rPr lang="ko-KR" altLang="en-US" dirty="0"/>
              <a:t>자율주행차의 상용화 대비 </a:t>
            </a:r>
            <a:r>
              <a:rPr lang="en-US" altLang="ko-KR" dirty="0"/>
              <a:t>(</a:t>
            </a:r>
            <a:r>
              <a:rPr lang="ko-KR" altLang="en-US" dirty="0"/>
              <a:t>기술적으로는</a:t>
            </a:r>
            <a:r>
              <a:rPr lang="en-US" altLang="ko-KR" dirty="0"/>
              <a:t> </a:t>
            </a:r>
            <a:r>
              <a:rPr lang="ko-KR" altLang="en-US" dirty="0"/>
              <a:t>이미 완비</a:t>
            </a:r>
            <a:r>
              <a:rPr lang="en-US" altLang="ko-KR" dirty="0"/>
              <a:t>)</a:t>
            </a:r>
          </a:p>
          <a:p>
            <a:r>
              <a:rPr kumimoji="1" lang="ko-KR" altLang="en-US" dirty="0"/>
              <a:t>부정적인 면</a:t>
            </a:r>
            <a:endParaRPr kumimoji="1" lang="en-US" altLang="ko-KR" dirty="0"/>
          </a:p>
          <a:p>
            <a:pPr lvl="1"/>
            <a:r>
              <a:rPr kumimoji="1" lang="ko-KR" altLang="en-US" dirty="0">
                <a:solidFill>
                  <a:schemeClr val="tx1"/>
                </a:solidFill>
              </a:rPr>
              <a:t>새로운 물체나 상황 인식이 </a:t>
            </a:r>
            <a:r>
              <a:rPr kumimoji="1" lang="ko-KR" altLang="en-US" dirty="0"/>
              <a:t>어렵다</a:t>
            </a:r>
            <a:endParaRPr kumimoji="1" lang="en-US" altLang="ko-KR" dirty="0"/>
          </a:p>
          <a:p>
            <a:pPr lvl="1"/>
            <a:r>
              <a:rPr kumimoji="1" lang="ko-KR" altLang="en-US" dirty="0"/>
              <a:t>공사현장</a:t>
            </a:r>
            <a:r>
              <a:rPr kumimoji="1" lang="en-US" altLang="ko-KR" dirty="0"/>
              <a:t>, </a:t>
            </a:r>
            <a:r>
              <a:rPr kumimoji="1" lang="ko-KR" altLang="en-US" dirty="0"/>
              <a:t>수신호 등을 파악하기 어렵다</a:t>
            </a:r>
            <a:endParaRPr kumimoji="1" lang="en-US" altLang="ko-KR" dirty="0"/>
          </a:p>
          <a:p>
            <a:pPr lvl="1"/>
            <a:r>
              <a:rPr lang="ko-KR" altLang="en-US" dirty="0"/>
              <a:t>돌발상황에 실시간으로 대응</a:t>
            </a:r>
            <a:endParaRPr kumimoji="1" lang="en-US" altLang="ko-KR" dirty="0"/>
          </a:p>
          <a:p>
            <a:r>
              <a:rPr kumimoji="1" lang="ko-KR" altLang="en-US" dirty="0"/>
              <a:t>긍정적인 면</a:t>
            </a:r>
            <a:endParaRPr kumimoji="1" lang="en-US" altLang="ko-KR" dirty="0"/>
          </a:p>
          <a:p>
            <a:pPr lvl="1"/>
            <a:r>
              <a:rPr kumimoji="1" lang="ko-KR" altLang="en-US" dirty="0"/>
              <a:t>버스</a:t>
            </a:r>
            <a:r>
              <a:rPr kumimoji="1" lang="en-US" altLang="ko-KR" dirty="0"/>
              <a:t>,</a:t>
            </a:r>
            <a:r>
              <a:rPr kumimoji="1" lang="ko-KR" altLang="en-US" dirty="0"/>
              <a:t> 트럭부터 운행한다 </a:t>
            </a:r>
            <a:r>
              <a:rPr kumimoji="1" lang="en-US" altLang="ko-KR" dirty="0"/>
              <a:t>(</a:t>
            </a:r>
            <a:r>
              <a:rPr kumimoji="1" lang="ko-KR" altLang="en-US" dirty="0"/>
              <a:t>길을 잘 아는 상황</a:t>
            </a:r>
            <a:r>
              <a:rPr kumimoji="1" lang="en-US" altLang="ko-KR" dirty="0"/>
              <a:t>)</a:t>
            </a:r>
          </a:p>
          <a:p>
            <a:pPr lvl="1"/>
            <a:r>
              <a:rPr kumimoji="1" lang="en-US" altLang="ko-KR" dirty="0"/>
              <a:t>360</a:t>
            </a:r>
            <a:r>
              <a:rPr kumimoji="1" lang="ko-KR" altLang="en-US" dirty="0"/>
              <a:t>도 관찰이 가능하다</a:t>
            </a:r>
            <a:endParaRPr kumimoji="1" lang="en-US" altLang="ko-KR" dirty="0"/>
          </a:p>
          <a:p>
            <a:pPr lvl="1"/>
            <a:r>
              <a:rPr kumimoji="1" lang="ko-KR" altLang="en-US" dirty="0"/>
              <a:t>기술 발전이 빠르다</a:t>
            </a:r>
            <a:endParaRPr kumimoji="1" lang="en-US" altLang="ko-KR" dirty="0"/>
          </a:p>
          <a:p>
            <a:endParaRPr lang="en-US" altLang="ko-KR" dirty="0"/>
          </a:p>
          <a:p>
            <a:endParaRPr kumimoji="1" lang="ko-KR" altLang="en-US" dirty="0"/>
          </a:p>
        </p:txBody>
      </p:sp>
      <p:sp>
        <p:nvSpPr>
          <p:cNvPr id="3" name="제목 2">
            <a:extLst>
              <a:ext uri="{FF2B5EF4-FFF2-40B4-BE49-F238E27FC236}">
                <a16:creationId xmlns:a16="http://schemas.microsoft.com/office/drawing/2014/main" id="{BC777060-AB31-4247-93D8-D2CA7CDB3E2B}"/>
              </a:ext>
            </a:extLst>
          </p:cNvPr>
          <p:cNvSpPr>
            <a:spLocks noGrp="1"/>
          </p:cNvSpPr>
          <p:nvPr>
            <p:ph type="title"/>
          </p:nvPr>
        </p:nvSpPr>
        <p:spPr/>
        <p:txBody>
          <a:bodyPr/>
          <a:lstStyle/>
          <a:p>
            <a:r>
              <a:rPr kumimoji="1" lang="ko-KR" altLang="en-US" err="1"/>
              <a:t>자율주행차</a:t>
            </a:r>
            <a:endParaRPr kumimoji="1" lang="ko-KR" altLang="en-US"/>
          </a:p>
        </p:txBody>
      </p:sp>
      <p:sp>
        <p:nvSpPr>
          <p:cNvPr id="4" name="슬라이드 번호 개체 틀 3">
            <a:extLst>
              <a:ext uri="{FF2B5EF4-FFF2-40B4-BE49-F238E27FC236}">
                <a16:creationId xmlns:a16="http://schemas.microsoft.com/office/drawing/2014/main" id="{1040FAF6-EFB3-B04F-B218-36641C0AC4FC}"/>
              </a:ext>
            </a:extLst>
          </p:cNvPr>
          <p:cNvSpPr>
            <a:spLocks noGrp="1"/>
          </p:cNvSpPr>
          <p:nvPr>
            <p:ph type="sldNum" sz="quarter" idx="12"/>
          </p:nvPr>
        </p:nvSpPr>
        <p:spPr/>
        <p:txBody>
          <a:bodyPr/>
          <a:lstStyle/>
          <a:p>
            <a:fld id="{86CB4B4D-7CA3-9044-876B-883B54F8677D}" type="slidenum">
              <a:rPr lang="en-US" altLang="ko-KR" smtClean="0"/>
              <a:pPr/>
              <a:t>23</a:t>
            </a:fld>
            <a:endParaRPr lang="en-US" altLang="ko-KR"/>
          </a:p>
        </p:txBody>
      </p:sp>
    </p:spTree>
    <p:extLst>
      <p:ext uri="{BB962C8B-B14F-4D97-AF65-F5344CB8AC3E}">
        <p14:creationId xmlns:p14="http://schemas.microsoft.com/office/powerpoint/2010/main" val="3656984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33E26FB-C0E2-4C4B-A091-12F022B125F4}"/>
              </a:ext>
            </a:extLst>
          </p:cNvPr>
          <p:cNvSpPr>
            <a:spLocks noGrp="1"/>
          </p:cNvSpPr>
          <p:nvPr>
            <p:ph sz="quarter" idx="1"/>
          </p:nvPr>
        </p:nvSpPr>
        <p:spPr/>
        <p:txBody>
          <a:bodyPr/>
          <a:lstStyle/>
          <a:p>
            <a:r>
              <a:rPr kumimoji="1" lang="ko-KR" altLang="en-US"/>
              <a:t>대기시간 </a:t>
            </a:r>
            <a:r>
              <a:rPr kumimoji="1" lang="en-US" altLang="ko-KR"/>
              <a:t>10~50%</a:t>
            </a:r>
            <a:r>
              <a:rPr kumimoji="1" lang="ko-KR" altLang="en-US"/>
              <a:t> 단축</a:t>
            </a:r>
          </a:p>
        </p:txBody>
      </p:sp>
      <p:sp>
        <p:nvSpPr>
          <p:cNvPr id="3" name="제목 2">
            <a:extLst>
              <a:ext uri="{FF2B5EF4-FFF2-40B4-BE49-F238E27FC236}">
                <a16:creationId xmlns:a16="http://schemas.microsoft.com/office/drawing/2014/main" id="{D41B6F5B-79E3-7642-A183-C4162F564DCE}"/>
              </a:ext>
            </a:extLst>
          </p:cNvPr>
          <p:cNvSpPr>
            <a:spLocks noGrp="1"/>
          </p:cNvSpPr>
          <p:nvPr>
            <p:ph type="title"/>
          </p:nvPr>
        </p:nvSpPr>
        <p:spPr/>
        <p:txBody>
          <a:bodyPr/>
          <a:lstStyle/>
          <a:p>
            <a:r>
              <a:rPr lang="ko-KR" altLang="en-US" err="1"/>
              <a:t>적응형</a:t>
            </a:r>
            <a:r>
              <a:rPr lang="ko-KR" altLang="en-US"/>
              <a:t> 신호등</a:t>
            </a:r>
            <a:endParaRPr lang="en" altLang="ko-KR"/>
          </a:p>
        </p:txBody>
      </p:sp>
      <p:sp>
        <p:nvSpPr>
          <p:cNvPr id="4" name="슬라이드 번호 개체 틀 3">
            <a:extLst>
              <a:ext uri="{FF2B5EF4-FFF2-40B4-BE49-F238E27FC236}">
                <a16:creationId xmlns:a16="http://schemas.microsoft.com/office/drawing/2014/main" id="{E94E2A1E-AD10-D645-9F67-1A2275743C32}"/>
              </a:ext>
            </a:extLst>
          </p:cNvPr>
          <p:cNvSpPr>
            <a:spLocks noGrp="1"/>
          </p:cNvSpPr>
          <p:nvPr>
            <p:ph type="sldNum" sz="quarter" idx="12"/>
          </p:nvPr>
        </p:nvSpPr>
        <p:spPr/>
        <p:txBody>
          <a:bodyPr/>
          <a:lstStyle/>
          <a:p>
            <a:fld id="{86CB4B4D-7CA3-9044-876B-883B54F8677D}" type="slidenum">
              <a:rPr lang="en-US" altLang="ko-KR" smtClean="0"/>
              <a:pPr/>
              <a:t>24</a:t>
            </a:fld>
            <a:endParaRPr lang="en-US" altLang="ko-KR"/>
          </a:p>
        </p:txBody>
      </p:sp>
      <p:pic>
        <p:nvPicPr>
          <p:cNvPr id="5" name="그림 4">
            <a:extLst>
              <a:ext uri="{FF2B5EF4-FFF2-40B4-BE49-F238E27FC236}">
                <a16:creationId xmlns:a16="http://schemas.microsoft.com/office/drawing/2014/main" id="{8D7079BC-6FB7-9B45-9EEE-3CA92E3A4242}"/>
              </a:ext>
            </a:extLst>
          </p:cNvPr>
          <p:cNvPicPr>
            <a:picLocks noChangeAspect="1"/>
          </p:cNvPicPr>
          <p:nvPr/>
        </p:nvPicPr>
        <p:blipFill>
          <a:blip r:embed="rId2" cstate="print"/>
          <a:stretch>
            <a:fillRect/>
          </a:stretch>
        </p:blipFill>
        <p:spPr>
          <a:xfrm>
            <a:off x="2252374" y="2860576"/>
            <a:ext cx="8500052" cy="4032448"/>
          </a:xfrm>
          <a:prstGeom prst="rect">
            <a:avLst/>
          </a:prstGeom>
        </p:spPr>
      </p:pic>
    </p:spTree>
    <p:extLst>
      <p:ext uri="{BB962C8B-B14F-4D97-AF65-F5344CB8AC3E}">
        <p14:creationId xmlns:p14="http://schemas.microsoft.com/office/powerpoint/2010/main" val="3757362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내용 개체 틀 8">
            <a:extLst>
              <a:ext uri="{FF2B5EF4-FFF2-40B4-BE49-F238E27FC236}">
                <a16:creationId xmlns:a16="http://schemas.microsoft.com/office/drawing/2014/main" id="{59AC041D-42D3-DE4B-AE54-3B7DDFC4C520}"/>
              </a:ext>
            </a:extLst>
          </p:cNvPr>
          <p:cNvPicPr>
            <a:picLocks noGrp="1" noChangeAspect="1"/>
          </p:cNvPicPr>
          <p:nvPr>
            <p:ph sz="quarter" idx="1"/>
          </p:nvPr>
        </p:nvPicPr>
        <p:blipFill>
          <a:blip r:embed="rId2" cstate="print"/>
          <a:stretch>
            <a:fillRect/>
          </a:stretch>
        </p:blipFill>
        <p:spPr>
          <a:xfrm>
            <a:off x="1268040" y="5144549"/>
            <a:ext cx="9042400" cy="1066800"/>
          </a:xfrm>
          <a:prstGeom prst="rect">
            <a:avLst/>
          </a:prstGeom>
        </p:spPr>
      </p:pic>
      <p:sp>
        <p:nvSpPr>
          <p:cNvPr id="3" name="제목 2">
            <a:extLst>
              <a:ext uri="{FF2B5EF4-FFF2-40B4-BE49-F238E27FC236}">
                <a16:creationId xmlns:a16="http://schemas.microsoft.com/office/drawing/2014/main" id="{3662A49E-4344-8E46-B163-BC03FB4CF00A}"/>
              </a:ext>
            </a:extLst>
          </p:cNvPr>
          <p:cNvSpPr>
            <a:spLocks noGrp="1"/>
          </p:cNvSpPr>
          <p:nvPr>
            <p:ph type="title"/>
          </p:nvPr>
        </p:nvSpPr>
        <p:spPr/>
        <p:txBody>
          <a:bodyPr/>
          <a:lstStyle/>
          <a:p>
            <a:r>
              <a:rPr lang="en" altLang="ko-KR"/>
              <a:t>Self-Driving Car Timeline </a:t>
            </a:r>
            <a:r>
              <a:rPr lang="en-US" altLang="ko-KR"/>
              <a:t>(18/7)</a:t>
            </a:r>
            <a:endParaRPr lang="en" altLang="ko-KR"/>
          </a:p>
        </p:txBody>
      </p:sp>
      <p:sp>
        <p:nvSpPr>
          <p:cNvPr id="4" name="슬라이드 번호 개체 틀 3">
            <a:extLst>
              <a:ext uri="{FF2B5EF4-FFF2-40B4-BE49-F238E27FC236}">
                <a16:creationId xmlns:a16="http://schemas.microsoft.com/office/drawing/2014/main" id="{B537FC33-2B52-BD42-BFF7-412472C5E128}"/>
              </a:ext>
            </a:extLst>
          </p:cNvPr>
          <p:cNvSpPr>
            <a:spLocks noGrp="1"/>
          </p:cNvSpPr>
          <p:nvPr>
            <p:ph type="sldNum" sz="quarter" idx="12"/>
          </p:nvPr>
        </p:nvSpPr>
        <p:spPr/>
        <p:txBody>
          <a:bodyPr/>
          <a:lstStyle/>
          <a:p>
            <a:fld id="{86CB4B4D-7CA3-9044-876B-883B54F8677D}" type="slidenum">
              <a:rPr lang="en-US" altLang="ko-KR" smtClean="0"/>
              <a:pPr/>
              <a:t>25</a:t>
            </a:fld>
            <a:endParaRPr lang="en-US" altLang="ko-KR"/>
          </a:p>
        </p:txBody>
      </p:sp>
      <p:pic>
        <p:nvPicPr>
          <p:cNvPr id="5" name="그림 4">
            <a:extLst>
              <a:ext uri="{FF2B5EF4-FFF2-40B4-BE49-F238E27FC236}">
                <a16:creationId xmlns:a16="http://schemas.microsoft.com/office/drawing/2014/main" id="{32D54AA9-160C-064D-B039-CE0E94B00F0B}"/>
              </a:ext>
            </a:extLst>
          </p:cNvPr>
          <p:cNvPicPr>
            <a:picLocks noChangeAspect="1"/>
          </p:cNvPicPr>
          <p:nvPr/>
        </p:nvPicPr>
        <p:blipFill>
          <a:blip r:embed="rId3" cstate="print"/>
          <a:stretch>
            <a:fillRect/>
          </a:stretch>
        </p:blipFill>
        <p:spPr>
          <a:xfrm>
            <a:off x="1174984" y="7508056"/>
            <a:ext cx="9258300" cy="1473200"/>
          </a:xfrm>
          <a:prstGeom prst="rect">
            <a:avLst/>
          </a:prstGeom>
        </p:spPr>
      </p:pic>
      <p:pic>
        <p:nvPicPr>
          <p:cNvPr id="7" name="그림 6">
            <a:extLst>
              <a:ext uri="{FF2B5EF4-FFF2-40B4-BE49-F238E27FC236}">
                <a16:creationId xmlns:a16="http://schemas.microsoft.com/office/drawing/2014/main" id="{08C64E56-0876-E646-93CC-A681F1C3D5BD}"/>
              </a:ext>
            </a:extLst>
          </p:cNvPr>
          <p:cNvPicPr>
            <a:picLocks noChangeAspect="1"/>
          </p:cNvPicPr>
          <p:nvPr/>
        </p:nvPicPr>
        <p:blipFill>
          <a:blip r:embed="rId4" cstate="print"/>
          <a:stretch>
            <a:fillRect/>
          </a:stretch>
        </p:blipFill>
        <p:spPr>
          <a:xfrm>
            <a:off x="1234505" y="2001815"/>
            <a:ext cx="7404100" cy="977900"/>
          </a:xfrm>
          <a:prstGeom prst="rect">
            <a:avLst/>
          </a:prstGeom>
        </p:spPr>
      </p:pic>
      <p:pic>
        <p:nvPicPr>
          <p:cNvPr id="8" name="그림 7">
            <a:extLst>
              <a:ext uri="{FF2B5EF4-FFF2-40B4-BE49-F238E27FC236}">
                <a16:creationId xmlns:a16="http://schemas.microsoft.com/office/drawing/2014/main" id="{BFABC602-B98A-0D47-A334-99255544BDD9}"/>
              </a:ext>
            </a:extLst>
          </p:cNvPr>
          <p:cNvPicPr>
            <a:picLocks noChangeAspect="1"/>
          </p:cNvPicPr>
          <p:nvPr/>
        </p:nvPicPr>
        <p:blipFill>
          <a:blip r:embed="rId5" cstate="print"/>
          <a:stretch>
            <a:fillRect/>
          </a:stretch>
        </p:blipFill>
        <p:spPr>
          <a:xfrm>
            <a:off x="1161736" y="2944835"/>
            <a:ext cx="8978900" cy="1193800"/>
          </a:xfrm>
          <a:prstGeom prst="rect">
            <a:avLst/>
          </a:prstGeom>
        </p:spPr>
      </p:pic>
      <p:pic>
        <p:nvPicPr>
          <p:cNvPr id="10" name="그림 9">
            <a:extLst>
              <a:ext uri="{FF2B5EF4-FFF2-40B4-BE49-F238E27FC236}">
                <a16:creationId xmlns:a16="http://schemas.microsoft.com/office/drawing/2014/main" id="{776C1A67-AF30-144A-9E45-D0CD89FD8EAE}"/>
              </a:ext>
            </a:extLst>
          </p:cNvPr>
          <p:cNvPicPr>
            <a:picLocks noChangeAspect="1"/>
          </p:cNvPicPr>
          <p:nvPr/>
        </p:nvPicPr>
        <p:blipFill>
          <a:blip r:embed="rId6" cstate="print"/>
          <a:stretch>
            <a:fillRect/>
          </a:stretch>
        </p:blipFill>
        <p:spPr>
          <a:xfrm>
            <a:off x="1232859" y="6365056"/>
            <a:ext cx="9042400" cy="1143000"/>
          </a:xfrm>
          <a:prstGeom prst="rect">
            <a:avLst/>
          </a:prstGeom>
        </p:spPr>
      </p:pic>
      <p:pic>
        <p:nvPicPr>
          <p:cNvPr id="11" name="그림 10">
            <a:extLst>
              <a:ext uri="{FF2B5EF4-FFF2-40B4-BE49-F238E27FC236}">
                <a16:creationId xmlns:a16="http://schemas.microsoft.com/office/drawing/2014/main" id="{AE796704-27F4-FD42-8C00-54B7C6FBED95}"/>
              </a:ext>
            </a:extLst>
          </p:cNvPr>
          <p:cNvPicPr>
            <a:picLocks noChangeAspect="1"/>
          </p:cNvPicPr>
          <p:nvPr/>
        </p:nvPicPr>
        <p:blipFill>
          <a:blip r:embed="rId7" cstate="print"/>
          <a:stretch>
            <a:fillRect/>
          </a:stretch>
        </p:blipFill>
        <p:spPr>
          <a:xfrm>
            <a:off x="1268040" y="4292342"/>
            <a:ext cx="9194800" cy="698500"/>
          </a:xfrm>
          <a:prstGeom prst="rect">
            <a:avLst/>
          </a:prstGeom>
        </p:spPr>
      </p:pic>
    </p:spTree>
    <p:extLst>
      <p:ext uri="{BB962C8B-B14F-4D97-AF65-F5344CB8AC3E}">
        <p14:creationId xmlns:p14="http://schemas.microsoft.com/office/powerpoint/2010/main" val="887130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FEDC803-22A5-4843-8DAF-80975538A00D}"/>
              </a:ext>
            </a:extLst>
          </p:cNvPr>
          <p:cNvSpPr>
            <a:spLocks noGrp="1"/>
          </p:cNvSpPr>
          <p:nvPr>
            <p:ph sz="quarter" idx="1"/>
          </p:nvPr>
        </p:nvSpPr>
        <p:spPr/>
        <p:txBody>
          <a:bodyPr/>
          <a:lstStyle/>
          <a:p>
            <a:r>
              <a:rPr lang="ko-KR" altLang="en-US"/>
              <a:t>혈압</a:t>
            </a:r>
            <a:r>
              <a:rPr lang="en-US" altLang="ko-KR"/>
              <a:t>, </a:t>
            </a:r>
            <a:r>
              <a:rPr lang="ko-KR" altLang="en-US" err="1"/>
              <a:t>심장박동수</a:t>
            </a:r>
            <a:r>
              <a:rPr lang="en-US" altLang="ko-KR"/>
              <a:t>, </a:t>
            </a:r>
            <a:r>
              <a:rPr lang="ko-KR" altLang="en-US"/>
              <a:t>수면 패턴</a:t>
            </a:r>
            <a:r>
              <a:rPr lang="en-US" altLang="ko-KR"/>
              <a:t>, </a:t>
            </a:r>
            <a:r>
              <a:rPr lang="ko-KR" altLang="en-US"/>
              <a:t>운동 패턴과 같은 개인 데이터를 종합적으로 분석</a:t>
            </a:r>
            <a:endParaRPr lang="en-US" altLang="ko-KR"/>
          </a:p>
          <a:p>
            <a:r>
              <a:rPr lang="ko-KR" altLang="en-US"/>
              <a:t>개인의 </a:t>
            </a:r>
            <a:r>
              <a:rPr lang="en" altLang="ko-KR"/>
              <a:t>DNA </a:t>
            </a:r>
            <a:r>
              <a:rPr lang="ko-KR" altLang="en-US"/>
              <a:t>염기서열</a:t>
            </a:r>
            <a:r>
              <a:rPr lang="en-US" altLang="ko-KR"/>
              <a:t>, </a:t>
            </a:r>
            <a:r>
              <a:rPr lang="ko-KR" altLang="en-US"/>
              <a:t>유전자 발현 분석을 통해서 개인별 질병 예측과 치료방법 제시도 상당히 정확해질 것</a:t>
            </a:r>
            <a:endParaRPr lang="en-US" altLang="ko-KR"/>
          </a:p>
          <a:p>
            <a:r>
              <a:rPr lang="ko-KR" altLang="en-US"/>
              <a:t>개인간의 약 복용에 대한 효과 차이를 구분할 수 있다면 맞춤형 처방 또는 맞춤형 신약개발이 가능</a:t>
            </a:r>
            <a:endParaRPr lang="en-US" altLang="ko-KR"/>
          </a:p>
        </p:txBody>
      </p:sp>
      <p:sp>
        <p:nvSpPr>
          <p:cNvPr id="3" name="제목 2">
            <a:extLst>
              <a:ext uri="{FF2B5EF4-FFF2-40B4-BE49-F238E27FC236}">
                <a16:creationId xmlns:a16="http://schemas.microsoft.com/office/drawing/2014/main" id="{880ACBBE-C175-154B-8F85-E494CE2A86E3}"/>
              </a:ext>
            </a:extLst>
          </p:cNvPr>
          <p:cNvSpPr>
            <a:spLocks noGrp="1"/>
          </p:cNvSpPr>
          <p:nvPr>
            <p:ph type="title"/>
          </p:nvPr>
        </p:nvSpPr>
        <p:spPr/>
        <p:txBody>
          <a:bodyPr/>
          <a:lstStyle/>
          <a:p>
            <a:r>
              <a:rPr kumimoji="1" lang="ko-KR" altLang="en-US"/>
              <a:t>건강</a:t>
            </a:r>
          </a:p>
        </p:txBody>
      </p:sp>
      <p:sp>
        <p:nvSpPr>
          <p:cNvPr id="4" name="슬라이드 번호 개체 틀 3">
            <a:extLst>
              <a:ext uri="{FF2B5EF4-FFF2-40B4-BE49-F238E27FC236}">
                <a16:creationId xmlns:a16="http://schemas.microsoft.com/office/drawing/2014/main" id="{7510D520-46F2-6049-9C57-AA31F0584C6E}"/>
              </a:ext>
            </a:extLst>
          </p:cNvPr>
          <p:cNvSpPr>
            <a:spLocks noGrp="1"/>
          </p:cNvSpPr>
          <p:nvPr>
            <p:ph type="sldNum" sz="quarter" idx="12"/>
          </p:nvPr>
        </p:nvSpPr>
        <p:spPr/>
        <p:txBody>
          <a:bodyPr/>
          <a:lstStyle/>
          <a:p>
            <a:fld id="{86CB4B4D-7CA3-9044-876B-883B54F8677D}" type="slidenum">
              <a:rPr lang="en-US" altLang="ko-KR" smtClean="0"/>
              <a:pPr/>
              <a:t>26</a:t>
            </a:fld>
            <a:endParaRPr lang="en-US" altLang="ko-KR"/>
          </a:p>
        </p:txBody>
      </p:sp>
    </p:spTree>
    <p:extLst>
      <p:ext uri="{BB962C8B-B14F-4D97-AF65-F5344CB8AC3E}">
        <p14:creationId xmlns:p14="http://schemas.microsoft.com/office/powerpoint/2010/main" val="3931136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2456D83-B22B-0D43-8780-49EE8ED2B269}"/>
              </a:ext>
            </a:extLst>
          </p:cNvPr>
          <p:cNvSpPr>
            <a:spLocks noGrp="1"/>
          </p:cNvSpPr>
          <p:nvPr>
            <p:ph sz="quarter" idx="1"/>
          </p:nvPr>
        </p:nvSpPr>
        <p:spPr/>
        <p:txBody>
          <a:bodyPr/>
          <a:lstStyle/>
          <a:p>
            <a:r>
              <a:rPr kumimoji="1" lang="ko-KR" altLang="en-US"/>
              <a:t>현재 가이드라인</a:t>
            </a:r>
          </a:p>
          <a:p>
            <a:pPr lvl="1"/>
            <a:r>
              <a:rPr kumimoji="1" lang="ko-KR" altLang="en-US"/>
              <a:t>나이</a:t>
            </a:r>
            <a:r>
              <a:rPr kumimoji="1" lang="en-US" altLang="ko-KR"/>
              <a:t>, </a:t>
            </a:r>
            <a:r>
              <a:rPr kumimoji="1" lang="ko-KR" altLang="en-US"/>
              <a:t>콜레스테롤 수치</a:t>
            </a:r>
            <a:r>
              <a:rPr kumimoji="1" lang="en-US" altLang="ko-KR"/>
              <a:t>, </a:t>
            </a:r>
            <a:r>
              <a:rPr kumimoji="1" lang="ko-KR" altLang="en-US"/>
              <a:t>혈압</a:t>
            </a:r>
            <a:r>
              <a:rPr kumimoji="1" lang="en-US" altLang="ko-KR"/>
              <a:t>, </a:t>
            </a:r>
            <a:r>
              <a:rPr kumimoji="1" lang="ko-KR" altLang="en-US"/>
              <a:t>흡연</a:t>
            </a:r>
            <a:r>
              <a:rPr kumimoji="1" lang="en-US" altLang="ko-KR"/>
              <a:t>, </a:t>
            </a:r>
            <a:r>
              <a:rPr kumimoji="1" lang="ko-KR" altLang="en-US"/>
              <a:t>당뇨 등에 기반</a:t>
            </a:r>
          </a:p>
          <a:p>
            <a:r>
              <a:rPr kumimoji="1" lang="ko-KR" altLang="en-US"/>
              <a:t>영국 노팅햄대학교 연구</a:t>
            </a:r>
          </a:p>
          <a:p>
            <a:pPr lvl="1"/>
            <a:r>
              <a:rPr kumimoji="1" lang="en-US" altLang="ko-KR"/>
              <a:t>37</a:t>
            </a:r>
            <a:r>
              <a:rPr kumimoji="1" lang="ko-KR" altLang="en-US"/>
              <a:t>만명의 </a:t>
            </a:r>
            <a:r>
              <a:rPr kumimoji="1" lang="en" altLang="ko-KR"/>
              <a:t>EMR </a:t>
            </a:r>
            <a:r>
              <a:rPr kumimoji="1" lang="ko-KR" altLang="en-US"/>
              <a:t>분석</a:t>
            </a:r>
          </a:p>
          <a:p>
            <a:r>
              <a:rPr kumimoji="1" lang="ko-KR" altLang="en-US"/>
              <a:t>실제로는 </a:t>
            </a:r>
            <a:endParaRPr kumimoji="1" lang="en-US" altLang="ko-KR"/>
          </a:p>
          <a:p>
            <a:pPr lvl="1"/>
            <a:r>
              <a:rPr kumimoji="1" lang="ko-KR" altLang="en-US"/>
              <a:t>인종차이</a:t>
            </a:r>
            <a:r>
              <a:rPr kumimoji="1" lang="en-US" altLang="ko-KR"/>
              <a:t>, </a:t>
            </a:r>
            <a:r>
              <a:rPr kumimoji="1" lang="ko-KR" altLang="en-US"/>
              <a:t>정신질환</a:t>
            </a:r>
            <a:r>
              <a:rPr kumimoji="1" lang="en-US" altLang="ko-KR"/>
              <a:t>, </a:t>
            </a:r>
            <a:r>
              <a:rPr kumimoji="1" lang="ko-KR" altLang="en-US"/>
              <a:t>경구용 스테로이드 복용 등이 큰 영향</a:t>
            </a:r>
          </a:p>
          <a:p>
            <a:endParaRPr kumimoji="1" lang="ko-KR" altLang="en-US"/>
          </a:p>
        </p:txBody>
      </p:sp>
      <p:sp>
        <p:nvSpPr>
          <p:cNvPr id="3" name="제목 2">
            <a:extLst>
              <a:ext uri="{FF2B5EF4-FFF2-40B4-BE49-F238E27FC236}">
                <a16:creationId xmlns:a16="http://schemas.microsoft.com/office/drawing/2014/main" id="{179C32E5-EE98-2740-96E2-A95588B4A19D}"/>
              </a:ext>
            </a:extLst>
          </p:cNvPr>
          <p:cNvSpPr>
            <a:spLocks noGrp="1"/>
          </p:cNvSpPr>
          <p:nvPr>
            <p:ph type="title"/>
          </p:nvPr>
        </p:nvSpPr>
        <p:spPr/>
        <p:txBody>
          <a:bodyPr/>
          <a:lstStyle/>
          <a:p>
            <a:r>
              <a:rPr lang="ko-KR" altLang="en-US" err="1"/>
              <a:t>심혈관질환</a:t>
            </a:r>
            <a:r>
              <a:rPr lang="ko-KR" altLang="en-US"/>
              <a:t> 예측</a:t>
            </a:r>
            <a:endParaRPr kumimoji="1" lang="ko-KR" altLang="en-US"/>
          </a:p>
        </p:txBody>
      </p:sp>
      <p:sp>
        <p:nvSpPr>
          <p:cNvPr id="4" name="슬라이드 번호 개체 틀 3">
            <a:extLst>
              <a:ext uri="{FF2B5EF4-FFF2-40B4-BE49-F238E27FC236}">
                <a16:creationId xmlns:a16="http://schemas.microsoft.com/office/drawing/2014/main" id="{FB082387-72E6-4949-949C-4A2F231A0EA5}"/>
              </a:ext>
            </a:extLst>
          </p:cNvPr>
          <p:cNvSpPr>
            <a:spLocks noGrp="1"/>
          </p:cNvSpPr>
          <p:nvPr>
            <p:ph type="sldNum" sz="quarter" idx="12"/>
          </p:nvPr>
        </p:nvSpPr>
        <p:spPr/>
        <p:txBody>
          <a:bodyPr/>
          <a:lstStyle/>
          <a:p>
            <a:fld id="{86CB4B4D-7CA3-9044-876B-883B54F8677D}" type="slidenum">
              <a:rPr lang="en-US" altLang="ko-KR" smtClean="0"/>
              <a:pPr/>
              <a:t>27</a:t>
            </a:fld>
            <a:endParaRPr lang="en-US" altLang="ko-KR"/>
          </a:p>
        </p:txBody>
      </p:sp>
    </p:spTree>
    <p:extLst>
      <p:ext uri="{BB962C8B-B14F-4D97-AF65-F5344CB8AC3E}">
        <p14:creationId xmlns:p14="http://schemas.microsoft.com/office/powerpoint/2010/main" val="3872679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7FA236C-49B7-554F-8AD9-13E6F97761A3}"/>
              </a:ext>
            </a:extLst>
          </p:cNvPr>
          <p:cNvSpPr>
            <a:spLocks noGrp="1"/>
          </p:cNvSpPr>
          <p:nvPr>
            <p:ph sz="quarter" idx="1"/>
          </p:nvPr>
        </p:nvSpPr>
        <p:spPr/>
        <p:txBody>
          <a:bodyPr/>
          <a:lstStyle/>
          <a:p>
            <a:r>
              <a:rPr kumimoji="1" lang="ko-KR" altLang="en-US" dirty="0" err="1"/>
              <a:t>죤슨앤죤슨의</a:t>
            </a:r>
            <a:r>
              <a:rPr kumimoji="1" lang="ko-KR" altLang="en-US" dirty="0"/>
              <a:t> 자동 수면 마취기</a:t>
            </a:r>
          </a:p>
          <a:p>
            <a:pPr lvl="1"/>
            <a:r>
              <a:rPr kumimoji="1" lang="ko-KR" altLang="en-US" dirty="0"/>
              <a:t>마취약 자동 주사</a:t>
            </a:r>
          </a:p>
          <a:p>
            <a:pPr lvl="1"/>
            <a:r>
              <a:rPr kumimoji="1" lang="ko-KR" altLang="en-US" dirty="0" err="1"/>
              <a:t>심박수</a:t>
            </a:r>
            <a:r>
              <a:rPr kumimoji="1" lang="en-US" altLang="ko-KR" dirty="0"/>
              <a:t>, </a:t>
            </a:r>
            <a:r>
              <a:rPr kumimoji="1" lang="ko-KR" altLang="en-US" dirty="0"/>
              <a:t>산소포화도</a:t>
            </a:r>
            <a:r>
              <a:rPr kumimoji="1" lang="en-US" altLang="ko-KR" dirty="0"/>
              <a:t>, </a:t>
            </a:r>
            <a:r>
              <a:rPr kumimoji="1" lang="ko-KR" altLang="en-US" dirty="0"/>
              <a:t>심전도</a:t>
            </a:r>
            <a:r>
              <a:rPr kumimoji="1" lang="en-US" altLang="ko-KR" dirty="0"/>
              <a:t>, </a:t>
            </a:r>
            <a:r>
              <a:rPr kumimoji="1" lang="ko-KR" altLang="en-US" dirty="0"/>
              <a:t>혈압을 보고 </a:t>
            </a:r>
            <a:r>
              <a:rPr kumimoji="1" lang="ko-KR" altLang="en-US" dirty="0" err="1"/>
              <a:t>투약량</a:t>
            </a:r>
            <a:r>
              <a:rPr kumimoji="1" lang="ko-KR" altLang="en-US" dirty="0"/>
              <a:t> 조절</a:t>
            </a:r>
          </a:p>
          <a:p>
            <a:pPr lvl="1"/>
            <a:r>
              <a:rPr kumimoji="1" lang="ko-KR" altLang="en-US" dirty="0"/>
              <a:t>수면 내시경 의료비를 </a:t>
            </a:r>
            <a:r>
              <a:rPr kumimoji="1" lang="en-US" altLang="ko-KR" dirty="0"/>
              <a:t>1/10</a:t>
            </a:r>
            <a:r>
              <a:rPr kumimoji="1" lang="ko-KR" altLang="en-US" dirty="0"/>
              <a:t>로 낮춤</a:t>
            </a:r>
          </a:p>
          <a:p>
            <a:pPr lvl="1"/>
            <a:r>
              <a:rPr kumimoji="1" lang="ko-KR" altLang="en-US" dirty="0"/>
              <a:t>더 빠르게 회복</a:t>
            </a:r>
            <a:r>
              <a:rPr kumimoji="1" lang="en-US" altLang="ko-KR" dirty="0"/>
              <a:t>,</a:t>
            </a:r>
          </a:p>
          <a:p>
            <a:pPr lvl="1"/>
            <a:r>
              <a:rPr kumimoji="1" lang="ko-KR" altLang="en-US" dirty="0"/>
              <a:t>저산소증문제도 적게 겪음 </a:t>
            </a:r>
          </a:p>
          <a:p>
            <a:r>
              <a:rPr kumimoji="1" lang="en-US" altLang="ko-KR" dirty="0"/>
              <a:t>2016</a:t>
            </a:r>
            <a:r>
              <a:rPr kumimoji="1" lang="ko-KR" altLang="en-US" dirty="0"/>
              <a:t>년 시장에서 철수</a:t>
            </a:r>
            <a:endParaRPr kumimoji="1" lang="en-US" altLang="ko-KR" dirty="0"/>
          </a:p>
          <a:p>
            <a:pPr lvl="1"/>
            <a:r>
              <a:rPr kumimoji="1" lang="ko-KR" altLang="en-US" dirty="0"/>
              <a:t>의사들의 반발</a:t>
            </a:r>
          </a:p>
          <a:p>
            <a:endParaRPr kumimoji="1" lang="ko-KR" altLang="en-US" dirty="0"/>
          </a:p>
        </p:txBody>
      </p:sp>
      <p:sp>
        <p:nvSpPr>
          <p:cNvPr id="3" name="제목 2">
            <a:extLst>
              <a:ext uri="{FF2B5EF4-FFF2-40B4-BE49-F238E27FC236}">
                <a16:creationId xmlns:a16="http://schemas.microsoft.com/office/drawing/2014/main" id="{8466FC14-D79F-6E46-A64A-94EDA66D4A4A}"/>
              </a:ext>
            </a:extLst>
          </p:cNvPr>
          <p:cNvSpPr>
            <a:spLocks noGrp="1"/>
          </p:cNvSpPr>
          <p:nvPr>
            <p:ph type="title"/>
          </p:nvPr>
        </p:nvSpPr>
        <p:spPr/>
        <p:txBody>
          <a:bodyPr/>
          <a:lstStyle/>
          <a:p>
            <a:r>
              <a:rPr lang="en-US" altLang="ko-KR" err="1"/>
              <a:t>Sedasys</a:t>
            </a:r>
            <a:endParaRPr kumimoji="1" lang="ko-KR" altLang="en-US"/>
          </a:p>
        </p:txBody>
      </p:sp>
      <p:sp>
        <p:nvSpPr>
          <p:cNvPr id="4" name="슬라이드 번호 개체 틀 3">
            <a:extLst>
              <a:ext uri="{FF2B5EF4-FFF2-40B4-BE49-F238E27FC236}">
                <a16:creationId xmlns:a16="http://schemas.microsoft.com/office/drawing/2014/main" id="{7E30A6B7-2125-5545-AF09-B0C3E273D694}"/>
              </a:ext>
            </a:extLst>
          </p:cNvPr>
          <p:cNvSpPr>
            <a:spLocks noGrp="1"/>
          </p:cNvSpPr>
          <p:nvPr>
            <p:ph type="sldNum" sz="quarter" idx="12"/>
          </p:nvPr>
        </p:nvSpPr>
        <p:spPr/>
        <p:txBody>
          <a:bodyPr/>
          <a:lstStyle/>
          <a:p>
            <a:fld id="{86CB4B4D-7CA3-9044-876B-883B54F8677D}" type="slidenum">
              <a:rPr lang="en-US" altLang="ko-KR" smtClean="0"/>
              <a:pPr/>
              <a:t>28</a:t>
            </a:fld>
            <a:endParaRPr lang="en-US" altLang="ko-KR"/>
          </a:p>
        </p:txBody>
      </p:sp>
      <p:pic>
        <p:nvPicPr>
          <p:cNvPr id="5" name="그림 4">
            <a:extLst>
              <a:ext uri="{FF2B5EF4-FFF2-40B4-BE49-F238E27FC236}">
                <a16:creationId xmlns:a16="http://schemas.microsoft.com/office/drawing/2014/main" id="{F9AB7B97-A686-3C49-A9F3-D264C4267140}"/>
              </a:ext>
            </a:extLst>
          </p:cNvPr>
          <p:cNvPicPr>
            <a:picLocks noChangeAspect="1"/>
          </p:cNvPicPr>
          <p:nvPr/>
        </p:nvPicPr>
        <p:blipFill>
          <a:blip r:embed="rId2" cstate="print"/>
          <a:stretch>
            <a:fillRect/>
          </a:stretch>
        </p:blipFill>
        <p:spPr>
          <a:xfrm>
            <a:off x="8950672" y="3881331"/>
            <a:ext cx="2664296" cy="4881153"/>
          </a:xfrm>
          <a:prstGeom prst="rect">
            <a:avLst/>
          </a:prstGeom>
        </p:spPr>
      </p:pic>
    </p:spTree>
    <p:extLst>
      <p:ext uri="{BB962C8B-B14F-4D97-AF65-F5344CB8AC3E}">
        <p14:creationId xmlns:p14="http://schemas.microsoft.com/office/powerpoint/2010/main" val="1112071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3C30FE1-6795-EC4D-BE96-ED7C18FA3E91}"/>
              </a:ext>
            </a:extLst>
          </p:cNvPr>
          <p:cNvSpPr>
            <a:spLocks noGrp="1"/>
          </p:cNvSpPr>
          <p:nvPr>
            <p:ph sz="quarter" idx="1"/>
          </p:nvPr>
        </p:nvSpPr>
        <p:spPr/>
        <p:txBody>
          <a:bodyPr/>
          <a:lstStyle/>
          <a:p>
            <a:r>
              <a:rPr kumimoji="1" lang="ko-KR" altLang="en-US"/>
              <a:t>심리 상담</a:t>
            </a:r>
            <a:r>
              <a:rPr kumimoji="1" lang="en-US" altLang="ko-KR"/>
              <a:t>:</a:t>
            </a:r>
            <a:r>
              <a:rPr kumimoji="1" lang="ko-KR" altLang="en-US"/>
              <a:t> </a:t>
            </a:r>
            <a:endParaRPr kumimoji="1" lang="en-US" altLang="ko-KR"/>
          </a:p>
          <a:p>
            <a:pPr lvl="1"/>
            <a:r>
              <a:rPr kumimoji="1" lang="ko-KR" altLang="en-US"/>
              <a:t>인간 의사보다 </a:t>
            </a:r>
            <a:r>
              <a:rPr kumimoji="1" lang="en" altLang="ko-KR"/>
              <a:t>AI</a:t>
            </a:r>
            <a:r>
              <a:rPr kumimoji="1" lang="ko-KR" altLang="en-US"/>
              <a:t>의사에게 더 솔직하게 상담</a:t>
            </a:r>
          </a:p>
          <a:p>
            <a:r>
              <a:rPr kumimoji="1" lang="ko-KR" altLang="en-US"/>
              <a:t>서던 캘리포니아대에서 개발</a:t>
            </a:r>
          </a:p>
          <a:p>
            <a:pPr lvl="1"/>
            <a:r>
              <a:rPr kumimoji="1" lang="ko-KR" altLang="en-US"/>
              <a:t>가상의 여성 상담사</a:t>
            </a:r>
          </a:p>
          <a:p>
            <a:pPr lvl="1"/>
            <a:r>
              <a:rPr kumimoji="1" lang="ko-KR" altLang="en-US"/>
              <a:t>환자의 시선</a:t>
            </a:r>
            <a:r>
              <a:rPr kumimoji="1" lang="en-US" altLang="ko-KR"/>
              <a:t>, </a:t>
            </a:r>
            <a:r>
              <a:rPr kumimoji="1" lang="ko-KR" altLang="en-US"/>
              <a:t>미소</a:t>
            </a:r>
            <a:r>
              <a:rPr kumimoji="1" lang="en-US" altLang="ko-KR"/>
              <a:t>, </a:t>
            </a:r>
            <a:r>
              <a:rPr kumimoji="1" lang="ko-KR" altLang="en-US"/>
              <a:t>머리 움직임</a:t>
            </a:r>
            <a:r>
              <a:rPr kumimoji="1" lang="en-US" altLang="ko-KR"/>
              <a:t>, </a:t>
            </a:r>
            <a:r>
              <a:rPr kumimoji="1" lang="ko-KR" altLang="en-US"/>
              <a:t>표정 분석</a:t>
            </a:r>
          </a:p>
        </p:txBody>
      </p:sp>
      <p:sp>
        <p:nvSpPr>
          <p:cNvPr id="3" name="제목 2">
            <a:extLst>
              <a:ext uri="{FF2B5EF4-FFF2-40B4-BE49-F238E27FC236}">
                <a16:creationId xmlns:a16="http://schemas.microsoft.com/office/drawing/2014/main" id="{B746AA5C-FCF9-AC49-B1D0-19EBAE94DC02}"/>
              </a:ext>
            </a:extLst>
          </p:cNvPr>
          <p:cNvSpPr>
            <a:spLocks noGrp="1"/>
          </p:cNvSpPr>
          <p:nvPr>
            <p:ph type="title"/>
          </p:nvPr>
        </p:nvSpPr>
        <p:spPr/>
        <p:txBody>
          <a:bodyPr/>
          <a:lstStyle/>
          <a:p>
            <a:r>
              <a:rPr kumimoji="1" lang="en-US" altLang="ko-KR"/>
              <a:t>SimSensei</a:t>
            </a:r>
            <a:endParaRPr kumimoji="1" lang="ko-KR" altLang="en-US"/>
          </a:p>
        </p:txBody>
      </p:sp>
      <p:sp>
        <p:nvSpPr>
          <p:cNvPr id="4" name="슬라이드 번호 개체 틀 3">
            <a:extLst>
              <a:ext uri="{FF2B5EF4-FFF2-40B4-BE49-F238E27FC236}">
                <a16:creationId xmlns:a16="http://schemas.microsoft.com/office/drawing/2014/main" id="{6A4FB784-3DD8-8E4C-A51A-9D80A3DE2CF0}"/>
              </a:ext>
            </a:extLst>
          </p:cNvPr>
          <p:cNvSpPr>
            <a:spLocks noGrp="1"/>
          </p:cNvSpPr>
          <p:nvPr>
            <p:ph type="sldNum" sz="quarter" idx="12"/>
          </p:nvPr>
        </p:nvSpPr>
        <p:spPr/>
        <p:txBody>
          <a:bodyPr/>
          <a:lstStyle/>
          <a:p>
            <a:fld id="{86CB4B4D-7CA3-9044-876B-883B54F8677D}" type="slidenum">
              <a:rPr lang="en-US" altLang="ko-KR" smtClean="0"/>
              <a:pPr/>
              <a:t>29</a:t>
            </a:fld>
            <a:endParaRPr lang="en-US" altLang="ko-KR"/>
          </a:p>
        </p:txBody>
      </p:sp>
      <p:pic>
        <p:nvPicPr>
          <p:cNvPr id="5" name="그림 4">
            <a:extLst>
              <a:ext uri="{FF2B5EF4-FFF2-40B4-BE49-F238E27FC236}">
                <a16:creationId xmlns:a16="http://schemas.microsoft.com/office/drawing/2014/main" id="{6C8D6FBE-6891-9E40-8FFA-96382B6B0DA9}"/>
              </a:ext>
            </a:extLst>
          </p:cNvPr>
          <p:cNvPicPr>
            <a:picLocks noChangeAspect="1"/>
          </p:cNvPicPr>
          <p:nvPr/>
        </p:nvPicPr>
        <p:blipFill>
          <a:blip r:embed="rId2" cstate="print"/>
          <a:stretch>
            <a:fillRect/>
          </a:stretch>
        </p:blipFill>
        <p:spPr>
          <a:xfrm>
            <a:off x="3664287" y="5164832"/>
            <a:ext cx="6626285" cy="3168352"/>
          </a:xfrm>
          <a:prstGeom prst="rect">
            <a:avLst/>
          </a:prstGeom>
        </p:spPr>
      </p:pic>
    </p:spTree>
    <p:extLst>
      <p:ext uri="{BB962C8B-B14F-4D97-AF65-F5344CB8AC3E}">
        <p14:creationId xmlns:p14="http://schemas.microsoft.com/office/powerpoint/2010/main" val="2411490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0FC05301-9CD2-3A4C-94F5-D13198DDCA02}"/>
              </a:ext>
            </a:extLst>
          </p:cNvPr>
          <p:cNvSpPr>
            <a:spLocks noGrp="1"/>
          </p:cNvSpPr>
          <p:nvPr>
            <p:ph type="sldNum" sz="quarter" idx="12"/>
          </p:nvPr>
        </p:nvSpPr>
        <p:spPr/>
        <p:txBody>
          <a:bodyPr/>
          <a:lstStyle/>
          <a:p>
            <a:fld id="{86CB4B4D-7CA3-9044-876B-883B54F8677D}" type="slidenum">
              <a:rPr lang="en-US" altLang="ko-KR" smtClean="0"/>
              <a:pPr/>
              <a:t>3</a:t>
            </a:fld>
            <a:endParaRPr lang="en-US" altLang="ko-KR"/>
          </a:p>
        </p:txBody>
      </p:sp>
      <p:sp>
        <p:nvSpPr>
          <p:cNvPr id="3" name="텍스트 개체 틀 2">
            <a:extLst>
              <a:ext uri="{FF2B5EF4-FFF2-40B4-BE49-F238E27FC236}">
                <a16:creationId xmlns:a16="http://schemas.microsoft.com/office/drawing/2014/main" id="{3B188E69-B711-1344-B9EC-D48FC926E149}"/>
              </a:ext>
            </a:extLst>
          </p:cNvPr>
          <p:cNvSpPr>
            <a:spLocks noGrp="1"/>
          </p:cNvSpPr>
          <p:nvPr>
            <p:ph type="body" sz="quarter" idx="13"/>
          </p:nvPr>
        </p:nvSpPr>
        <p:spPr/>
        <p:txBody>
          <a:bodyPr/>
          <a:lstStyle/>
          <a:p>
            <a:r>
              <a:rPr kumimoji="1" lang="en-US" altLang="ko-KR" dirty="0"/>
              <a:t>Probability and Statistics review</a:t>
            </a:r>
            <a:endParaRPr kumimoji="1" lang="ko-KR" altLang="en-US" dirty="0"/>
          </a:p>
        </p:txBody>
      </p:sp>
    </p:spTree>
    <p:extLst>
      <p:ext uri="{BB962C8B-B14F-4D97-AF65-F5344CB8AC3E}">
        <p14:creationId xmlns:p14="http://schemas.microsoft.com/office/powerpoint/2010/main" val="2641257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0A0F17-BAD1-F24B-BE4F-C86BB9174B7F}"/>
              </a:ext>
            </a:extLst>
          </p:cNvPr>
          <p:cNvSpPr>
            <a:spLocks noGrp="1"/>
          </p:cNvSpPr>
          <p:nvPr>
            <p:ph sz="quarter" idx="1"/>
          </p:nvPr>
        </p:nvSpPr>
        <p:spPr/>
        <p:txBody>
          <a:bodyPr/>
          <a:lstStyle/>
          <a:p>
            <a:r>
              <a:rPr kumimoji="1" lang="ko-KR" altLang="en-US"/>
              <a:t>목소리로 감성 분석 </a:t>
            </a:r>
            <a:r>
              <a:rPr kumimoji="1" lang="en-US" altLang="ko-KR"/>
              <a:t>(</a:t>
            </a:r>
            <a:r>
              <a:rPr kumimoji="1" lang="en" altLang="ko-KR"/>
              <a:t>Beyond Verbal)</a:t>
            </a:r>
          </a:p>
          <a:p>
            <a:r>
              <a:rPr kumimoji="1" lang="ko-KR" altLang="en-US"/>
              <a:t>앱 </a:t>
            </a:r>
            <a:r>
              <a:rPr kumimoji="1" lang="en" altLang="ko-KR"/>
              <a:t>Moodies</a:t>
            </a:r>
          </a:p>
          <a:p>
            <a:pPr lvl="1"/>
            <a:r>
              <a:rPr kumimoji="1" lang="ko-KR" altLang="en-US"/>
              <a:t>언어적 요소 </a:t>
            </a:r>
            <a:r>
              <a:rPr kumimoji="1" lang="en" altLang="ko-KR"/>
              <a:t>linguistics </a:t>
            </a:r>
            <a:r>
              <a:rPr kumimoji="1" lang="ko-KR" altLang="en-US"/>
              <a:t>뿐 아니라 비언어적 요소 </a:t>
            </a:r>
            <a:r>
              <a:rPr kumimoji="1" lang="en" altLang="ko-KR"/>
              <a:t>acoudtics</a:t>
            </a:r>
            <a:r>
              <a:rPr kumimoji="1" lang="ko-KR" altLang="en-US"/>
              <a:t>도 분석</a:t>
            </a:r>
          </a:p>
          <a:p>
            <a:r>
              <a:rPr kumimoji="1" lang="ko-KR" altLang="en-US"/>
              <a:t>조현병</a:t>
            </a:r>
            <a:r>
              <a:rPr kumimoji="1" lang="en-US" altLang="ko-KR"/>
              <a:t>, </a:t>
            </a:r>
            <a:r>
              <a:rPr kumimoji="1" lang="ko-KR" altLang="en-US"/>
              <a:t>자살위험군 예측</a:t>
            </a:r>
          </a:p>
          <a:p>
            <a:r>
              <a:rPr kumimoji="1" lang="ko-KR" altLang="en-US"/>
              <a:t>우울증</a:t>
            </a:r>
            <a:r>
              <a:rPr kumimoji="1" lang="en-US" altLang="ko-KR"/>
              <a:t>: 6</a:t>
            </a:r>
            <a:r>
              <a:rPr kumimoji="1" lang="ko-KR" altLang="en-US"/>
              <a:t>초간 목소리 분석으로 </a:t>
            </a:r>
            <a:r>
              <a:rPr kumimoji="1" lang="en" altLang="ko-KR"/>
              <a:t>AUC 0.93 (PureTech Health)</a:t>
            </a:r>
          </a:p>
          <a:p>
            <a:r>
              <a:rPr kumimoji="1" lang="ko-KR" altLang="en-US"/>
              <a:t>조울증 </a:t>
            </a:r>
            <a:r>
              <a:rPr kumimoji="1" lang="en-US" altLang="ko-KR"/>
              <a:t>90% </a:t>
            </a:r>
            <a:r>
              <a:rPr kumimoji="1" lang="ko-KR" altLang="en-US"/>
              <a:t>진단</a:t>
            </a:r>
          </a:p>
          <a:p>
            <a:endParaRPr kumimoji="1" lang="ko-KR" altLang="en-US"/>
          </a:p>
        </p:txBody>
      </p:sp>
      <p:sp>
        <p:nvSpPr>
          <p:cNvPr id="3" name="제목 2">
            <a:extLst>
              <a:ext uri="{FF2B5EF4-FFF2-40B4-BE49-F238E27FC236}">
                <a16:creationId xmlns:a16="http://schemas.microsoft.com/office/drawing/2014/main" id="{E737986A-4BAF-FB46-B063-20326A24D1CA}"/>
              </a:ext>
            </a:extLst>
          </p:cNvPr>
          <p:cNvSpPr>
            <a:spLocks noGrp="1"/>
          </p:cNvSpPr>
          <p:nvPr>
            <p:ph type="title"/>
          </p:nvPr>
        </p:nvSpPr>
        <p:spPr/>
        <p:txBody>
          <a:bodyPr>
            <a:normAutofit/>
          </a:bodyPr>
          <a:lstStyle/>
          <a:p>
            <a:r>
              <a:rPr kumimoji="1" lang="ko-KR" altLang="en-US" dirty="0"/>
              <a:t>정신과 상담</a:t>
            </a:r>
          </a:p>
        </p:txBody>
      </p:sp>
      <p:sp>
        <p:nvSpPr>
          <p:cNvPr id="4" name="슬라이드 번호 개체 틀 3">
            <a:extLst>
              <a:ext uri="{FF2B5EF4-FFF2-40B4-BE49-F238E27FC236}">
                <a16:creationId xmlns:a16="http://schemas.microsoft.com/office/drawing/2014/main" id="{94461C05-99B5-8B41-8164-134749E608E1}"/>
              </a:ext>
            </a:extLst>
          </p:cNvPr>
          <p:cNvSpPr>
            <a:spLocks noGrp="1"/>
          </p:cNvSpPr>
          <p:nvPr>
            <p:ph type="sldNum" sz="quarter" idx="12"/>
          </p:nvPr>
        </p:nvSpPr>
        <p:spPr/>
        <p:txBody>
          <a:bodyPr/>
          <a:lstStyle/>
          <a:p>
            <a:fld id="{86CB4B4D-7CA3-9044-876B-883B54F8677D}" type="slidenum">
              <a:rPr lang="en-US" altLang="ko-KR" smtClean="0"/>
              <a:pPr/>
              <a:t>30</a:t>
            </a:fld>
            <a:endParaRPr lang="en-US" altLang="ko-KR"/>
          </a:p>
        </p:txBody>
      </p:sp>
    </p:spTree>
    <p:extLst>
      <p:ext uri="{BB962C8B-B14F-4D97-AF65-F5344CB8AC3E}">
        <p14:creationId xmlns:p14="http://schemas.microsoft.com/office/powerpoint/2010/main" val="1723646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E17F16D-391C-B44B-B625-832A05A36080}"/>
              </a:ext>
            </a:extLst>
          </p:cNvPr>
          <p:cNvSpPr>
            <a:spLocks noGrp="1"/>
          </p:cNvSpPr>
          <p:nvPr>
            <p:ph sz="quarter" idx="1"/>
          </p:nvPr>
        </p:nvSpPr>
        <p:spPr/>
        <p:txBody>
          <a:bodyPr/>
          <a:lstStyle/>
          <a:p>
            <a:r>
              <a:rPr kumimoji="1" lang="ko-KR" altLang="en-US"/>
              <a:t>판독에 많은 시간과 노력이 드는 분야</a:t>
            </a:r>
          </a:p>
          <a:p>
            <a:r>
              <a:rPr kumimoji="1" lang="ko-KR" altLang="en-US"/>
              <a:t>문제의 난이도와 위험도가 적은 분야</a:t>
            </a:r>
          </a:p>
          <a:p>
            <a:r>
              <a:rPr kumimoji="1" lang="ko-KR" altLang="en-US"/>
              <a:t>의사들이 하기 싫어 하는 분야</a:t>
            </a:r>
          </a:p>
          <a:p>
            <a:r>
              <a:rPr kumimoji="1" lang="ko-KR" altLang="en-US"/>
              <a:t>보험 수가가 낮은 분야</a:t>
            </a:r>
          </a:p>
          <a:p>
            <a:r>
              <a:rPr kumimoji="1" lang="ko-KR" altLang="en-US"/>
              <a:t>비용감소와 효율이 향상되는 분야</a:t>
            </a:r>
          </a:p>
        </p:txBody>
      </p:sp>
      <p:sp>
        <p:nvSpPr>
          <p:cNvPr id="3" name="제목 2">
            <a:extLst>
              <a:ext uri="{FF2B5EF4-FFF2-40B4-BE49-F238E27FC236}">
                <a16:creationId xmlns:a16="http://schemas.microsoft.com/office/drawing/2014/main" id="{F39712C7-7613-B24A-A81E-C50119CF87EA}"/>
              </a:ext>
            </a:extLst>
          </p:cNvPr>
          <p:cNvSpPr>
            <a:spLocks noGrp="1"/>
          </p:cNvSpPr>
          <p:nvPr>
            <p:ph type="title"/>
          </p:nvPr>
        </p:nvSpPr>
        <p:spPr/>
        <p:txBody>
          <a:bodyPr>
            <a:normAutofit/>
          </a:bodyPr>
          <a:lstStyle/>
          <a:p>
            <a:r>
              <a:rPr kumimoji="1" lang="en" altLang="ko-KR"/>
              <a:t>AI </a:t>
            </a:r>
            <a:r>
              <a:rPr kumimoji="1" lang="ko-KR" altLang="en-US"/>
              <a:t>우선 도입 분야 예 </a:t>
            </a:r>
            <a:r>
              <a:rPr kumimoji="1" lang="en-US" altLang="ko-KR"/>
              <a:t>(</a:t>
            </a:r>
            <a:r>
              <a:rPr kumimoji="1" lang="ko-KR" altLang="en-US"/>
              <a:t>의료</a:t>
            </a:r>
            <a:r>
              <a:rPr kumimoji="1" lang="en-US" altLang="ko-KR"/>
              <a:t>)</a:t>
            </a:r>
            <a:endParaRPr kumimoji="1" lang="ko-KR" altLang="en-US"/>
          </a:p>
        </p:txBody>
      </p:sp>
      <p:sp>
        <p:nvSpPr>
          <p:cNvPr id="4" name="슬라이드 번호 개체 틀 3">
            <a:extLst>
              <a:ext uri="{FF2B5EF4-FFF2-40B4-BE49-F238E27FC236}">
                <a16:creationId xmlns:a16="http://schemas.microsoft.com/office/drawing/2014/main" id="{536F0F00-94E6-2244-B59A-2FD0D5145C1C}"/>
              </a:ext>
            </a:extLst>
          </p:cNvPr>
          <p:cNvSpPr>
            <a:spLocks noGrp="1"/>
          </p:cNvSpPr>
          <p:nvPr>
            <p:ph type="sldNum" sz="quarter" idx="12"/>
          </p:nvPr>
        </p:nvSpPr>
        <p:spPr/>
        <p:txBody>
          <a:bodyPr/>
          <a:lstStyle/>
          <a:p>
            <a:fld id="{86CB4B4D-7CA3-9044-876B-883B54F8677D}" type="slidenum">
              <a:rPr lang="en-US" altLang="ko-KR" smtClean="0"/>
              <a:pPr/>
              <a:t>31</a:t>
            </a:fld>
            <a:endParaRPr lang="en-US" altLang="ko-KR"/>
          </a:p>
        </p:txBody>
      </p:sp>
    </p:spTree>
    <p:extLst>
      <p:ext uri="{BB962C8B-B14F-4D97-AF65-F5344CB8AC3E}">
        <p14:creationId xmlns:p14="http://schemas.microsoft.com/office/powerpoint/2010/main" val="2333225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53895CCF-17A4-9D4F-B7CC-D7B69D295622}"/>
              </a:ext>
            </a:extLst>
          </p:cNvPr>
          <p:cNvSpPr>
            <a:spLocks noGrp="1"/>
          </p:cNvSpPr>
          <p:nvPr>
            <p:ph type="sldNum" sz="quarter" idx="12"/>
          </p:nvPr>
        </p:nvSpPr>
        <p:spPr/>
        <p:txBody>
          <a:bodyPr/>
          <a:lstStyle/>
          <a:p>
            <a:fld id="{86CB4B4D-7CA3-9044-876B-883B54F8677D}" type="slidenum">
              <a:rPr lang="en-US" altLang="ko-KR" smtClean="0"/>
              <a:pPr/>
              <a:t>32</a:t>
            </a:fld>
            <a:endParaRPr lang="en-US" altLang="ko-KR"/>
          </a:p>
        </p:txBody>
      </p:sp>
      <p:sp>
        <p:nvSpPr>
          <p:cNvPr id="3" name="텍스트 개체 틀 2">
            <a:extLst>
              <a:ext uri="{FF2B5EF4-FFF2-40B4-BE49-F238E27FC236}">
                <a16:creationId xmlns:a16="http://schemas.microsoft.com/office/drawing/2014/main" id="{28750F11-6E3B-BB40-9A46-EFAA3801535E}"/>
              </a:ext>
            </a:extLst>
          </p:cNvPr>
          <p:cNvSpPr>
            <a:spLocks noGrp="1"/>
          </p:cNvSpPr>
          <p:nvPr>
            <p:ph type="body" sz="quarter" idx="13"/>
          </p:nvPr>
        </p:nvSpPr>
        <p:spPr/>
        <p:txBody>
          <a:bodyPr/>
          <a:lstStyle/>
          <a:p>
            <a:r>
              <a:rPr kumimoji="1" lang="en-US" altLang="ko-KR"/>
              <a:t>AI</a:t>
            </a:r>
            <a:r>
              <a:rPr kumimoji="1" lang="ko-KR" altLang="en-US"/>
              <a:t> 프로젝트 전략</a:t>
            </a:r>
          </a:p>
        </p:txBody>
      </p:sp>
    </p:spTree>
    <p:extLst>
      <p:ext uri="{BB962C8B-B14F-4D97-AF65-F5344CB8AC3E}">
        <p14:creationId xmlns:p14="http://schemas.microsoft.com/office/powerpoint/2010/main" val="251464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9816BE-D2C0-7144-89A3-964ACD0948CF}"/>
              </a:ext>
            </a:extLst>
          </p:cNvPr>
          <p:cNvSpPr>
            <a:spLocks noGrp="1"/>
          </p:cNvSpPr>
          <p:nvPr>
            <p:ph sz="quarter" idx="1"/>
          </p:nvPr>
        </p:nvSpPr>
        <p:spPr/>
        <p:txBody>
          <a:bodyPr>
            <a:normAutofit fontScale="92500" lnSpcReduction="10000"/>
          </a:bodyPr>
          <a:lstStyle/>
          <a:p>
            <a:endParaRPr lang="en-US" altLang="ko-KR" dirty="0"/>
          </a:p>
          <a:p>
            <a:endParaRPr lang="en-US" altLang="ko-KR" dirty="0"/>
          </a:p>
          <a:p>
            <a:endParaRPr lang="en-US" altLang="ko-KR" dirty="0"/>
          </a:p>
          <a:p>
            <a:pPr lvl="1"/>
            <a:endParaRPr lang="en-US" altLang="ko-KR" dirty="0"/>
          </a:p>
          <a:p>
            <a:pPr lvl="1"/>
            <a:r>
              <a:rPr lang="ko-KR" altLang="en-US" dirty="0"/>
              <a:t>문제 정의 및 전략 수립 </a:t>
            </a:r>
            <a:r>
              <a:rPr lang="en-US" altLang="ko-KR" dirty="0"/>
              <a:t>– </a:t>
            </a:r>
            <a:r>
              <a:rPr lang="ko-KR" altLang="en-US" dirty="0"/>
              <a:t>해결하려는 문제를 명확히 정의하고</a:t>
            </a:r>
            <a:r>
              <a:rPr lang="en-US" altLang="ko-KR" dirty="0"/>
              <a:t>, </a:t>
            </a:r>
            <a:r>
              <a:rPr lang="ko-KR" altLang="en-US" dirty="0"/>
              <a:t>문제 해결을 위해 어떤 데이터를 어떻게 사용할지를 정함</a:t>
            </a:r>
          </a:p>
          <a:p>
            <a:pPr lvl="1"/>
            <a:r>
              <a:rPr lang="ko-KR" altLang="en-US" dirty="0"/>
              <a:t>데이터 수집 </a:t>
            </a:r>
            <a:r>
              <a:rPr lang="en-US" altLang="ko-KR" dirty="0"/>
              <a:t>– </a:t>
            </a:r>
            <a:r>
              <a:rPr lang="ko-KR" altLang="en-US" dirty="0" err="1"/>
              <a:t>머신러닝에</a:t>
            </a:r>
            <a:r>
              <a:rPr lang="ko-KR" altLang="en-US" dirty="0"/>
              <a:t> 필요한 데이터를 수집함</a:t>
            </a:r>
            <a:endParaRPr lang="en-US" altLang="ko-KR" dirty="0"/>
          </a:p>
          <a:p>
            <a:pPr lvl="1"/>
            <a:r>
              <a:rPr lang="ko-KR" altLang="en-US" dirty="0"/>
              <a:t>데이터 처리 </a:t>
            </a:r>
            <a:r>
              <a:rPr lang="en-US" altLang="ko-KR" dirty="0"/>
              <a:t>– </a:t>
            </a:r>
            <a:r>
              <a:rPr lang="ko-KR" altLang="en-US" dirty="0"/>
              <a:t>머신 러닝 알고리즘에 사용될 수 있도록 데이터를 변환하고</a:t>
            </a:r>
            <a:r>
              <a:rPr lang="en-US" altLang="ko-KR" dirty="0"/>
              <a:t>, </a:t>
            </a:r>
            <a:r>
              <a:rPr lang="ko-KR" altLang="en-US" dirty="0"/>
              <a:t>필요한 데이터를 가공함</a:t>
            </a:r>
          </a:p>
          <a:p>
            <a:pPr lvl="1"/>
            <a:r>
              <a:rPr lang="ko-KR" altLang="en-US" dirty="0"/>
              <a:t>모델 구현 및 검증 </a:t>
            </a:r>
            <a:r>
              <a:rPr lang="en-US" altLang="ko-KR" dirty="0"/>
              <a:t>– </a:t>
            </a:r>
            <a:r>
              <a:rPr lang="ko-KR" altLang="en-US" dirty="0"/>
              <a:t>분류</a:t>
            </a:r>
            <a:r>
              <a:rPr lang="en-US" altLang="ko-KR" dirty="0"/>
              <a:t>, </a:t>
            </a:r>
            <a:r>
              <a:rPr lang="ko-KR" altLang="en-US" dirty="0"/>
              <a:t>회귀</a:t>
            </a:r>
            <a:r>
              <a:rPr lang="en-US" altLang="ko-KR" dirty="0"/>
              <a:t>, </a:t>
            </a:r>
            <a:r>
              <a:rPr lang="ko-KR" altLang="en-US" dirty="0"/>
              <a:t>설명</a:t>
            </a:r>
            <a:r>
              <a:rPr lang="en-US" altLang="ko-KR" dirty="0"/>
              <a:t>, </a:t>
            </a:r>
            <a:r>
              <a:rPr lang="ko-KR" altLang="en-US" dirty="0"/>
              <a:t>추천 등을 위한 </a:t>
            </a:r>
            <a:r>
              <a:rPr lang="ko-KR" altLang="en-US" dirty="0" err="1"/>
              <a:t>머신러닝</a:t>
            </a:r>
            <a:r>
              <a:rPr lang="ko-KR" altLang="en-US" dirty="0"/>
              <a:t> 모델을 구현하고 검증을 통해 모델을 개선함</a:t>
            </a:r>
          </a:p>
          <a:p>
            <a:pPr lvl="1"/>
            <a:r>
              <a:rPr lang="ko-KR" altLang="en-US" dirty="0"/>
              <a:t>모델 성능 테스트 </a:t>
            </a:r>
            <a:r>
              <a:rPr lang="en-US" altLang="ko-KR" dirty="0"/>
              <a:t>– </a:t>
            </a:r>
            <a:r>
              <a:rPr lang="ko-KR" altLang="en-US" dirty="0"/>
              <a:t>구현된 머신 러닝 모델의 성능을 평가함</a:t>
            </a:r>
            <a:endParaRPr lang="en-US" altLang="ko-KR" dirty="0"/>
          </a:p>
          <a:p>
            <a:pPr lvl="1"/>
            <a:r>
              <a:rPr lang="ko-KR" altLang="en-US" dirty="0"/>
              <a:t>결과 적용 </a:t>
            </a:r>
            <a:r>
              <a:rPr lang="en-US" altLang="ko-KR" dirty="0"/>
              <a:t>–</a:t>
            </a:r>
            <a:r>
              <a:rPr lang="ko-KR" altLang="en-US" dirty="0"/>
              <a:t> 성능이 만족스러울 경우 </a:t>
            </a:r>
            <a:r>
              <a:rPr lang="ko-KR" altLang="en-US" dirty="0" err="1"/>
              <a:t>머신러닝</a:t>
            </a:r>
            <a:r>
              <a:rPr lang="ko-KR" altLang="en-US" dirty="0"/>
              <a:t> 모델을 실제 상황에 적용</a:t>
            </a:r>
          </a:p>
          <a:p>
            <a:endParaRPr kumimoji="1" lang="ko-KR" altLang="en-US" dirty="0"/>
          </a:p>
        </p:txBody>
      </p:sp>
      <p:sp>
        <p:nvSpPr>
          <p:cNvPr id="3" name="제목 2">
            <a:extLst>
              <a:ext uri="{FF2B5EF4-FFF2-40B4-BE49-F238E27FC236}">
                <a16:creationId xmlns:a16="http://schemas.microsoft.com/office/drawing/2014/main" id="{25FE9803-7917-7343-8B14-6B61EF1F80EE}"/>
              </a:ext>
            </a:extLst>
          </p:cNvPr>
          <p:cNvSpPr>
            <a:spLocks noGrp="1"/>
          </p:cNvSpPr>
          <p:nvPr>
            <p:ph type="title"/>
          </p:nvPr>
        </p:nvSpPr>
        <p:spPr/>
        <p:txBody>
          <a:bodyPr>
            <a:normAutofit/>
          </a:bodyPr>
          <a:lstStyle/>
          <a:p>
            <a:r>
              <a:rPr lang="en-US" altLang="ko-KR"/>
              <a:t>AI</a:t>
            </a:r>
            <a:r>
              <a:rPr lang="ko-KR" altLang="en-US"/>
              <a:t> 프로젝트 프로세스</a:t>
            </a:r>
            <a:endParaRPr kumimoji="1" lang="ko-KR" altLang="en-US"/>
          </a:p>
        </p:txBody>
      </p:sp>
      <p:sp>
        <p:nvSpPr>
          <p:cNvPr id="4" name="슬라이드 번호 개체 틀 3">
            <a:extLst>
              <a:ext uri="{FF2B5EF4-FFF2-40B4-BE49-F238E27FC236}">
                <a16:creationId xmlns:a16="http://schemas.microsoft.com/office/drawing/2014/main" id="{73DB678F-898D-FB4C-8EE7-6E9C4789D249}"/>
              </a:ext>
            </a:extLst>
          </p:cNvPr>
          <p:cNvSpPr>
            <a:spLocks noGrp="1"/>
          </p:cNvSpPr>
          <p:nvPr>
            <p:ph type="sldNum" sz="quarter" idx="12"/>
          </p:nvPr>
        </p:nvSpPr>
        <p:spPr/>
        <p:txBody>
          <a:bodyPr/>
          <a:lstStyle/>
          <a:p>
            <a:fld id="{86CB4B4D-7CA3-9044-876B-883B54F8677D}" type="slidenum">
              <a:rPr lang="en-US" altLang="ko-KR" smtClean="0"/>
              <a:pPr/>
              <a:t>33</a:t>
            </a:fld>
            <a:endParaRPr lang="en-US" altLang="ko-KR"/>
          </a:p>
        </p:txBody>
      </p:sp>
      <p:sp>
        <p:nvSpPr>
          <p:cNvPr id="27" name="Rectangle 26"/>
          <p:cNvSpPr/>
          <p:nvPr/>
        </p:nvSpPr>
        <p:spPr>
          <a:xfrm>
            <a:off x="562416" y="2356520"/>
            <a:ext cx="1475488" cy="103719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b="1" dirty="0">
                <a:solidFill>
                  <a:schemeClr val="tx1"/>
                </a:solidFill>
                <a:latin typeface="신명조"/>
              </a:rPr>
              <a:t>문제 정의 및 </a:t>
            </a:r>
            <a:endParaRPr lang="en-US" altLang="ko-KR" sz="1800" b="1" dirty="0">
              <a:solidFill>
                <a:schemeClr val="tx1"/>
              </a:solidFill>
              <a:latin typeface="신명조"/>
            </a:endParaRPr>
          </a:p>
          <a:p>
            <a:pPr algn="ctr"/>
            <a:r>
              <a:rPr lang="ko-KR" altLang="en-US" sz="1800" b="1" dirty="0">
                <a:solidFill>
                  <a:schemeClr val="tx1"/>
                </a:solidFill>
                <a:latin typeface="신명조"/>
              </a:rPr>
              <a:t>전략 수립</a:t>
            </a:r>
          </a:p>
        </p:txBody>
      </p:sp>
      <p:sp>
        <p:nvSpPr>
          <p:cNvPr id="28" name="Rectangle 27"/>
          <p:cNvSpPr/>
          <p:nvPr/>
        </p:nvSpPr>
        <p:spPr>
          <a:xfrm>
            <a:off x="2646701" y="2329545"/>
            <a:ext cx="1475488" cy="103719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b="1" dirty="0">
                <a:solidFill>
                  <a:schemeClr val="tx1"/>
                </a:solidFill>
                <a:latin typeface="신명조"/>
              </a:rPr>
              <a:t>데이터 수집</a:t>
            </a:r>
          </a:p>
        </p:txBody>
      </p:sp>
      <p:sp>
        <p:nvSpPr>
          <p:cNvPr id="29" name="Rectangle 28"/>
          <p:cNvSpPr/>
          <p:nvPr/>
        </p:nvSpPr>
        <p:spPr>
          <a:xfrm>
            <a:off x="8915344" y="2356520"/>
            <a:ext cx="1475488" cy="103719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b="1" dirty="0">
                <a:solidFill>
                  <a:schemeClr val="tx1"/>
                </a:solidFill>
                <a:latin typeface="신명조"/>
              </a:rPr>
              <a:t>모델 성능 테스트</a:t>
            </a:r>
          </a:p>
        </p:txBody>
      </p:sp>
      <p:sp>
        <p:nvSpPr>
          <p:cNvPr id="30" name="Rectangle 29"/>
          <p:cNvSpPr/>
          <p:nvPr/>
        </p:nvSpPr>
        <p:spPr>
          <a:xfrm>
            <a:off x="4738880" y="2329545"/>
            <a:ext cx="1475488" cy="103719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b="1" dirty="0">
                <a:solidFill>
                  <a:schemeClr val="tx1"/>
                </a:solidFill>
                <a:latin typeface="신명조"/>
              </a:rPr>
              <a:t>데이터  처리</a:t>
            </a:r>
            <a:endParaRPr lang="en-US" altLang="ko-KR" sz="1800" b="1" dirty="0">
              <a:solidFill>
                <a:schemeClr val="tx1"/>
              </a:solidFill>
              <a:latin typeface="신명조"/>
            </a:endParaRPr>
          </a:p>
          <a:p>
            <a:pPr algn="ctr"/>
            <a:r>
              <a:rPr lang="en-US" altLang="ko-KR" sz="1800" b="1" dirty="0">
                <a:solidFill>
                  <a:schemeClr val="tx1"/>
                </a:solidFill>
                <a:latin typeface="신명조"/>
              </a:rPr>
              <a:t>(</a:t>
            </a:r>
            <a:r>
              <a:rPr lang="ko-KR" altLang="en-US" sz="1800" b="1" dirty="0">
                <a:solidFill>
                  <a:schemeClr val="tx1"/>
                </a:solidFill>
                <a:latin typeface="신명조"/>
              </a:rPr>
              <a:t>가공</a:t>
            </a:r>
            <a:r>
              <a:rPr lang="en-US" altLang="ko-KR" sz="1800" b="1" dirty="0">
                <a:solidFill>
                  <a:schemeClr val="tx1"/>
                </a:solidFill>
                <a:latin typeface="신명조"/>
              </a:rPr>
              <a:t>,</a:t>
            </a:r>
            <a:r>
              <a:rPr lang="ko-KR" altLang="en-US" sz="1800" b="1" dirty="0">
                <a:solidFill>
                  <a:schemeClr val="tx1"/>
                </a:solidFill>
                <a:latin typeface="신명조"/>
              </a:rPr>
              <a:t>변환</a:t>
            </a:r>
            <a:r>
              <a:rPr lang="en-US" altLang="ko-KR" sz="1800" b="1" dirty="0">
                <a:solidFill>
                  <a:schemeClr val="tx1"/>
                </a:solidFill>
                <a:latin typeface="신명조"/>
              </a:rPr>
              <a:t>)</a:t>
            </a:r>
            <a:endParaRPr lang="ko-KR" altLang="en-US" sz="1800" b="1" dirty="0">
              <a:solidFill>
                <a:schemeClr val="tx1"/>
              </a:solidFill>
              <a:latin typeface="신명조"/>
            </a:endParaRPr>
          </a:p>
        </p:txBody>
      </p:sp>
      <p:sp>
        <p:nvSpPr>
          <p:cNvPr id="31" name="Rectangle 30"/>
          <p:cNvSpPr/>
          <p:nvPr/>
        </p:nvSpPr>
        <p:spPr>
          <a:xfrm>
            <a:off x="11003576" y="2356520"/>
            <a:ext cx="1475488" cy="103719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b="1">
                <a:solidFill>
                  <a:schemeClr val="tx1"/>
                </a:solidFill>
                <a:latin typeface="신명조"/>
              </a:rPr>
              <a:t>결과 적용</a:t>
            </a:r>
          </a:p>
        </p:txBody>
      </p:sp>
      <p:cxnSp>
        <p:nvCxnSpPr>
          <p:cNvPr id="32" name="Straight Arrow Connector 31"/>
          <p:cNvCxnSpPr>
            <a:cxnSpLocks/>
            <a:endCxn id="28" idx="1"/>
          </p:cNvCxnSpPr>
          <p:nvPr/>
        </p:nvCxnSpPr>
        <p:spPr>
          <a:xfrm flipV="1">
            <a:off x="2037904" y="2848141"/>
            <a:ext cx="608797" cy="11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29">
            <a:extLst>
              <a:ext uri="{FF2B5EF4-FFF2-40B4-BE49-F238E27FC236}">
                <a16:creationId xmlns:a16="http://schemas.microsoft.com/office/drawing/2014/main" id="{B4C3E3F7-8C07-47BA-A12F-C992E11DA431}"/>
              </a:ext>
            </a:extLst>
          </p:cNvPr>
          <p:cNvSpPr/>
          <p:nvPr/>
        </p:nvSpPr>
        <p:spPr>
          <a:xfrm>
            <a:off x="6827112" y="2356520"/>
            <a:ext cx="1475488" cy="103719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800" b="1" dirty="0">
                <a:solidFill>
                  <a:schemeClr val="tx1"/>
                </a:solidFill>
                <a:latin typeface="신명조"/>
              </a:rPr>
              <a:t>모델 구현 및 검증</a:t>
            </a:r>
          </a:p>
        </p:txBody>
      </p:sp>
      <p:cxnSp>
        <p:nvCxnSpPr>
          <p:cNvPr id="16" name="Straight Arrow Connector 31">
            <a:extLst>
              <a:ext uri="{FF2B5EF4-FFF2-40B4-BE49-F238E27FC236}">
                <a16:creationId xmlns:a16="http://schemas.microsoft.com/office/drawing/2014/main" id="{1622E886-5DC9-491D-AE1E-36FCE7D24E72}"/>
              </a:ext>
            </a:extLst>
          </p:cNvPr>
          <p:cNvCxnSpPr>
            <a:cxnSpLocks/>
          </p:cNvCxnSpPr>
          <p:nvPr/>
        </p:nvCxnSpPr>
        <p:spPr>
          <a:xfrm flipV="1">
            <a:off x="6251048" y="2847449"/>
            <a:ext cx="608797" cy="11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31">
            <a:extLst>
              <a:ext uri="{FF2B5EF4-FFF2-40B4-BE49-F238E27FC236}">
                <a16:creationId xmlns:a16="http://schemas.microsoft.com/office/drawing/2014/main" id="{8D0A7E96-6639-4F7A-8479-59B9BE2E8530}"/>
              </a:ext>
            </a:extLst>
          </p:cNvPr>
          <p:cNvCxnSpPr>
            <a:cxnSpLocks/>
          </p:cNvCxnSpPr>
          <p:nvPr/>
        </p:nvCxnSpPr>
        <p:spPr>
          <a:xfrm flipV="1">
            <a:off x="8306547" y="2881011"/>
            <a:ext cx="608797" cy="11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31">
            <a:extLst>
              <a:ext uri="{FF2B5EF4-FFF2-40B4-BE49-F238E27FC236}">
                <a16:creationId xmlns:a16="http://schemas.microsoft.com/office/drawing/2014/main" id="{FCA19743-A54F-4081-897D-C274F075FA7B}"/>
              </a:ext>
            </a:extLst>
          </p:cNvPr>
          <p:cNvCxnSpPr>
            <a:cxnSpLocks/>
          </p:cNvCxnSpPr>
          <p:nvPr/>
        </p:nvCxnSpPr>
        <p:spPr>
          <a:xfrm flipV="1">
            <a:off x="10394779" y="2863326"/>
            <a:ext cx="608797" cy="11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31">
            <a:extLst>
              <a:ext uri="{FF2B5EF4-FFF2-40B4-BE49-F238E27FC236}">
                <a16:creationId xmlns:a16="http://schemas.microsoft.com/office/drawing/2014/main" id="{E2BAE8CB-CD24-494D-BD5C-02440128FFAF}"/>
              </a:ext>
            </a:extLst>
          </p:cNvPr>
          <p:cNvCxnSpPr>
            <a:cxnSpLocks/>
          </p:cNvCxnSpPr>
          <p:nvPr/>
        </p:nvCxnSpPr>
        <p:spPr>
          <a:xfrm flipV="1">
            <a:off x="4123603" y="2848141"/>
            <a:ext cx="608797" cy="11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15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ko-KR" altLang="en-US" dirty="0"/>
              <a:t>문제를 명확하게 구체적으로 정의하는 것</a:t>
            </a:r>
          </a:p>
          <a:p>
            <a:r>
              <a:rPr lang="ko-KR" altLang="en-US" dirty="0"/>
              <a:t>가장 중요한 단계</a:t>
            </a:r>
          </a:p>
          <a:p>
            <a:r>
              <a:rPr lang="ko-KR" altLang="en-US" dirty="0"/>
              <a:t>문제가 아닌 것을 해결하려고 시도하는 경우가 의외로 많음</a:t>
            </a:r>
          </a:p>
          <a:p>
            <a:r>
              <a:rPr lang="ko-KR" altLang="en-US" dirty="0"/>
              <a:t>문제는 조건</a:t>
            </a:r>
            <a:r>
              <a:rPr lang="en-US" altLang="ko-KR" dirty="0"/>
              <a:t>, </a:t>
            </a:r>
            <a:r>
              <a:rPr lang="ko-KR" altLang="en-US" dirty="0"/>
              <a:t>조직</a:t>
            </a:r>
            <a:r>
              <a:rPr lang="en-US" altLang="ko-KR" dirty="0"/>
              <a:t>, </a:t>
            </a:r>
            <a:r>
              <a:rPr lang="ko-KR" altLang="en-US" dirty="0"/>
              <a:t>시기</a:t>
            </a:r>
            <a:r>
              <a:rPr lang="en-US" altLang="ko-KR" dirty="0"/>
              <a:t>, </a:t>
            </a:r>
            <a:r>
              <a:rPr lang="ko-KR" altLang="en-US" dirty="0"/>
              <a:t>장소 등에 따라 다름</a:t>
            </a:r>
            <a:endParaRPr lang="en-US" altLang="ko-KR" dirty="0"/>
          </a:p>
          <a:p>
            <a:endParaRPr lang="ko-KR" altLang="en-US" dirty="0"/>
          </a:p>
          <a:p>
            <a:endParaRPr lang="ko-KR" altLang="en-US" dirty="0"/>
          </a:p>
        </p:txBody>
      </p:sp>
      <p:sp>
        <p:nvSpPr>
          <p:cNvPr id="584" name="문제정의"/>
          <p:cNvSpPr txBox="1">
            <a:spLocks noGrp="1"/>
          </p:cNvSpPr>
          <p:nvPr>
            <p:ph type="title"/>
          </p:nvPr>
        </p:nvSpPr>
        <p:spPr/>
        <p:txBody>
          <a:bodyPr/>
          <a:lstStyle/>
          <a:p>
            <a:r>
              <a:rPr lang="ko-KR" altLang="en-US"/>
              <a:t>문제정의</a:t>
            </a:r>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pPr/>
              <a:t>34</a:t>
            </a:fld>
            <a:endParaRPr lang="en-US" altLang="ko-KR"/>
          </a:p>
        </p:txBody>
      </p:sp>
    </p:spTree>
    <p:extLst>
      <p:ext uri="{BB962C8B-B14F-4D97-AF65-F5344CB8AC3E}">
        <p14:creationId xmlns:p14="http://schemas.microsoft.com/office/powerpoint/2010/main" val="2651465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ko-KR" altLang="en-US"/>
              <a:t>큰 문제를 한번에 해결하기 어려움</a:t>
            </a:r>
          </a:p>
          <a:p>
            <a:r>
              <a:rPr lang="ko-KR" altLang="en-US"/>
              <a:t>해결할 수 있는 크기의 작은 문제로 나누어 해결하는 전략 </a:t>
            </a:r>
          </a:p>
          <a:p>
            <a:r>
              <a:rPr lang="ko-KR" altLang="en-US"/>
              <a:t>예</a:t>
            </a:r>
            <a:r>
              <a:rPr lang="en-US" altLang="ko-KR"/>
              <a:t>) </a:t>
            </a:r>
            <a:r>
              <a:rPr lang="ko-KR" altLang="en-US"/>
              <a:t>큰 문제</a:t>
            </a:r>
            <a:r>
              <a:rPr lang="en-US" altLang="ko-KR"/>
              <a:t>: </a:t>
            </a:r>
            <a:r>
              <a:rPr lang="ko-KR" altLang="en-US"/>
              <a:t>기업의 수익 감소</a:t>
            </a:r>
          </a:p>
          <a:p>
            <a:pPr lvl="1"/>
            <a:r>
              <a:rPr lang="ko-KR" altLang="en-US"/>
              <a:t>배송이 늦어지는 이유 분석</a:t>
            </a:r>
          </a:p>
          <a:p>
            <a:pPr lvl="1"/>
            <a:r>
              <a:rPr lang="ko-KR" altLang="en-US"/>
              <a:t>고객 불만이 발생하는 원인 분석</a:t>
            </a:r>
          </a:p>
          <a:p>
            <a:pPr lvl="1"/>
            <a:r>
              <a:rPr lang="ko-KR" altLang="en-US"/>
              <a:t>반품이 많은 이유 분석</a:t>
            </a:r>
          </a:p>
          <a:p>
            <a:endParaRPr lang="ko-KR" altLang="en-US"/>
          </a:p>
        </p:txBody>
      </p:sp>
      <p:sp>
        <p:nvSpPr>
          <p:cNvPr id="588" name="문제정의 방법"/>
          <p:cNvSpPr txBox="1">
            <a:spLocks noGrp="1"/>
          </p:cNvSpPr>
          <p:nvPr>
            <p:ph type="title"/>
          </p:nvPr>
        </p:nvSpPr>
        <p:spPr/>
        <p:txBody>
          <a:bodyPr/>
          <a:lstStyle/>
          <a:p>
            <a:r>
              <a:rPr lang="ko-KR" altLang="en-US"/>
              <a:t>문제정의 방법</a:t>
            </a:r>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pPr/>
              <a:t>35</a:t>
            </a:fld>
            <a:endParaRPr lang="en-US" altLang="ko-KR"/>
          </a:p>
        </p:txBody>
      </p:sp>
    </p:spTree>
    <p:extLst>
      <p:ext uri="{BB962C8B-B14F-4D97-AF65-F5344CB8AC3E}">
        <p14:creationId xmlns:p14="http://schemas.microsoft.com/office/powerpoint/2010/main" val="1094410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BB6976A5-6BCB-6048-82C5-3A774FC73A5E}"/>
              </a:ext>
            </a:extLst>
          </p:cNvPr>
          <p:cNvSpPr>
            <a:spLocks noGrp="1"/>
          </p:cNvSpPr>
          <p:nvPr>
            <p:ph type="sldNum" sz="quarter" idx="12"/>
          </p:nvPr>
        </p:nvSpPr>
        <p:spPr/>
        <p:txBody>
          <a:bodyPr/>
          <a:lstStyle/>
          <a:p>
            <a:fld id="{86CB4B4D-7CA3-9044-876B-883B54F8677D}" type="slidenum">
              <a:rPr lang="en-US" altLang="ko-KR" smtClean="0"/>
              <a:pPr/>
              <a:t>36</a:t>
            </a:fld>
            <a:endParaRPr lang="en-US" altLang="ko-KR"/>
          </a:p>
        </p:txBody>
      </p:sp>
      <p:sp>
        <p:nvSpPr>
          <p:cNvPr id="3" name="텍스트 개체 틀 2">
            <a:extLst>
              <a:ext uri="{FF2B5EF4-FFF2-40B4-BE49-F238E27FC236}">
                <a16:creationId xmlns:a16="http://schemas.microsoft.com/office/drawing/2014/main" id="{3E099327-3F0F-C049-A0E1-BDBA25C7BAC2}"/>
              </a:ext>
            </a:extLst>
          </p:cNvPr>
          <p:cNvSpPr>
            <a:spLocks noGrp="1"/>
          </p:cNvSpPr>
          <p:nvPr>
            <p:ph type="body" sz="quarter" idx="13"/>
          </p:nvPr>
        </p:nvSpPr>
        <p:spPr/>
        <p:txBody>
          <a:bodyPr/>
          <a:lstStyle/>
          <a:p>
            <a:r>
              <a:rPr kumimoji="1" lang="ko-KR" altLang="en-US" dirty="0"/>
              <a:t>관련 기술</a:t>
            </a:r>
          </a:p>
        </p:txBody>
      </p:sp>
    </p:spTree>
    <p:extLst>
      <p:ext uri="{BB962C8B-B14F-4D97-AF65-F5344CB8AC3E}">
        <p14:creationId xmlns:p14="http://schemas.microsoft.com/office/powerpoint/2010/main" val="4140953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2C51B476-64A4-0744-885F-2CE608340EAC}"/>
              </a:ext>
            </a:extLst>
          </p:cNvPr>
          <p:cNvSpPr>
            <a:spLocks noGrp="1"/>
          </p:cNvSpPr>
          <p:nvPr>
            <p:ph type="sldNum" sz="quarter" idx="12"/>
          </p:nvPr>
        </p:nvSpPr>
        <p:spPr/>
        <p:txBody>
          <a:bodyPr/>
          <a:lstStyle/>
          <a:p>
            <a:fld id="{86CB4B4D-7CA3-9044-876B-883B54F8677D}" type="slidenum">
              <a:rPr lang="en-US" altLang="ko-KR" smtClean="0"/>
              <a:pPr/>
              <a:t>37</a:t>
            </a:fld>
            <a:endParaRPr lang="en-US" altLang="ko-KR"/>
          </a:p>
        </p:txBody>
      </p:sp>
      <p:pic>
        <p:nvPicPr>
          <p:cNvPr id="3" name="그림 2">
            <a:extLst>
              <a:ext uri="{FF2B5EF4-FFF2-40B4-BE49-F238E27FC236}">
                <a16:creationId xmlns:a16="http://schemas.microsoft.com/office/drawing/2014/main" id="{730AE3B8-8AD7-D044-8576-EF3891E81323}"/>
              </a:ext>
            </a:extLst>
          </p:cNvPr>
          <p:cNvPicPr>
            <a:picLocks noChangeAspect="1"/>
          </p:cNvPicPr>
          <p:nvPr/>
        </p:nvPicPr>
        <p:blipFill>
          <a:blip r:embed="rId2" cstate="print"/>
          <a:stretch>
            <a:fillRect/>
          </a:stretch>
        </p:blipFill>
        <p:spPr>
          <a:xfrm>
            <a:off x="2109912" y="624269"/>
            <a:ext cx="8784976" cy="8505062"/>
          </a:xfrm>
          <a:prstGeom prst="rect">
            <a:avLst/>
          </a:prstGeom>
        </p:spPr>
      </p:pic>
      <p:sp>
        <p:nvSpPr>
          <p:cNvPr id="4" name="TextBox 3"/>
          <p:cNvSpPr txBox="1"/>
          <p:nvPr/>
        </p:nvSpPr>
        <p:spPr>
          <a:xfrm>
            <a:off x="7510512" y="6460976"/>
            <a:ext cx="5141151" cy="646331"/>
          </a:xfrm>
          <a:prstGeom prst="rect">
            <a:avLst/>
          </a:prstGeom>
          <a:noFill/>
        </p:spPr>
        <p:txBody>
          <a:bodyPr wrap="none" rtlCol="0">
            <a:spAutoFit/>
          </a:bodyPr>
          <a:lstStyle/>
          <a:p>
            <a:r>
              <a:rPr lang="en-US" altLang="ko-KR" dirty="0">
                <a:solidFill>
                  <a:srgbClr val="FF0000"/>
                </a:solidFill>
              </a:rPr>
              <a:t>Good</a:t>
            </a:r>
            <a:r>
              <a:rPr lang="ko-KR" altLang="en-US" dirty="0">
                <a:solidFill>
                  <a:srgbClr val="FF0000"/>
                </a:solidFill>
              </a:rPr>
              <a:t> </a:t>
            </a:r>
            <a:r>
              <a:rPr lang="en-US" altLang="ko-KR" dirty="0">
                <a:solidFill>
                  <a:srgbClr val="FF0000"/>
                </a:solidFill>
              </a:rPr>
              <a:t>algorithm &lt; Big data</a:t>
            </a:r>
            <a:endParaRPr lang="ko-KR" altLang="en-US" dirty="0">
              <a:solidFill>
                <a:srgbClr val="FF0000"/>
              </a:solidFill>
            </a:endParaRPr>
          </a:p>
        </p:txBody>
      </p:sp>
    </p:spTree>
    <p:extLst>
      <p:ext uri="{BB962C8B-B14F-4D97-AF65-F5344CB8AC3E}">
        <p14:creationId xmlns:p14="http://schemas.microsoft.com/office/powerpoint/2010/main" val="22820056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내용 개체 틀 6"/>
          <p:cNvSpPr>
            <a:spLocks noGrp="1"/>
          </p:cNvSpPr>
          <p:nvPr>
            <p:ph sz="quarter" idx="1"/>
          </p:nvPr>
        </p:nvSpPr>
        <p:spPr/>
        <p:txBody>
          <a:bodyPr/>
          <a:lstStyle/>
          <a:p>
            <a:endParaRPr lang="ko-KR" altLang="en-US"/>
          </a:p>
        </p:txBody>
      </p:sp>
      <p:sp>
        <p:nvSpPr>
          <p:cNvPr id="731" name="데이터 사이언스"/>
          <p:cNvSpPr txBox="1">
            <a:spLocks noGrp="1"/>
          </p:cNvSpPr>
          <p:nvPr>
            <p:ph type="title"/>
          </p:nvPr>
        </p:nvSpPr>
        <p:spPr/>
        <p:txBody>
          <a:bodyPr/>
          <a:lstStyle/>
          <a:p>
            <a:r>
              <a:rPr lang="ko-KR" altLang="en-US"/>
              <a:t>데이터 사이언스</a:t>
            </a:r>
          </a:p>
        </p:txBody>
      </p:sp>
      <p:pic>
        <p:nvPicPr>
          <p:cNvPr id="732" name="pasted-image.png" descr="pasted-image.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0859" y="2506137"/>
            <a:ext cx="12623081" cy="5941613"/>
          </a:xfrm>
          <a:prstGeom prst="rect">
            <a:avLst/>
          </a:prstGeom>
          <a:ln w="12700">
            <a:miter lim="400000"/>
          </a:ln>
        </p:spPr>
      </p:pic>
    </p:spTree>
    <p:extLst>
      <p:ext uri="{BB962C8B-B14F-4D97-AF65-F5344CB8AC3E}">
        <p14:creationId xmlns:p14="http://schemas.microsoft.com/office/powerpoint/2010/main" val="1056603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인공지능 시대 진입"/>
          <p:cNvSpPr txBox="1">
            <a:spLocks noGrp="1"/>
          </p:cNvSpPr>
          <p:nvPr>
            <p:ph type="title"/>
          </p:nvPr>
        </p:nvSpPr>
        <p:spPr>
          <a:prstGeom prst="rect">
            <a:avLst/>
          </a:prstGeom>
        </p:spPr>
        <p:txBody>
          <a:bodyPr/>
          <a:lstStyle/>
          <a:p>
            <a:r>
              <a:rPr lang="ko-KR" altLang="en-US"/>
              <a:t>인공지능 구현 기술</a:t>
            </a:r>
            <a:endParaRPr/>
          </a:p>
        </p:txBody>
      </p:sp>
      <p:sp>
        <p:nvSpPr>
          <p:cNvPr id="274" name="통계학"/>
          <p:cNvSpPr/>
          <p:nvPr/>
        </p:nvSpPr>
        <p:spPr>
          <a:xfrm>
            <a:off x="510212" y="4241800"/>
            <a:ext cx="2326774" cy="1270000"/>
          </a:xfrm>
          <a:prstGeom prst="ellipse">
            <a:avLst/>
          </a:prstGeom>
          <a:blipFill>
            <a:blip r:embed="rId2" cstate="print"/>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3300">
                <a:solidFill>
                  <a:srgbClr val="FFFFFF"/>
                </a:solidFill>
                <a:latin typeface="Apple SD 산돌고딕 Neo 강한 볼드체"/>
                <a:ea typeface="Apple SD 산돌고딕 Neo 강한 볼드체"/>
                <a:cs typeface="Apple SD 산돌고딕 Neo 강한 볼드체"/>
                <a:sym typeface="Apple SD 산돌고딕 Neo 강한 볼드체"/>
              </a:defRPr>
            </a:lvl1pPr>
          </a:lstStyle>
          <a:p>
            <a:r>
              <a:rPr sz="2800" b="1"/>
              <a:t>통계학</a:t>
            </a:r>
          </a:p>
        </p:txBody>
      </p:sp>
      <p:sp>
        <p:nvSpPr>
          <p:cNvPr id="275" name="인공지능"/>
          <p:cNvSpPr/>
          <p:nvPr/>
        </p:nvSpPr>
        <p:spPr>
          <a:xfrm>
            <a:off x="10421815" y="4241800"/>
            <a:ext cx="2326773" cy="1270000"/>
          </a:xfrm>
          <a:prstGeom prst="ellipse">
            <a:avLst/>
          </a:prstGeom>
          <a:blipFill>
            <a:blip r:embed="rId2" cstate="print"/>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50800" tIns="50800" rIns="50800" bIns="50800" anchor="ctr"/>
          <a:lstStyle>
            <a:lvl1pPr>
              <a:defRPr sz="3300">
                <a:solidFill>
                  <a:srgbClr val="FFFFFF"/>
                </a:solidFill>
                <a:latin typeface="Apple SD 산돌고딕 Neo 강한 볼드체"/>
                <a:ea typeface="Apple SD 산돌고딕 Neo 강한 볼드체"/>
                <a:cs typeface="Apple SD 산돌고딕 Neo 강한 볼드체"/>
                <a:sym typeface="Apple SD 산돌고딕 Neo 강한 볼드체"/>
              </a:defRPr>
            </a:lvl1pPr>
          </a:lstStyle>
          <a:p>
            <a:r>
              <a:rPr sz="2800" b="1" err="1"/>
              <a:t>인공지능</a:t>
            </a:r>
            <a:endParaRPr sz="2800" b="1"/>
          </a:p>
        </p:txBody>
      </p:sp>
      <p:sp>
        <p:nvSpPr>
          <p:cNvPr id="276" name="화살표"/>
          <p:cNvSpPr/>
          <p:nvPr/>
        </p:nvSpPr>
        <p:spPr>
          <a:xfrm>
            <a:off x="3002638" y="4639630"/>
            <a:ext cx="7253524" cy="474340"/>
          </a:xfrm>
          <a:prstGeom prst="rightArrow">
            <a:avLst>
              <a:gd name="adj1" fmla="val 21420"/>
              <a:gd name="adj2" fmla="val 60802"/>
            </a:avLst>
          </a:prstGeom>
          <a:solidFill>
            <a:schemeClr val="accent1">
              <a:hueOff val="47394"/>
              <a:satOff val="-25753"/>
              <a:lumOff val="-7544"/>
            </a:schemeClr>
          </a:solid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277" name="패턴 인식"/>
          <p:cNvSpPr txBox="1"/>
          <p:nvPr/>
        </p:nvSpPr>
        <p:spPr>
          <a:xfrm>
            <a:off x="3015338" y="3801387"/>
            <a:ext cx="1816457"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Apple SD 산돌고딕 Neo 일반체"/>
                <a:ea typeface="Apple SD 산돌고딕 Neo 일반체"/>
                <a:cs typeface="Apple SD 산돌고딕 Neo 일반체"/>
                <a:sym typeface="Apple SD 산돌고딕 Neo 일반체"/>
              </a:defRPr>
            </a:lvl1pPr>
          </a:lstStyle>
          <a:p>
            <a:r>
              <a:t>패턴 인식</a:t>
            </a:r>
          </a:p>
        </p:txBody>
      </p:sp>
      <p:sp>
        <p:nvSpPr>
          <p:cNvPr id="278" name="기계 학습"/>
          <p:cNvSpPr txBox="1"/>
          <p:nvPr/>
        </p:nvSpPr>
        <p:spPr>
          <a:xfrm>
            <a:off x="5543372" y="3801387"/>
            <a:ext cx="1816456"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Apple SD 산돌고딕 Neo 일반체"/>
                <a:ea typeface="Apple SD 산돌고딕 Neo 일반체"/>
                <a:cs typeface="Apple SD 산돌고딕 Neo 일반체"/>
                <a:sym typeface="Apple SD 산돌고딕 Neo 일반체"/>
              </a:defRPr>
            </a:lvl1pPr>
          </a:lstStyle>
          <a:p>
            <a:r>
              <a:t>기계 학습</a:t>
            </a:r>
          </a:p>
        </p:txBody>
      </p:sp>
      <p:sp>
        <p:nvSpPr>
          <p:cNvPr id="279" name="빅데이터"/>
          <p:cNvSpPr txBox="1"/>
          <p:nvPr/>
        </p:nvSpPr>
        <p:spPr>
          <a:xfrm>
            <a:off x="8039250" y="3801387"/>
            <a:ext cx="1696213"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Apple SD 산돌고딕 Neo 일반체"/>
                <a:ea typeface="Apple SD 산돌고딕 Neo 일반체"/>
                <a:cs typeface="Apple SD 산돌고딕 Neo 일반체"/>
                <a:sym typeface="Apple SD 산돌고딕 Neo 일반체"/>
              </a:defRPr>
            </a:lvl1pPr>
          </a:lstStyle>
          <a:p>
            <a:r>
              <a:t>빅데이터</a:t>
            </a:r>
          </a:p>
        </p:txBody>
      </p:sp>
      <p:sp>
        <p:nvSpPr>
          <p:cNvPr id="280" name="사물인터넷"/>
          <p:cNvSpPr txBox="1"/>
          <p:nvPr/>
        </p:nvSpPr>
        <p:spPr>
          <a:xfrm>
            <a:off x="7778011" y="5406516"/>
            <a:ext cx="2091691"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Apple SD 산돌고딕 Neo 일반체"/>
                <a:ea typeface="Apple SD 산돌고딕 Neo 일반체"/>
                <a:cs typeface="Apple SD 산돌고딕 Neo 일반체"/>
                <a:sym typeface="Apple SD 산돌고딕 Neo 일반체"/>
              </a:defRPr>
            </a:lvl1pPr>
          </a:lstStyle>
          <a:p>
            <a:r>
              <a:t>사물인터넷</a:t>
            </a:r>
          </a:p>
        </p:txBody>
      </p:sp>
      <p:sp>
        <p:nvSpPr>
          <p:cNvPr id="281" name="컴퓨터"/>
          <p:cNvSpPr txBox="1"/>
          <p:nvPr/>
        </p:nvSpPr>
        <p:spPr>
          <a:xfrm>
            <a:off x="3209699" y="5406516"/>
            <a:ext cx="1300735"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Apple SD 산돌고딕 Neo 일반체"/>
                <a:ea typeface="Apple SD 산돌고딕 Neo 일반체"/>
                <a:cs typeface="Apple SD 산돌고딕 Neo 일반체"/>
                <a:sym typeface="Apple SD 산돌고딕 Neo 일반체"/>
              </a:defRPr>
            </a:lvl1pPr>
          </a:lstStyle>
          <a:p>
            <a:r>
              <a:t>컴퓨터</a:t>
            </a:r>
          </a:p>
        </p:txBody>
      </p:sp>
      <p:sp>
        <p:nvSpPr>
          <p:cNvPr id="282" name="전자, 통신"/>
          <p:cNvSpPr txBox="1"/>
          <p:nvPr/>
        </p:nvSpPr>
        <p:spPr>
          <a:xfrm>
            <a:off x="5339308" y="5406516"/>
            <a:ext cx="1919784"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Apple SD 산돌고딕 Neo 일반체"/>
                <a:ea typeface="Apple SD 산돌고딕 Neo 일반체"/>
                <a:cs typeface="Apple SD 산돌고딕 Neo 일반체"/>
                <a:sym typeface="Apple SD 산돌고딕 Neo 일반체"/>
              </a:defRPr>
            </a:lvl1pPr>
          </a:lstStyle>
          <a:p>
            <a:r>
              <a:t>전자, 통신</a:t>
            </a:r>
          </a:p>
        </p:txBody>
      </p:sp>
      <p:sp>
        <p:nvSpPr>
          <p:cNvPr id="3" name="슬라이드 번호 개체 틀 2"/>
          <p:cNvSpPr>
            <a:spLocks noGrp="1"/>
          </p:cNvSpPr>
          <p:nvPr>
            <p:ph type="sldNum" sz="quarter" idx="12"/>
          </p:nvPr>
        </p:nvSpPr>
        <p:spPr/>
        <p:txBody>
          <a:bodyPr/>
          <a:lstStyle/>
          <a:p>
            <a:fld id="{86CB4B4D-7CA3-9044-876B-883B54F8677D}" type="slidenum">
              <a:rPr lang="en-US" altLang="ko-KR" smtClean="0"/>
              <a:pPr/>
              <a:t>39</a:t>
            </a:fld>
            <a:endParaRPr lang="en-US" altLang="ko-KR"/>
          </a:p>
        </p:txBody>
      </p:sp>
    </p:spTree>
    <p:extLst>
      <p:ext uri="{BB962C8B-B14F-4D97-AF65-F5344CB8AC3E}">
        <p14:creationId xmlns:p14="http://schemas.microsoft.com/office/powerpoint/2010/main" val="2098035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0FC05301-9CD2-3A4C-94F5-D13198DDCA02}"/>
              </a:ext>
            </a:extLst>
          </p:cNvPr>
          <p:cNvSpPr>
            <a:spLocks noGrp="1"/>
          </p:cNvSpPr>
          <p:nvPr>
            <p:ph type="sldNum" sz="quarter" idx="12"/>
          </p:nvPr>
        </p:nvSpPr>
        <p:spPr/>
        <p:txBody>
          <a:bodyPr/>
          <a:lstStyle/>
          <a:p>
            <a:fld id="{86CB4B4D-7CA3-9044-876B-883B54F8677D}" type="slidenum">
              <a:rPr lang="en-US" altLang="ko-KR" smtClean="0"/>
              <a:pPr/>
              <a:t>4</a:t>
            </a:fld>
            <a:endParaRPr lang="en-US" altLang="ko-KR"/>
          </a:p>
        </p:txBody>
      </p:sp>
      <p:sp>
        <p:nvSpPr>
          <p:cNvPr id="3" name="텍스트 개체 틀 2">
            <a:extLst>
              <a:ext uri="{FF2B5EF4-FFF2-40B4-BE49-F238E27FC236}">
                <a16:creationId xmlns:a16="http://schemas.microsoft.com/office/drawing/2014/main" id="{3B188E69-B711-1344-B9EC-D48FC926E149}"/>
              </a:ext>
            </a:extLst>
          </p:cNvPr>
          <p:cNvSpPr>
            <a:spLocks noGrp="1"/>
          </p:cNvSpPr>
          <p:nvPr>
            <p:ph type="body" sz="quarter" idx="13"/>
          </p:nvPr>
        </p:nvSpPr>
        <p:spPr/>
        <p:txBody>
          <a:bodyPr/>
          <a:lstStyle/>
          <a:p>
            <a:r>
              <a:rPr kumimoji="1" lang="en-US" altLang="ko-KR" dirty="0"/>
              <a:t>Linear</a:t>
            </a:r>
            <a:r>
              <a:rPr kumimoji="1" lang="ko-KR" altLang="en-US" dirty="0"/>
              <a:t> </a:t>
            </a:r>
            <a:r>
              <a:rPr kumimoji="1" lang="en-US" altLang="ko-KR" dirty="0"/>
              <a:t>Algebra review</a:t>
            </a:r>
            <a:endParaRPr kumimoji="1" lang="ko-KR" altLang="en-US" dirty="0"/>
          </a:p>
        </p:txBody>
      </p:sp>
    </p:spTree>
    <p:extLst>
      <p:ext uri="{BB962C8B-B14F-4D97-AF65-F5344CB8AC3E}">
        <p14:creationId xmlns:p14="http://schemas.microsoft.com/office/powerpoint/2010/main" val="2776964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normAutofit fontScale="77500" lnSpcReduction="20000"/>
          </a:bodyPr>
          <a:lstStyle/>
          <a:p>
            <a:r>
              <a:rPr lang="ko-KR" altLang="en-US" dirty="0"/>
              <a:t>인공지능</a:t>
            </a:r>
            <a:r>
              <a:rPr lang="en-US" altLang="ko-KR" dirty="0"/>
              <a:t>:</a:t>
            </a:r>
            <a:r>
              <a:rPr lang="ko-KR" altLang="en-US" dirty="0"/>
              <a:t> </a:t>
            </a:r>
            <a:endParaRPr lang="en-US" altLang="ko-KR" dirty="0"/>
          </a:p>
          <a:p>
            <a:pPr lvl="1"/>
            <a:r>
              <a:rPr lang="ko-KR" altLang="en-US" dirty="0"/>
              <a:t>지능이 있는 것처럼 컴퓨터가 </a:t>
            </a:r>
            <a:r>
              <a:rPr lang="ko-KR" altLang="en-US" b="1" dirty="0"/>
              <a:t>똑똑하게</a:t>
            </a:r>
            <a:r>
              <a:rPr lang="ko-KR" altLang="en-US" dirty="0"/>
              <a:t> 일을 처리하는 것</a:t>
            </a:r>
            <a:endParaRPr lang="en-US" altLang="ko-KR" dirty="0"/>
          </a:p>
          <a:p>
            <a:r>
              <a:rPr lang="ko-KR" altLang="en-US" dirty="0" err="1"/>
              <a:t>데이터마이닝</a:t>
            </a:r>
            <a:r>
              <a:rPr lang="en-US" altLang="ko-KR" dirty="0"/>
              <a:t>:</a:t>
            </a:r>
            <a:r>
              <a:rPr lang="ko-KR" altLang="en-US" dirty="0"/>
              <a:t> </a:t>
            </a:r>
            <a:endParaRPr lang="en-US" altLang="ko-KR" dirty="0"/>
          </a:p>
          <a:p>
            <a:pPr lvl="1"/>
            <a:r>
              <a:rPr lang="ko-KR" altLang="en-US" dirty="0"/>
              <a:t>이미</a:t>
            </a:r>
            <a:r>
              <a:rPr lang="en-US" altLang="ko-KR" dirty="0"/>
              <a:t> </a:t>
            </a:r>
            <a:r>
              <a:rPr lang="ko-KR" altLang="en-US" dirty="0"/>
              <a:t>보유하고 있는 데이터에서 </a:t>
            </a:r>
            <a:r>
              <a:rPr lang="ko-KR" altLang="en-US" b="1" dirty="0"/>
              <a:t>새로운</a:t>
            </a:r>
            <a:r>
              <a:rPr lang="ko-KR" altLang="en-US" dirty="0"/>
              <a:t> 지식을 얻는 것</a:t>
            </a:r>
            <a:endParaRPr lang="en-US" altLang="ko-KR" dirty="0"/>
          </a:p>
          <a:p>
            <a:pPr lvl="1"/>
            <a:r>
              <a:rPr lang="ko-KR" altLang="en-US" dirty="0"/>
              <a:t>평범한 데이터에 숨겨져 있던 가치 있는 새로운 지식을 얻는 과정</a:t>
            </a:r>
            <a:endParaRPr lang="en-US" altLang="ko-KR" dirty="0"/>
          </a:p>
          <a:p>
            <a:r>
              <a:rPr lang="ko-KR" altLang="en-US" dirty="0"/>
              <a:t>비즈니스 </a:t>
            </a:r>
            <a:r>
              <a:rPr lang="ko-KR" altLang="en-US" dirty="0" err="1"/>
              <a:t>인텔리전스</a:t>
            </a:r>
            <a:r>
              <a:rPr lang="en-US" altLang="ko-KR" dirty="0"/>
              <a:t>:</a:t>
            </a:r>
            <a:r>
              <a:rPr lang="ko-KR" altLang="en-US" dirty="0"/>
              <a:t> </a:t>
            </a:r>
            <a:endParaRPr lang="en-US" altLang="ko-KR" dirty="0"/>
          </a:p>
          <a:p>
            <a:pPr lvl="1"/>
            <a:r>
              <a:rPr lang="ko-KR" altLang="en-US" dirty="0"/>
              <a:t>데이터 분석을 통해 새로운 </a:t>
            </a:r>
            <a:r>
              <a:rPr lang="ko-KR" altLang="en-US" b="1" dirty="0"/>
              <a:t>비즈니스</a:t>
            </a:r>
            <a:r>
              <a:rPr lang="ko-KR" altLang="en-US" dirty="0"/>
              <a:t> 전략을 얻는 것</a:t>
            </a:r>
            <a:endParaRPr lang="en-US" altLang="ko-KR" dirty="0"/>
          </a:p>
          <a:p>
            <a:r>
              <a:rPr lang="ko-KR" altLang="en-US" dirty="0"/>
              <a:t>통계분석</a:t>
            </a:r>
            <a:r>
              <a:rPr lang="en-US" altLang="ko-KR" dirty="0"/>
              <a:t>:</a:t>
            </a:r>
            <a:r>
              <a:rPr lang="ko-KR" altLang="en-US" dirty="0"/>
              <a:t> </a:t>
            </a:r>
            <a:endParaRPr lang="en-US" altLang="ko-KR" dirty="0"/>
          </a:p>
          <a:p>
            <a:pPr lvl="1"/>
            <a:r>
              <a:rPr lang="ko-KR" altLang="en-US" b="1" dirty="0"/>
              <a:t>샘플 데이터</a:t>
            </a:r>
            <a:r>
              <a:rPr lang="ko-KR" altLang="en-US" dirty="0"/>
              <a:t>로부터 전체 데이터의 속성을 파악하는 것</a:t>
            </a:r>
            <a:endParaRPr lang="en-US" altLang="ko-KR" dirty="0"/>
          </a:p>
          <a:p>
            <a:r>
              <a:rPr lang="ko-KR" altLang="en-US" dirty="0" err="1"/>
              <a:t>빅데이터</a:t>
            </a:r>
            <a:r>
              <a:rPr lang="ko-KR" altLang="en-US" dirty="0"/>
              <a:t> 분석</a:t>
            </a:r>
            <a:r>
              <a:rPr lang="en-US" altLang="ko-KR" dirty="0"/>
              <a:t>:</a:t>
            </a:r>
            <a:r>
              <a:rPr lang="ko-KR" altLang="en-US" dirty="0"/>
              <a:t> </a:t>
            </a:r>
            <a:endParaRPr lang="en-US" altLang="ko-KR" dirty="0"/>
          </a:p>
          <a:p>
            <a:pPr lvl="1"/>
            <a:r>
              <a:rPr lang="ko-KR" altLang="en-US" dirty="0"/>
              <a:t>대량의 데이터를 분석하여 일반적인</a:t>
            </a:r>
            <a:r>
              <a:rPr lang="en-US" altLang="ko-KR" dirty="0"/>
              <a:t> </a:t>
            </a:r>
            <a:r>
              <a:rPr lang="ko-KR" altLang="en-US" dirty="0"/>
              <a:t>분석으로는 찾지 못하던 </a:t>
            </a:r>
            <a:r>
              <a:rPr lang="ko-KR" altLang="en-US" b="1" dirty="0"/>
              <a:t>새로운 가치</a:t>
            </a:r>
            <a:r>
              <a:rPr lang="ko-KR" altLang="en-US" dirty="0"/>
              <a:t>를 얻는 것</a:t>
            </a:r>
            <a:endParaRPr lang="en-US" altLang="ko-KR" dirty="0"/>
          </a:p>
          <a:p>
            <a:r>
              <a:rPr lang="ko-KR" altLang="en-US" dirty="0" err="1"/>
              <a:t>머신러닝</a:t>
            </a:r>
            <a:r>
              <a:rPr lang="en-US" altLang="ko-KR" dirty="0"/>
              <a:t>:</a:t>
            </a:r>
            <a:r>
              <a:rPr lang="ko-KR" altLang="en-US" dirty="0"/>
              <a:t> </a:t>
            </a:r>
            <a:endParaRPr lang="en-US" altLang="ko-KR" dirty="0"/>
          </a:p>
          <a:p>
            <a:pPr lvl="1"/>
            <a:r>
              <a:rPr lang="ko-KR" altLang="en-US" dirty="0"/>
              <a:t>데이터로부터 새로운 지식을 얻는 모델을 만들고 학습으로 </a:t>
            </a:r>
            <a:r>
              <a:rPr lang="ko-KR" altLang="en-US" b="1" dirty="0"/>
              <a:t>모델의 성능을 개선</a:t>
            </a:r>
            <a:endParaRPr lang="en-US" altLang="ko-KR" dirty="0"/>
          </a:p>
          <a:p>
            <a:r>
              <a:rPr lang="ko-KR" altLang="en-US" dirty="0" err="1"/>
              <a:t>딥러닝</a:t>
            </a:r>
            <a:r>
              <a:rPr lang="en-US" altLang="ko-KR" dirty="0"/>
              <a:t>:</a:t>
            </a:r>
            <a:r>
              <a:rPr lang="ko-KR" altLang="en-US" dirty="0"/>
              <a:t> </a:t>
            </a:r>
            <a:endParaRPr lang="en-US" altLang="ko-KR" dirty="0"/>
          </a:p>
          <a:p>
            <a:pPr lvl="1"/>
            <a:r>
              <a:rPr lang="ko-KR" altLang="en-US" dirty="0" err="1"/>
              <a:t>머신러닝의</a:t>
            </a:r>
            <a:r>
              <a:rPr lang="ko-KR" altLang="en-US" dirty="0"/>
              <a:t> 한 방법으로 신경망을 사용</a:t>
            </a:r>
          </a:p>
        </p:txBody>
      </p:sp>
      <p:sp>
        <p:nvSpPr>
          <p:cNvPr id="496" name="빅데이터 (Big Data)"/>
          <p:cNvSpPr txBox="1">
            <a:spLocks noGrp="1"/>
          </p:cNvSpPr>
          <p:nvPr>
            <p:ph type="title"/>
          </p:nvPr>
        </p:nvSpPr>
        <p:spPr/>
        <p:txBody>
          <a:bodyPr/>
          <a:lstStyle/>
          <a:p>
            <a:r>
              <a:rPr lang="ko-KR" altLang="en-US" dirty="0"/>
              <a:t>인공지능 관련 기술</a:t>
            </a:r>
            <a:endParaRPr 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pPr/>
              <a:t>40</a:t>
            </a:fld>
            <a:endParaRPr lang="en-US" altLang="ko-KR"/>
          </a:p>
        </p:txBody>
      </p:sp>
    </p:spTree>
    <p:extLst>
      <p:ext uri="{BB962C8B-B14F-4D97-AF65-F5344CB8AC3E}">
        <p14:creationId xmlns:p14="http://schemas.microsoft.com/office/powerpoint/2010/main" val="27017916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D89B235-7065-424B-8DAA-FCA92CDB3BB6}"/>
              </a:ext>
            </a:extLst>
          </p:cNvPr>
          <p:cNvSpPr>
            <a:spLocks noGrp="1"/>
          </p:cNvSpPr>
          <p:nvPr>
            <p:ph sz="quarter" idx="1"/>
          </p:nvPr>
        </p:nvSpPr>
        <p:spPr/>
        <p:txBody>
          <a:bodyPr>
            <a:normAutofit fontScale="92500" lnSpcReduction="10000"/>
          </a:bodyPr>
          <a:lstStyle/>
          <a:p>
            <a:r>
              <a:rPr lang="ko-KR" altLang="en-US" dirty="0"/>
              <a:t>사물 인터넷 </a:t>
            </a:r>
            <a:r>
              <a:rPr lang="en-US" altLang="ko-KR" dirty="0"/>
              <a:t>(</a:t>
            </a:r>
            <a:r>
              <a:rPr lang="en" altLang="ko-KR" dirty="0"/>
              <a:t>IOT: Internet of Things)</a:t>
            </a:r>
          </a:p>
          <a:p>
            <a:pPr lvl="1"/>
            <a:r>
              <a:rPr lang="en" altLang="ko-KR" dirty="0"/>
              <a:t>TV, </a:t>
            </a:r>
            <a:r>
              <a:rPr lang="ko-KR" altLang="en-US" dirty="0"/>
              <a:t>냉장고</a:t>
            </a:r>
            <a:r>
              <a:rPr lang="en-US" altLang="ko-KR" dirty="0"/>
              <a:t>, </a:t>
            </a:r>
            <a:r>
              <a:rPr lang="ko-KR" altLang="en-US" dirty="0"/>
              <a:t>세탁기</a:t>
            </a:r>
            <a:r>
              <a:rPr lang="en-US" altLang="ko-KR" dirty="0"/>
              <a:t>, </a:t>
            </a:r>
            <a:r>
              <a:rPr lang="ko-KR" altLang="en-US" dirty="0"/>
              <a:t>보안장치</a:t>
            </a:r>
            <a:r>
              <a:rPr lang="en-US" altLang="ko-KR" dirty="0"/>
              <a:t>, </a:t>
            </a:r>
            <a:r>
              <a:rPr lang="ko-KR" altLang="en-US" dirty="0"/>
              <a:t>난방장치</a:t>
            </a:r>
            <a:endParaRPr lang="en-US" altLang="ko-KR" dirty="0"/>
          </a:p>
          <a:p>
            <a:pPr lvl="1"/>
            <a:r>
              <a:rPr lang="ko-KR" altLang="en-US" dirty="0"/>
              <a:t>가축 센서를 부착하여 가축의 이동</a:t>
            </a:r>
            <a:r>
              <a:rPr lang="en-US" altLang="ko-KR" dirty="0"/>
              <a:t>, </a:t>
            </a:r>
            <a:r>
              <a:rPr lang="ko-KR" altLang="en-US" dirty="0"/>
              <a:t>소화</a:t>
            </a:r>
            <a:r>
              <a:rPr lang="en-US" altLang="ko-KR" dirty="0"/>
              <a:t>, </a:t>
            </a:r>
            <a:r>
              <a:rPr lang="ko-KR" altLang="en-US" dirty="0"/>
              <a:t>건강상태도 모니터링</a:t>
            </a:r>
            <a:endParaRPr lang="en-US" altLang="ko-KR" dirty="0"/>
          </a:p>
          <a:p>
            <a:pPr lvl="1"/>
            <a:r>
              <a:rPr lang="ko-KR" altLang="en-US" dirty="0"/>
              <a:t>데이터의 실시간 분석</a:t>
            </a:r>
            <a:r>
              <a:rPr lang="en-US" altLang="ko-KR" dirty="0"/>
              <a:t>, </a:t>
            </a:r>
            <a:r>
              <a:rPr lang="ko-KR" altLang="en-US" dirty="0"/>
              <a:t>다양한 센서 데이터를 융합 처리</a:t>
            </a:r>
            <a:endParaRPr lang="en-US" altLang="ko-KR" dirty="0"/>
          </a:p>
          <a:p>
            <a:r>
              <a:rPr lang="ko-KR" altLang="en-US" dirty="0"/>
              <a:t>지금까지 가치 있는 정보는 주로 사람이 만들어냈다</a:t>
            </a:r>
            <a:r>
              <a:rPr lang="en-US" altLang="ko-KR" dirty="0"/>
              <a:t>. </a:t>
            </a:r>
          </a:p>
          <a:p>
            <a:pPr lvl="1"/>
            <a:r>
              <a:rPr lang="ko-KR" altLang="en-US" dirty="0"/>
              <a:t>뉴스</a:t>
            </a:r>
            <a:r>
              <a:rPr lang="en-US" altLang="ko-KR" dirty="0"/>
              <a:t>, </a:t>
            </a:r>
            <a:r>
              <a:rPr lang="en" altLang="ko-KR" dirty="0"/>
              <a:t>SNS </a:t>
            </a:r>
            <a:r>
              <a:rPr lang="ko-KR" altLang="en-US" dirty="0"/>
              <a:t>데이터</a:t>
            </a:r>
            <a:r>
              <a:rPr lang="en-US" altLang="ko-KR" dirty="0"/>
              <a:t>, </a:t>
            </a:r>
            <a:r>
              <a:rPr lang="ko-KR" altLang="en-US" dirty="0"/>
              <a:t>블로그</a:t>
            </a:r>
            <a:r>
              <a:rPr lang="en-US" altLang="ko-KR" dirty="0"/>
              <a:t>, </a:t>
            </a:r>
            <a:r>
              <a:rPr lang="ko-KR" altLang="en-US" dirty="0"/>
              <a:t>통계자료</a:t>
            </a:r>
            <a:r>
              <a:rPr lang="en-US" altLang="ko-KR" dirty="0"/>
              <a:t>, </a:t>
            </a:r>
            <a:r>
              <a:rPr lang="ko-KR" altLang="en-US" dirty="0"/>
              <a:t>음악</a:t>
            </a:r>
            <a:r>
              <a:rPr lang="en-US" altLang="ko-KR" dirty="0"/>
              <a:t>, </a:t>
            </a:r>
            <a:r>
              <a:rPr lang="ko-KR" altLang="en-US" dirty="0"/>
              <a:t>영화 등</a:t>
            </a:r>
            <a:endParaRPr lang="en-US" altLang="ko-KR" dirty="0"/>
          </a:p>
          <a:p>
            <a:r>
              <a:rPr lang="ko-KR" altLang="en-US" dirty="0"/>
              <a:t>앞으로는 사람이 직접 만드는 데이터보다 센서와 정보기기들이 생산하는 데이터가 급격히 늘어날 것</a:t>
            </a:r>
            <a:endParaRPr lang="en-US" altLang="ko-KR" dirty="0"/>
          </a:p>
          <a:p>
            <a:pPr lvl="1"/>
            <a:r>
              <a:rPr lang="ko-KR" altLang="en-US" dirty="0"/>
              <a:t>온도</a:t>
            </a:r>
            <a:r>
              <a:rPr lang="en-US" altLang="ko-KR" dirty="0"/>
              <a:t>, </a:t>
            </a:r>
            <a:r>
              <a:rPr lang="ko-KR" altLang="en-US" dirty="0"/>
              <a:t>습도와 같은 과학적 측정 데이터</a:t>
            </a:r>
            <a:endParaRPr lang="en-US" altLang="ko-KR" dirty="0"/>
          </a:p>
          <a:p>
            <a:pPr lvl="1"/>
            <a:r>
              <a:rPr lang="ko-KR" altLang="en-US" dirty="0"/>
              <a:t>소음</a:t>
            </a:r>
            <a:r>
              <a:rPr lang="en-US" altLang="ko-KR" dirty="0"/>
              <a:t>, </a:t>
            </a:r>
            <a:r>
              <a:rPr lang="ko-KR" altLang="en-US" dirty="0"/>
              <a:t>카메라</a:t>
            </a:r>
            <a:r>
              <a:rPr lang="en-US" altLang="ko-KR" dirty="0"/>
              <a:t>, </a:t>
            </a:r>
            <a:r>
              <a:rPr lang="ko-KR" altLang="en-US" dirty="0"/>
              <a:t>오염도</a:t>
            </a:r>
            <a:r>
              <a:rPr lang="en-US" altLang="ko-KR" dirty="0"/>
              <a:t>, </a:t>
            </a:r>
            <a:r>
              <a:rPr lang="ko-KR" altLang="en-US" dirty="0"/>
              <a:t>교통상황</a:t>
            </a:r>
            <a:r>
              <a:rPr lang="en-US" altLang="ko-KR" dirty="0"/>
              <a:t>, </a:t>
            </a:r>
            <a:r>
              <a:rPr lang="ko-KR" altLang="en-US" dirty="0"/>
              <a:t>인구밀도 변화</a:t>
            </a:r>
            <a:r>
              <a:rPr lang="en-US" altLang="ko-KR" dirty="0"/>
              <a:t>, </a:t>
            </a:r>
            <a:r>
              <a:rPr lang="ko-KR" altLang="en-US" dirty="0"/>
              <a:t>약물사용 통계 등</a:t>
            </a:r>
            <a:endParaRPr lang="en-US" altLang="ko-KR" dirty="0"/>
          </a:p>
          <a:p>
            <a:r>
              <a:rPr lang="ko-KR" altLang="en-US" dirty="0"/>
              <a:t>전혀 새로운 서비스가 나타날 것</a:t>
            </a:r>
            <a:endParaRPr lang="en-US" altLang="ko-KR" dirty="0"/>
          </a:p>
          <a:p>
            <a:pPr lvl="1"/>
            <a:r>
              <a:rPr lang="ko-KR" altLang="en-US" dirty="0"/>
              <a:t>기계 장치의 고장을 미리 알아내고</a:t>
            </a:r>
            <a:r>
              <a:rPr lang="en-US" altLang="ko-KR" dirty="0"/>
              <a:t>, </a:t>
            </a:r>
            <a:r>
              <a:rPr lang="ko-KR" altLang="en-US" dirty="0"/>
              <a:t>이용자의 패턴을 쉽게 찾아내며</a:t>
            </a:r>
            <a:r>
              <a:rPr lang="en-US" altLang="ko-KR" dirty="0"/>
              <a:t>, </a:t>
            </a:r>
            <a:r>
              <a:rPr lang="ko-KR" altLang="en-US" dirty="0"/>
              <a:t>위험을 조기에 예측하게 될 것이다</a:t>
            </a:r>
            <a:r>
              <a:rPr lang="en-US" altLang="ko-KR" dirty="0"/>
              <a:t>.</a:t>
            </a:r>
          </a:p>
          <a:p>
            <a:pPr lvl="1"/>
            <a:endParaRPr lang="en-US" altLang="ko-KR" dirty="0"/>
          </a:p>
          <a:p>
            <a:endParaRPr kumimoji="1" lang="ko-KR" altLang="en-US" dirty="0"/>
          </a:p>
        </p:txBody>
      </p:sp>
      <p:sp>
        <p:nvSpPr>
          <p:cNvPr id="3" name="제목 2">
            <a:extLst>
              <a:ext uri="{FF2B5EF4-FFF2-40B4-BE49-F238E27FC236}">
                <a16:creationId xmlns:a16="http://schemas.microsoft.com/office/drawing/2014/main" id="{B3A1B0C2-AE11-A24C-887D-F0C2EA74B89B}"/>
              </a:ext>
            </a:extLst>
          </p:cNvPr>
          <p:cNvSpPr>
            <a:spLocks noGrp="1"/>
          </p:cNvSpPr>
          <p:nvPr>
            <p:ph type="title"/>
          </p:nvPr>
        </p:nvSpPr>
        <p:spPr/>
        <p:txBody>
          <a:bodyPr/>
          <a:lstStyle/>
          <a:p>
            <a:r>
              <a:rPr kumimoji="1" lang="en-US" altLang="ko-KR"/>
              <a:t>IOT</a:t>
            </a:r>
            <a:endParaRPr kumimoji="1" lang="ko-KR" altLang="en-US"/>
          </a:p>
        </p:txBody>
      </p:sp>
      <p:sp>
        <p:nvSpPr>
          <p:cNvPr id="4" name="슬라이드 번호 개체 틀 3">
            <a:extLst>
              <a:ext uri="{FF2B5EF4-FFF2-40B4-BE49-F238E27FC236}">
                <a16:creationId xmlns:a16="http://schemas.microsoft.com/office/drawing/2014/main" id="{DE5E7B5F-B213-E842-AA06-287A207F99AD}"/>
              </a:ext>
            </a:extLst>
          </p:cNvPr>
          <p:cNvSpPr>
            <a:spLocks noGrp="1"/>
          </p:cNvSpPr>
          <p:nvPr>
            <p:ph type="sldNum" sz="quarter" idx="12"/>
          </p:nvPr>
        </p:nvSpPr>
        <p:spPr/>
        <p:txBody>
          <a:bodyPr/>
          <a:lstStyle/>
          <a:p>
            <a:fld id="{86CB4B4D-7CA3-9044-876B-883B54F8677D}" type="slidenum">
              <a:rPr lang="en-US" altLang="ko-KR" smtClean="0"/>
              <a:pPr/>
              <a:t>41</a:t>
            </a:fld>
            <a:endParaRPr lang="en-US" altLang="ko-KR"/>
          </a:p>
        </p:txBody>
      </p:sp>
    </p:spTree>
    <p:extLst>
      <p:ext uri="{BB962C8B-B14F-4D97-AF65-F5344CB8AC3E}">
        <p14:creationId xmlns:p14="http://schemas.microsoft.com/office/powerpoint/2010/main" val="3378932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D89B235-7065-424B-8DAA-FCA92CDB3BB6}"/>
              </a:ext>
            </a:extLst>
          </p:cNvPr>
          <p:cNvSpPr>
            <a:spLocks noGrp="1"/>
          </p:cNvSpPr>
          <p:nvPr>
            <p:ph sz="quarter" idx="1"/>
          </p:nvPr>
        </p:nvSpPr>
        <p:spPr/>
        <p:txBody>
          <a:bodyPr>
            <a:normAutofit lnSpcReduction="10000"/>
          </a:bodyPr>
          <a:lstStyle/>
          <a:p>
            <a:pPr lvl="0" fontAlgn="base"/>
            <a:r>
              <a:rPr lang="ko-KR" altLang="en-US" dirty="0"/>
              <a:t>데이터 사이언스는 </a:t>
            </a:r>
            <a:r>
              <a:rPr lang="ko-KR" altLang="en-US" dirty="0">
                <a:solidFill>
                  <a:srgbClr val="C00000"/>
                </a:solidFill>
              </a:rPr>
              <a:t>통계적 분석</a:t>
            </a:r>
            <a:r>
              <a:rPr lang="en-US" altLang="ko-KR" dirty="0"/>
              <a:t>, </a:t>
            </a:r>
            <a:r>
              <a:rPr lang="ko-KR" altLang="en-US" dirty="0">
                <a:solidFill>
                  <a:srgbClr val="C00000"/>
                </a:solidFill>
              </a:rPr>
              <a:t>데이터 마이닝</a:t>
            </a:r>
            <a:r>
              <a:rPr lang="en-US" altLang="ko-KR" dirty="0"/>
              <a:t>, </a:t>
            </a:r>
            <a:r>
              <a:rPr lang="ko-KR" altLang="en-US" dirty="0">
                <a:solidFill>
                  <a:srgbClr val="C00000"/>
                </a:solidFill>
              </a:rPr>
              <a:t>빅데이터 분석</a:t>
            </a:r>
            <a:r>
              <a:rPr lang="en-US" altLang="ko-KR" dirty="0"/>
              <a:t>, </a:t>
            </a:r>
            <a:r>
              <a:rPr lang="ko-KR" altLang="en-US" dirty="0" err="1">
                <a:solidFill>
                  <a:srgbClr val="C00000"/>
                </a:solidFill>
              </a:rPr>
              <a:t>머신러닝</a:t>
            </a:r>
            <a:r>
              <a:rPr lang="en-US" altLang="ko-KR" dirty="0"/>
              <a:t>, </a:t>
            </a:r>
            <a:r>
              <a:rPr lang="ko-KR" altLang="en-US" dirty="0" err="1">
                <a:solidFill>
                  <a:srgbClr val="C00000"/>
                </a:solidFill>
              </a:rPr>
              <a:t>딥러닝</a:t>
            </a:r>
            <a:r>
              <a:rPr lang="ko-KR" altLang="en-US" dirty="0" err="1"/>
              <a:t>과</a:t>
            </a:r>
            <a:r>
              <a:rPr lang="ko-KR" altLang="en-US" dirty="0"/>
              <a:t> 모두 관련된 기술을 다루는 연구 분야이다</a:t>
            </a:r>
            <a:r>
              <a:rPr lang="en-US" altLang="ko-KR" dirty="0"/>
              <a:t>.</a:t>
            </a:r>
            <a:endParaRPr lang="ko-KR" altLang="en-US" dirty="0"/>
          </a:p>
          <a:p>
            <a:pPr lvl="0" fontAlgn="base"/>
            <a:r>
              <a:rPr lang="ko-KR" altLang="en-US" dirty="0"/>
              <a:t>지금까지는 데이터를 다루는 기술이 각 영역별로 발전하였으나 최근 빅데이터라는 키워드로 데이터 분석 분야가 주목을 받았고 </a:t>
            </a:r>
            <a:r>
              <a:rPr lang="ko-KR" altLang="en-US" u="sng" dirty="0"/>
              <a:t>이들을 전체적으로 아우르는 학문 영역</a:t>
            </a:r>
            <a:r>
              <a:rPr lang="ko-KR" altLang="en-US" dirty="0"/>
              <a:t>을 데이터 사이언스라고 한다</a:t>
            </a:r>
            <a:r>
              <a:rPr lang="en-US" altLang="ko-KR" dirty="0"/>
              <a:t>. </a:t>
            </a:r>
            <a:endParaRPr lang="ko-KR" altLang="en-US" dirty="0"/>
          </a:p>
          <a:p>
            <a:pPr lvl="0" fontAlgn="base"/>
            <a:r>
              <a:rPr lang="ko-KR" altLang="en-US" dirty="0"/>
              <a:t>데이터 사이언스에 대한 지식과 프로그래밍 능력을 갖추고 데이터 분석과 머신 러닝 문제를 해결하는 전문가를 </a:t>
            </a:r>
            <a:r>
              <a:rPr lang="ko-KR" altLang="en-US" dirty="0">
                <a:solidFill>
                  <a:srgbClr val="C00000"/>
                </a:solidFill>
              </a:rPr>
              <a:t>데이터 </a:t>
            </a:r>
            <a:r>
              <a:rPr lang="ko-KR" altLang="en-US" dirty="0" err="1">
                <a:solidFill>
                  <a:srgbClr val="C00000"/>
                </a:solidFill>
              </a:rPr>
              <a:t>사이언티스트</a:t>
            </a:r>
            <a:r>
              <a:rPr lang="en-US" altLang="ko-KR" dirty="0">
                <a:solidFill>
                  <a:srgbClr val="C00000"/>
                </a:solidFill>
              </a:rPr>
              <a:t>(</a:t>
            </a:r>
            <a:r>
              <a:rPr lang="ko-KR" altLang="en-US" dirty="0">
                <a:solidFill>
                  <a:srgbClr val="C00000"/>
                </a:solidFill>
              </a:rPr>
              <a:t>데이터 과학자</a:t>
            </a:r>
            <a:r>
              <a:rPr lang="en-US" altLang="ko-KR" dirty="0">
                <a:solidFill>
                  <a:srgbClr val="C00000"/>
                </a:solidFill>
              </a:rPr>
              <a:t>)</a:t>
            </a:r>
            <a:r>
              <a:rPr lang="ko-KR" altLang="en-US" dirty="0"/>
              <a:t>라고 부른다</a:t>
            </a:r>
            <a:r>
              <a:rPr lang="en-US" altLang="ko-KR" dirty="0"/>
              <a:t>.</a:t>
            </a:r>
          </a:p>
          <a:p>
            <a:pPr lvl="1" fontAlgn="base"/>
            <a:r>
              <a:rPr lang="ko-KR" altLang="en-US" dirty="0"/>
              <a:t>프로그래밍 능력 </a:t>
            </a:r>
            <a:r>
              <a:rPr lang="en-US" altLang="ko-KR" dirty="0"/>
              <a:t>(computer)</a:t>
            </a:r>
          </a:p>
          <a:p>
            <a:pPr lvl="1" fontAlgn="base"/>
            <a:r>
              <a:rPr lang="ko-KR" altLang="en-US" dirty="0"/>
              <a:t>수학적 지식 </a:t>
            </a:r>
            <a:r>
              <a:rPr lang="en-US" altLang="ko-KR" dirty="0"/>
              <a:t>(math)</a:t>
            </a:r>
          </a:p>
          <a:p>
            <a:pPr lvl="1" fontAlgn="base"/>
            <a:r>
              <a:rPr lang="ko-KR" altLang="en-US" dirty="0"/>
              <a:t>도메인 지식 </a:t>
            </a:r>
            <a:r>
              <a:rPr lang="en-US" altLang="ko-KR" dirty="0"/>
              <a:t>(domain)</a:t>
            </a:r>
          </a:p>
          <a:p>
            <a:endParaRPr kumimoji="1" lang="ko-KR" altLang="en-US" dirty="0"/>
          </a:p>
        </p:txBody>
      </p:sp>
      <p:sp>
        <p:nvSpPr>
          <p:cNvPr id="3" name="제목 2">
            <a:extLst>
              <a:ext uri="{FF2B5EF4-FFF2-40B4-BE49-F238E27FC236}">
                <a16:creationId xmlns:a16="http://schemas.microsoft.com/office/drawing/2014/main" id="{B3A1B0C2-AE11-A24C-887D-F0C2EA74B89B}"/>
              </a:ext>
            </a:extLst>
          </p:cNvPr>
          <p:cNvSpPr>
            <a:spLocks noGrp="1"/>
          </p:cNvSpPr>
          <p:nvPr>
            <p:ph type="title"/>
          </p:nvPr>
        </p:nvSpPr>
        <p:spPr/>
        <p:txBody>
          <a:bodyPr/>
          <a:lstStyle/>
          <a:p>
            <a:r>
              <a:rPr kumimoji="1" lang="ko-KR" altLang="en-US" dirty="0" err="1"/>
              <a:t>데이터사이언스</a:t>
            </a:r>
            <a:endParaRPr kumimoji="1" lang="ko-KR" altLang="en-US" dirty="0"/>
          </a:p>
        </p:txBody>
      </p:sp>
      <p:sp>
        <p:nvSpPr>
          <p:cNvPr id="4" name="슬라이드 번호 개체 틀 3">
            <a:extLst>
              <a:ext uri="{FF2B5EF4-FFF2-40B4-BE49-F238E27FC236}">
                <a16:creationId xmlns:a16="http://schemas.microsoft.com/office/drawing/2014/main" id="{DE5E7B5F-B213-E842-AA06-287A207F99AD}"/>
              </a:ext>
            </a:extLst>
          </p:cNvPr>
          <p:cNvSpPr>
            <a:spLocks noGrp="1"/>
          </p:cNvSpPr>
          <p:nvPr>
            <p:ph type="sldNum" sz="quarter" idx="12"/>
          </p:nvPr>
        </p:nvSpPr>
        <p:spPr/>
        <p:txBody>
          <a:bodyPr/>
          <a:lstStyle/>
          <a:p>
            <a:fld id="{86CB4B4D-7CA3-9044-876B-883B54F8677D}" type="slidenum">
              <a:rPr lang="en-US" altLang="ko-KR" smtClean="0"/>
              <a:pPr/>
              <a:t>42</a:t>
            </a:fld>
            <a:endParaRPr lang="en-US" altLang="ko-KR"/>
          </a:p>
        </p:txBody>
      </p:sp>
    </p:spTree>
    <p:extLst>
      <p:ext uri="{BB962C8B-B14F-4D97-AF65-F5344CB8AC3E}">
        <p14:creationId xmlns:p14="http://schemas.microsoft.com/office/powerpoint/2010/main" val="3924543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D89B235-7065-424B-8DAA-FCA92CDB3BB6}"/>
              </a:ext>
            </a:extLst>
          </p:cNvPr>
          <p:cNvSpPr>
            <a:spLocks noGrp="1"/>
          </p:cNvSpPr>
          <p:nvPr>
            <p:ph sz="quarter" idx="1"/>
          </p:nvPr>
        </p:nvSpPr>
        <p:spPr>
          <a:xfrm>
            <a:off x="1605856" y="1708448"/>
            <a:ext cx="10441160" cy="7022592"/>
          </a:xfrm>
        </p:spPr>
        <p:txBody>
          <a:bodyPr>
            <a:normAutofit fontScale="92500" lnSpcReduction="20000"/>
          </a:bodyPr>
          <a:lstStyle/>
          <a:p>
            <a:pPr lvl="0" fontAlgn="base"/>
            <a:r>
              <a:rPr lang="ko-KR" altLang="en-US" dirty="0"/>
              <a:t>생활</a:t>
            </a:r>
            <a:endParaRPr lang="en-US" altLang="ko-KR" dirty="0"/>
          </a:p>
          <a:p>
            <a:pPr lvl="0" fontAlgn="base"/>
            <a:r>
              <a:rPr kumimoji="1" lang="ko-KR" altLang="en-US" dirty="0" err="1"/>
              <a:t>스마트홈</a:t>
            </a:r>
            <a:endParaRPr kumimoji="1" lang="en-US" altLang="ko-KR" dirty="0"/>
          </a:p>
          <a:p>
            <a:pPr lvl="0" fontAlgn="base"/>
            <a:r>
              <a:rPr kumimoji="1" lang="ko-KR" altLang="en-US" dirty="0"/>
              <a:t>마케팅</a:t>
            </a:r>
            <a:endParaRPr kumimoji="1" lang="en-US" altLang="ko-KR" dirty="0"/>
          </a:p>
          <a:p>
            <a:pPr lvl="0" fontAlgn="base"/>
            <a:r>
              <a:rPr kumimoji="1" lang="ko-KR" altLang="en-US" dirty="0"/>
              <a:t>로봇</a:t>
            </a:r>
            <a:endParaRPr kumimoji="1" lang="en-US" altLang="ko-KR" dirty="0"/>
          </a:p>
          <a:p>
            <a:pPr lvl="0" fontAlgn="base"/>
            <a:r>
              <a:rPr kumimoji="1" lang="ko-KR" altLang="en-US" dirty="0"/>
              <a:t>금융</a:t>
            </a:r>
            <a:endParaRPr kumimoji="1" lang="en-US" altLang="ko-KR" dirty="0"/>
          </a:p>
          <a:p>
            <a:pPr lvl="0" fontAlgn="base"/>
            <a:r>
              <a:rPr kumimoji="1" lang="ko-KR" altLang="en-US" dirty="0" err="1"/>
              <a:t>핀테크</a:t>
            </a:r>
            <a:endParaRPr kumimoji="1" lang="en-US" altLang="ko-KR" dirty="0"/>
          </a:p>
          <a:p>
            <a:pPr lvl="0" fontAlgn="base"/>
            <a:r>
              <a:rPr kumimoji="1" lang="ko-KR" altLang="en-US" dirty="0"/>
              <a:t>안전</a:t>
            </a:r>
            <a:endParaRPr kumimoji="1" lang="en-US" altLang="ko-KR" dirty="0"/>
          </a:p>
          <a:p>
            <a:pPr lvl="0" fontAlgn="base"/>
            <a:r>
              <a:rPr kumimoji="1" lang="ko-KR" altLang="en-US" dirty="0"/>
              <a:t>산업</a:t>
            </a:r>
            <a:endParaRPr kumimoji="1" lang="en-US" altLang="ko-KR" dirty="0"/>
          </a:p>
          <a:p>
            <a:pPr lvl="0" fontAlgn="base"/>
            <a:r>
              <a:rPr kumimoji="1" lang="ko-KR" altLang="en-US" dirty="0"/>
              <a:t>에너지관리</a:t>
            </a:r>
            <a:endParaRPr kumimoji="1" lang="en-US" altLang="ko-KR" dirty="0"/>
          </a:p>
          <a:p>
            <a:pPr lvl="0" fontAlgn="base"/>
            <a:r>
              <a:rPr kumimoji="1" lang="ko-KR" altLang="en-US" dirty="0"/>
              <a:t>자동차</a:t>
            </a:r>
            <a:endParaRPr kumimoji="1" lang="en-US" altLang="ko-KR" dirty="0"/>
          </a:p>
          <a:p>
            <a:pPr lvl="0" fontAlgn="base"/>
            <a:r>
              <a:rPr kumimoji="1" lang="ko-KR" altLang="en-US" dirty="0"/>
              <a:t>자율주행차</a:t>
            </a:r>
            <a:endParaRPr kumimoji="1" lang="en-US" altLang="ko-KR" dirty="0"/>
          </a:p>
          <a:p>
            <a:pPr lvl="0" fontAlgn="base"/>
            <a:r>
              <a:rPr kumimoji="1" lang="ko-KR" altLang="en-US" dirty="0"/>
              <a:t>건강</a:t>
            </a:r>
            <a:endParaRPr kumimoji="1" lang="en-US" altLang="ko-KR" dirty="0"/>
          </a:p>
          <a:p>
            <a:pPr lvl="0" fontAlgn="base"/>
            <a:r>
              <a:rPr kumimoji="1" lang="ko-KR" altLang="en-US" dirty="0"/>
              <a:t>스포츠</a:t>
            </a:r>
            <a:endParaRPr kumimoji="1" lang="en-US" altLang="ko-KR" dirty="0"/>
          </a:p>
          <a:p>
            <a:pPr lvl="0" fontAlgn="base"/>
            <a:r>
              <a:rPr kumimoji="1" lang="en-US" altLang="ko-KR" dirty="0"/>
              <a:t>Almost</a:t>
            </a:r>
            <a:r>
              <a:rPr kumimoji="1" lang="ko-KR" altLang="en-US" dirty="0"/>
              <a:t> </a:t>
            </a:r>
            <a:r>
              <a:rPr kumimoji="1" lang="en-US" altLang="ko-KR" dirty="0"/>
              <a:t>all areas in our life</a:t>
            </a:r>
          </a:p>
          <a:p>
            <a:pPr lvl="0" fontAlgn="base"/>
            <a:endParaRPr kumimoji="1" lang="en-US" altLang="ko-KR" dirty="0"/>
          </a:p>
        </p:txBody>
      </p:sp>
      <p:sp>
        <p:nvSpPr>
          <p:cNvPr id="3" name="제목 2">
            <a:extLst>
              <a:ext uri="{FF2B5EF4-FFF2-40B4-BE49-F238E27FC236}">
                <a16:creationId xmlns:a16="http://schemas.microsoft.com/office/drawing/2014/main" id="{B3A1B0C2-AE11-A24C-887D-F0C2EA74B89B}"/>
              </a:ext>
            </a:extLst>
          </p:cNvPr>
          <p:cNvSpPr>
            <a:spLocks noGrp="1"/>
          </p:cNvSpPr>
          <p:nvPr>
            <p:ph type="title"/>
          </p:nvPr>
        </p:nvSpPr>
        <p:spPr/>
        <p:txBody>
          <a:bodyPr/>
          <a:lstStyle/>
          <a:p>
            <a:r>
              <a:rPr kumimoji="1" lang="ko-KR" altLang="en-US" dirty="0" err="1"/>
              <a:t>데이터사이언스</a:t>
            </a:r>
            <a:r>
              <a:rPr kumimoji="1" lang="en-US" altLang="ko-KR" dirty="0"/>
              <a:t> </a:t>
            </a:r>
            <a:r>
              <a:rPr kumimoji="1" lang="ko-KR" altLang="en-US" dirty="0"/>
              <a:t>응용</a:t>
            </a:r>
          </a:p>
        </p:txBody>
      </p:sp>
      <p:sp>
        <p:nvSpPr>
          <p:cNvPr id="4" name="슬라이드 번호 개체 틀 3">
            <a:extLst>
              <a:ext uri="{FF2B5EF4-FFF2-40B4-BE49-F238E27FC236}">
                <a16:creationId xmlns:a16="http://schemas.microsoft.com/office/drawing/2014/main" id="{DE5E7B5F-B213-E842-AA06-287A207F99AD}"/>
              </a:ext>
            </a:extLst>
          </p:cNvPr>
          <p:cNvSpPr>
            <a:spLocks noGrp="1"/>
          </p:cNvSpPr>
          <p:nvPr>
            <p:ph type="sldNum" sz="quarter" idx="12"/>
          </p:nvPr>
        </p:nvSpPr>
        <p:spPr/>
        <p:txBody>
          <a:bodyPr/>
          <a:lstStyle/>
          <a:p>
            <a:fld id="{86CB4B4D-7CA3-9044-876B-883B54F8677D}" type="slidenum">
              <a:rPr lang="en-US" altLang="ko-KR" smtClean="0"/>
              <a:pPr/>
              <a:t>43</a:t>
            </a:fld>
            <a:endParaRPr lang="en-US" altLang="ko-KR"/>
          </a:p>
        </p:txBody>
      </p:sp>
    </p:spTree>
    <p:extLst>
      <p:ext uri="{BB962C8B-B14F-4D97-AF65-F5344CB8AC3E}">
        <p14:creationId xmlns:p14="http://schemas.microsoft.com/office/powerpoint/2010/main" val="3928535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ko-KR" altLang="en-US" dirty="0"/>
              <a:t>각 그룹 데이터에서 나타나는 특징이 그룹들이 결합되었을 때 달라지는 현상 </a:t>
            </a:r>
            <a:r>
              <a:rPr lang="en-US" altLang="ko-KR" dirty="0"/>
              <a:t>(</a:t>
            </a:r>
            <a:r>
              <a:rPr lang="ko-KR" altLang="en-US" dirty="0">
                <a:solidFill>
                  <a:srgbClr val="FF0000"/>
                </a:solidFill>
              </a:rPr>
              <a:t>같은 데이터가 분석 방법에 따라 해석이 달라지는 예</a:t>
            </a:r>
            <a:r>
              <a:rPr lang="en-US" altLang="ko-KR" dirty="0">
                <a:solidFill>
                  <a:srgbClr val="FF0000"/>
                </a:solidFill>
              </a:rPr>
              <a:t> -&gt; </a:t>
            </a:r>
            <a:r>
              <a:rPr lang="ko-KR" altLang="en-US" dirty="0">
                <a:solidFill>
                  <a:srgbClr val="FF0000"/>
                </a:solidFill>
              </a:rPr>
              <a:t>즉</a:t>
            </a:r>
            <a:r>
              <a:rPr lang="en-US" altLang="ko-KR" dirty="0">
                <a:solidFill>
                  <a:srgbClr val="FF0000"/>
                </a:solidFill>
              </a:rPr>
              <a:t>, </a:t>
            </a:r>
            <a:r>
              <a:rPr lang="ko-KR" altLang="en-US" dirty="0">
                <a:solidFill>
                  <a:srgbClr val="FF0000"/>
                </a:solidFill>
              </a:rPr>
              <a:t>결과 수치만으로는 정확한 판단 어려움</a:t>
            </a:r>
            <a:r>
              <a:rPr lang="en-US" altLang="ko-KR" dirty="0"/>
              <a:t>)</a:t>
            </a:r>
            <a:endParaRPr lang="ko-KR" altLang="en-US" dirty="0"/>
          </a:p>
          <a:p>
            <a:endParaRPr lang="ko-KR" altLang="en-US" dirty="0"/>
          </a:p>
        </p:txBody>
      </p:sp>
      <p:sp>
        <p:nvSpPr>
          <p:cNvPr id="469" name="심슨 패러독스(Simpson's Paradox)"/>
          <p:cNvSpPr txBox="1">
            <a:spLocks noGrp="1"/>
          </p:cNvSpPr>
          <p:nvPr>
            <p:ph type="title"/>
          </p:nvPr>
        </p:nvSpPr>
        <p:spPr/>
        <p:txBody>
          <a:bodyPr>
            <a:normAutofit/>
          </a:bodyPr>
          <a:lstStyle/>
          <a:p>
            <a:r>
              <a:rPr lang="ko-KR" altLang="en-US" dirty="0"/>
              <a:t>심슨 패러독스</a:t>
            </a:r>
            <a:r>
              <a:rPr lang="en-US" altLang="ko-KR" dirty="0"/>
              <a:t>(</a:t>
            </a:r>
            <a:r>
              <a:rPr lang="en-US" dirty="0"/>
              <a:t>Simpson's Paradox)</a:t>
            </a:r>
          </a:p>
        </p:txBody>
      </p:sp>
      <p:graphicFrame>
        <p:nvGraphicFramePr>
          <p:cNvPr id="472" name="표"/>
          <p:cNvGraphicFramePr/>
          <p:nvPr>
            <p:extLst>
              <p:ext uri="{D42A27DB-BD31-4B8C-83A1-F6EECF244321}">
                <p14:modId xmlns:p14="http://schemas.microsoft.com/office/powerpoint/2010/main" val="2937434422"/>
              </p:ext>
            </p:extLst>
          </p:nvPr>
        </p:nvGraphicFramePr>
        <p:xfrm>
          <a:off x="1245816" y="3364632"/>
          <a:ext cx="10597696" cy="5125349"/>
        </p:xfrm>
        <a:graphic>
          <a:graphicData uri="http://schemas.openxmlformats.org/drawingml/2006/table">
            <a:tbl>
              <a:tblPr firstRow="1" bandRow="1">
                <a:tableStyleId>{4C3C2611-4C71-4FC5-86AE-919BDF0F9419}</a:tableStyleId>
              </a:tblPr>
              <a:tblGrid>
                <a:gridCol w="1599652">
                  <a:extLst>
                    <a:ext uri="{9D8B030D-6E8A-4147-A177-3AD203B41FA5}">
                      <a16:colId xmlns:a16="http://schemas.microsoft.com/office/drawing/2014/main" val="20000"/>
                    </a:ext>
                  </a:extLst>
                </a:gridCol>
                <a:gridCol w="4499022">
                  <a:extLst>
                    <a:ext uri="{9D8B030D-6E8A-4147-A177-3AD203B41FA5}">
                      <a16:colId xmlns:a16="http://schemas.microsoft.com/office/drawing/2014/main" val="20001"/>
                    </a:ext>
                  </a:extLst>
                </a:gridCol>
                <a:gridCol w="4499022">
                  <a:extLst>
                    <a:ext uri="{9D8B030D-6E8A-4147-A177-3AD203B41FA5}">
                      <a16:colId xmlns:a16="http://schemas.microsoft.com/office/drawing/2014/main" val="20002"/>
                    </a:ext>
                  </a:extLst>
                </a:gridCol>
              </a:tblGrid>
              <a:tr h="799973">
                <a:tc>
                  <a:txBody>
                    <a:bodyPr/>
                    <a:lstStyle/>
                    <a:p>
                      <a:pPr marL="317500" indent="-317500" algn="ctr" defTabSz="914400">
                        <a:lnSpc>
                          <a:spcPct val="140000"/>
                        </a:lnSpc>
                        <a:defRPr b="0">
                          <a:solidFill>
                            <a:srgbClr val="000000"/>
                          </a:solidFill>
                        </a:defRPr>
                      </a:pPr>
                      <a:r>
                        <a:rPr sz="2400" b="1" dirty="0" err="1">
                          <a:latin typeface="맑은 고딕"/>
                          <a:ea typeface="맑은 고딕"/>
                          <a:cs typeface="맑은 고딕"/>
                          <a:sym typeface="맑은 고딕"/>
                        </a:rPr>
                        <a:t>도시</a:t>
                      </a:r>
                      <a:endParaRPr sz="2400" b="1" dirty="0">
                        <a:latin typeface="맑은 고딕"/>
                        <a:ea typeface="맑은 고딕"/>
                        <a:cs typeface="맑은 고딕"/>
                        <a:sym typeface="맑은 고딕"/>
                      </a:endParaRPr>
                    </a:p>
                  </a:txBody>
                  <a:tcPr marL="17907" marR="17907" marT="17907" marB="17907"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018CCB"/>
                    </a:solidFill>
                  </a:tcPr>
                </a:tc>
                <a:tc>
                  <a:txBody>
                    <a:bodyPr/>
                    <a:lstStyle/>
                    <a:p>
                      <a:pPr marL="317500" indent="-317500" algn="ctr" defTabSz="914400">
                        <a:lnSpc>
                          <a:spcPct val="140000"/>
                        </a:lnSpc>
                        <a:defRPr>
                          <a:solidFill>
                            <a:srgbClr val="000000"/>
                          </a:solidFill>
                          <a:latin typeface="맑은 고딕"/>
                          <a:ea typeface="맑은 고딕"/>
                          <a:cs typeface="맑은 고딕"/>
                          <a:sym typeface="맑은 고딕"/>
                        </a:defRPr>
                      </a:pPr>
                      <a:r>
                        <a:rPr sz="2400"/>
                        <a:t>A사</a:t>
                      </a:r>
                    </a:p>
                  </a:txBody>
                  <a:tcPr marL="17907" marR="17907" marT="17907" marB="17907"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018CCB"/>
                    </a:solidFill>
                  </a:tcPr>
                </a:tc>
                <a:tc>
                  <a:txBody>
                    <a:bodyPr/>
                    <a:lstStyle/>
                    <a:p>
                      <a:pPr marL="317500" indent="-317500" algn="ctr" defTabSz="914400">
                        <a:lnSpc>
                          <a:spcPct val="140000"/>
                        </a:lnSpc>
                        <a:defRPr>
                          <a:solidFill>
                            <a:srgbClr val="000000"/>
                          </a:solidFill>
                          <a:latin typeface="맑은 고딕"/>
                          <a:ea typeface="맑은 고딕"/>
                          <a:cs typeface="맑은 고딕"/>
                          <a:sym typeface="맑은 고딕"/>
                        </a:defRPr>
                      </a:pPr>
                      <a:r>
                        <a:rPr sz="2400" dirty="0" err="1"/>
                        <a:t>B사</a:t>
                      </a:r>
                      <a:endParaRPr sz="2400" dirty="0"/>
                    </a:p>
                  </a:txBody>
                  <a:tcPr marL="17907" marR="17907" marT="17907" marB="17907"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018CCB"/>
                    </a:solidFill>
                  </a:tcPr>
                </a:tc>
                <a:extLst>
                  <a:ext uri="{0D108BD9-81ED-4DB2-BD59-A6C34878D82A}">
                    <a16:rowId xmlns:a16="http://schemas.microsoft.com/office/drawing/2014/main" val="10000"/>
                  </a:ext>
                </a:extLst>
              </a:tr>
              <a:tr h="1531711">
                <a:tc>
                  <a:txBody>
                    <a:bodyPr/>
                    <a:lstStyle/>
                    <a:p>
                      <a:pPr marL="317500" indent="-317500" algn="ctr" defTabSz="914400">
                        <a:lnSpc>
                          <a:spcPct val="140000"/>
                        </a:lnSpc>
                      </a:pPr>
                      <a:r>
                        <a:rPr sz="2400">
                          <a:latin typeface="맑은 고딕"/>
                          <a:ea typeface="맑은 고딕"/>
                          <a:cs typeface="맑은 고딕"/>
                          <a:sym typeface="맑은 고딕"/>
                        </a:rPr>
                        <a:t>서울</a:t>
                      </a:r>
                    </a:p>
                  </a:txBody>
                  <a:tcPr marL="17907" marR="17907" marT="17907" marB="17907"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CADAEC"/>
                    </a:solidFill>
                  </a:tcPr>
                </a:tc>
                <a:tc>
                  <a:txBody>
                    <a:bodyPr/>
                    <a:lstStyle/>
                    <a:p>
                      <a:pPr marL="317500" indent="-317500" defTabSz="914400">
                        <a:lnSpc>
                          <a:spcPct val="140000"/>
                        </a:lnSpc>
                        <a:defRPr>
                          <a:latin typeface="맑은 고딕"/>
                          <a:ea typeface="맑은 고딕"/>
                          <a:cs typeface="맑은 고딕"/>
                          <a:sym typeface="맑은 고딕"/>
                        </a:defRPr>
                      </a:pPr>
                      <a:r>
                        <a:rPr lang="ko-KR" altLang="en-US" sz="2400"/>
                        <a:t>정상품</a:t>
                      </a:r>
                      <a:r>
                        <a:rPr sz="2400"/>
                        <a:t> 90</a:t>
                      </a:r>
                    </a:p>
                    <a:p>
                      <a:pPr marL="317500" indent="-317500" defTabSz="914400">
                        <a:lnSpc>
                          <a:spcPct val="140000"/>
                        </a:lnSpc>
                        <a:defRPr>
                          <a:latin typeface="맑은 고딕"/>
                          <a:ea typeface="맑은 고딕"/>
                          <a:cs typeface="맑은 고딕"/>
                          <a:sym typeface="맑은 고딕"/>
                        </a:defRPr>
                      </a:pPr>
                      <a:r>
                        <a:rPr sz="2400"/>
                        <a:t>불량품 10 (</a:t>
                      </a:r>
                      <a:r>
                        <a:rPr sz="2400">
                          <a:solidFill>
                            <a:srgbClr val="FF0000"/>
                          </a:solidFill>
                        </a:rPr>
                        <a:t>불량률 10%</a:t>
                      </a:r>
                      <a:r>
                        <a:rPr sz="2400"/>
                        <a:t>)</a:t>
                      </a:r>
                    </a:p>
                  </a:txBody>
                  <a:tcPr marL="17907" marR="17907" marT="17907" marB="17907"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CADAEC"/>
                    </a:solidFill>
                  </a:tcPr>
                </a:tc>
                <a:tc>
                  <a:txBody>
                    <a:bodyPr/>
                    <a:lstStyle/>
                    <a:p>
                      <a:pPr marL="317500" indent="-317500" defTabSz="914400">
                        <a:lnSpc>
                          <a:spcPct val="140000"/>
                        </a:lnSpc>
                        <a:defRPr>
                          <a:latin typeface="맑은 고딕"/>
                          <a:ea typeface="맑은 고딕"/>
                          <a:cs typeface="맑은 고딕"/>
                          <a:sym typeface="맑은 고딕"/>
                        </a:defRPr>
                      </a:pPr>
                      <a:r>
                        <a:rPr lang="ko-KR" altLang="en-US" sz="2400"/>
                        <a:t>정상품</a:t>
                      </a:r>
                      <a:r>
                        <a:rPr lang="en-US" altLang="ko-KR" sz="2400"/>
                        <a:t> </a:t>
                      </a:r>
                      <a:r>
                        <a:rPr sz="2400"/>
                        <a:t>920</a:t>
                      </a:r>
                    </a:p>
                    <a:p>
                      <a:pPr marL="317500" indent="-317500" defTabSz="914400">
                        <a:lnSpc>
                          <a:spcPct val="140000"/>
                        </a:lnSpc>
                        <a:defRPr>
                          <a:latin typeface="맑은 고딕"/>
                          <a:ea typeface="맑은 고딕"/>
                          <a:cs typeface="맑은 고딕"/>
                          <a:sym typeface="맑은 고딕"/>
                        </a:defRPr>
                      </a:pPr>
                      <a:r>
                        <a:rPr sz="2400"/>
                        <a:t>불량품 80 (</a:t>
                      </a:r>
                      <a:r>
                        <a:rPr sz="2400">
                          <a:solidFill>
                            <a:srgbClr val="FF0000"/>
                          </a:solidFill>
                        </a:rPr>
                        <a:t>불량률 8%</a:t>
                      </a:r>
                      <a:r>
                        <a:rPr sz="2400"/>
                        <a:t>)</a:t>
                      </a:r>
                    </a:p>
                  </a:txBody>
                  <a:tcPr marL="17907" marR="17907" marT="17907" marB="17907"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CADAEC"/>
                    </a:solidFill>
                  </a:tcPr>
                </a:tc>
                <a:extLst>
                  <a:ext uri="{0D108BD9-81ED-4DB2-BD59-A6C34878D82A}">
                    <a16:rowId xmlns:a16="http://schemas.microsoft.com/office/drawing/2014/main" val="10001"/>
                  </a:ext>
                </a:extLst>
              </a:tr>
              <a:tr h="1531711">
                <a:tc>
                  <a:txBody>
                    <a:bodyPr/>
                    <a:lstStyle/>
                    <a:p>
                      <a:pPr marL="317500" indent="-317500" algn="ctr" defTabSz="914400">
                        <a:lnSpc>
                          <a:spcPct val="140000"/>
                        </a:lnSpc>
                      </a:pPr>
                      <a:r>
                        <a:rPr sz="2400">
                          <a:latin typeface="맑은 고딕"/>
                          <a:ea typeface="맑은 고딕"/>
                          <a:cs typeface="맑은 고딕"/>
                          <a:sym typeface="맑은 고딕"/>
                        </a:rPr>
                        <a:t>춘천</a:t>
                      </a:r>
                    </a:p>
                  </a:txBody>
                  <a:tcPr marL="17907" marR="17907" marT="17907" marB="17907"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DF6"/>
                    </a:solidFill>
                  </a:tcPr>
                </a:tc>
                <a:tc>
                  <a:txBody>
                    <a:bodyPr/>
                    <a:lstStyle/>
                    <a:p>
                      <a:pPr marL="317500" indent="-317500" defTabSz="914400">
                        <a:lnSpc>
                          <a:spcPct val="140000"/>
                        </a:lnSpc>
                        <a:defRPr>
                          <a:latin typeface="맑은 고딕"/>
                          <a:ea typeface="맑은 고딕"/>
                          <a:cs typeface="맑은 고딕"/>
                          <a:sym typeface="맑은 고딕"/>
                        </a:defRPr>
                      </a:pPr>
                      <a:r>
                        <a:rPr lang="ko-KR" altLang="en-US" sz="2400"/>
                        <a:t>정상품 </a:t>
                      </a:r>
                      <a:r>
                        <a:rPr sz="2400"/>
                        <a:t>980</a:t>
                      </a:r>
                    </a:p>
                    <a:p>
                      <a:pPr marL="317500" indent="-317500" defTabSz="914400">
                        <a:lnSpc>
                          <a:spcPct val="140000"/>
                        </a:lnSpc>
                        <a:defRPr>
                          <a:latin typeface="맑은 고딕"/>
                          <a:ea typeface="맑은 고딕"/>
                          <a:cs typeface="맑은 고딕"/>
                          <a:sym typeface="맑은 고딕"/>
                        </a:defRPr>
                      </a:pPr>
                      <a:r>
                        <a:rPr sz="2400"/>
                        <a:t>불량품 20 (</a:t>
                      </a:r>
                      <a:r>
                        <a:rPr sz="2400">
                          <a:solidFill>
                            <a:srgbClr val="FF0000"/>
                          </a:solidFill>
                        </a:rPr>
                        <a:t>불량률 2%</a:t>
                      </a:r>
                      <a:r>
                        <a:rPr sz="2400"/>
                        <a:t>)</a:t>
                      </a:r>
                    </a:p>
                  </a:txBody>
                  <a:tcPr marL="17907" marR="17907" marT="17907" marB="17907"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DF6"/>
                    </a:solidFill>
                  </a:tcPr>
                </a:tc>
                <a:tc>
                  <a:txBody>
                    <a:bodyPr/>
                    <a:lstStyle/>
                    <a:p>
                      <a:pPr marL="317500" indent="-317500" defTabSz="914400">
                        <a:lnSpc>
                          <a:spcPct val="140000"/>
                        </a:lnSpc>
                        <a:defRPr>
                          <a:latin typeface="맑은 고딕"/>
                          <a:ea typeface="맑은 고딕"/>
                          <a:cs typeface="맑은 고딕"/>
                          <a:sym typeface="맑은 고딕"/>
                        </a:defRPr>
                      </a:pPr>
                      <a:r>
                        <a:rPr lang="ko-KR" altLang="en-US" sz="2400" dirty="0" err="1"/>
                        <a:t>정상품</a:t>
                      </a:r>
                      <a:r>
                        <a:rPr lang="en-US" altLang="ko-KR" sz="2400" dirty="0"/>
                        <a:t> </a:t>
                      </a:r>
                      <a:r>
                        <a:rPr sz="2400" dirty="0"/>
                        <a:t>99</a:t>
                      </a:r>
                    </a:p>
                    <a:p>
                      <a:pPr marL="317500" indent="-317500" defTabSz="914400">
                        <a:lnSpc>
                          <a:spcPct val="140000"/>
                        </a:lnSpc>
                        <a:defRPr>
                          <a:latin typeface="맑은 고딕"/>
                          <a:ea typeface="맑은 고딕"/>
                          <a:cs typeface="맑은 고딕"/>
                          <a:sym typeface="맑은 고딕"/>
                        </a:defRPr>
                      </a:pPr>
                      <a:r>
                        <a:rPr sz="2400" dirty="0" err="1"/>
                        <a:t>불량품</a:t>
                      </a:r>
                      <a:r>
                        <a:rPr sz="2400" dirty="0"/>
                        <a:t> 1 (</a:t>
                      </a:r>
                      <a:r>
                        <a:rPr sz="2400" dirty="0" err="1">
                          <a:solidFill>
                            <a:srgbClr val="FF0000"/>
                          </a:solidFill>
                        </a:rPr>
                        <a:t>불량률</a:t>
                      </a:r>
                      <a:r>
                        <a:rPr sz="2400" dirty="0">
                          <a:solidFill>
                            <a:srgbClr val="FF0000"/>
                          </a:solidFill>
                        </a:rPr>
                        <a:t> 1%</a:t>
                      </a:r>
                      <a:r>
                        <a:rPr sz="2400" dirty="0"/>
                        <a:t>)</a:t>
                      </a:r>
                    </a:p>
                  </a:txBody>
                  <a:tcPr marL="17907" marR="17907" marT="17907" marB="17907"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DF6"/>
                    </a:solidFill>
                  </a:tcPr>
                </a:tc>
                <a:extLst>
                  <a:ext uri="{0D108BD9-81ED-4DB2-BD59-A6C34878D82A}">
                    <a16:rowId xmlns:a16="http://schemas.microsoft.com/office/drawing/2014/main" val="10002"/>
                  </a:ext>
                </a:extLst>
              </a:tr>
              <a:tr h="1261954">
                <a:tc>
                  <a:txBody>
                    <a:bodyPr/>
                    <a:lstStyle/>
                    <a:p>
                      <a:pPr marL="317500" indent="-317500" algn="ctr" defTabSz="914400">
                        <a:lnSpc>
                          <a:spcPct val="140000"/>
                        </a:lnSpc>
                      </a:pPr>
                      <a:r>
                        <a:rPr sz="2400">
                          <a:latin typeface="맑은 고딕"/>
                          <a:ea typeface="맑은 고딕"/>
                          <a:cs typeface="맑은 고딕"/>
                          <a:sym typeface="맑은 고딕"/>
                        </a:rPr>
                        <a:t>전체</a:t>
                      </a:r>
                    </a:p>
                  </a:txBody>
                  <a:tcPr marL="17907" marR="17907" marT="17907" marB="17907"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FF5D9"/>
                    </a:solidFill>
                  </a:tcPr>
                </a:tc>
                <a:tc>
                  <a:txBody>
                    <a:bodyPr/>
                    <a:lstStyle/>
                    <a:p>
                      <a:pPr marL="317500" indent="-317500" defTabSz="914400">
                        <a:lnSpc>
                          <a:spcPct val="140000"/>
                        </a:lnSpc>
                        <a:defRPr>
                          <a:latin typeface="맑은 고딕"/>
                          <a:ea typeface="맑은 고딕"/>
                          <a:cs typeface="맑은 고딕"/>
                          <a:sym typeface="맑은 고딕"/>
                        </a:defRPr>
                      </a:pPr>
                      <a:r>
                        <a:rPr sz="2400"/>
                        <a:t>A사 총 불량률 30/1,100</a:t>
                      </a:r>
                    </a:p>
                    <a:p>
                      <a:pPr marL="317500" indent="-317500" defTabSz="914400">
                        <a:lnSpc>
                          <a:spcPct val="140000"/>
                        </a:lnSpc>
                        <a:defRPr>
                          <a:latin typeface="맑은 고딕"/>
                          <a:ea typeface="맑은 고딕"/>
                          <a:cs typeface="맑은 고딕"/>
                          <a:sym typeface="맑은 고딕"/>
                        </a:defRPr>
                      </a:pPr>
                      <a:r>
                        <a:rPr lang="en-US" sz="2400"/>
                        <a:t>                   </a:t>
                      </a:r>
                      <a:r>
                        <a:rPr sz="2400"/>
                        <a:t>= </a:t>
                      </a:r>
                      <a:r>
                        <a:rPr sz="2400">
                          <a:solidFill>
                            <a:srgbClr val="FF0000"/>
                          </a:solidFill>
                        </a:rPr>
                        <a:t>3%</a:t>
                      </a:r>
                    </a:p>
                  </a:txBody>
                  <a:tcPr marL="17907" marR="17907" marT="17907" marB="17907"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FF5D9"/>
                    </a:solidFill>
                  </a:tcPr>
                </a:tc>
                <a:tc>
                  <a:txBody>
                    <a:bodyPr/>
                    <a:lstStyle/>
                    <a:p>
                      <a:pPr marL="317500" indent="-317500" defTabSz="914400">
                        <a:lnSpc>
                          <a:spcPct val="140000"/>
                        </a:lnSpc>
                        <a:defRPr>
                          <a:latin typeface="맑은 고딕"/>
                          <a:ea typeface="맑은 고딕"/>
                          <a:cs typeface="맑은 고딕"/>
                          <a:sym typeface="맑은 고딕"/>
                        </a:defRPr>
                      </a:pPr>
                      <a:r>
                        <a:rPr sz="2400" dirty="0" err="1"/>
                        <a:t>B사</a:t>
                      </a:r>
                      <a:r>
                        <a:rPr sz="2400" dirty="0"/>
                        <a:t> 총 </a:t>
                      </a:r>
                      <a:r>
                        <a:rPr sz="2400" dirty="0" err="1"/>
                        <a:t>불량률</a:t>
                      </a:r>
                      <a:r>
                        <a:rPr sz="2400" dirty="0"/>
                        <a:t> 81/1,100 </a:t>
                      </a:r>
                    </a:p>
                    <a:p>
                      <a:pPr marL="317500" indent="-317500" defTabSz="914400">
                        <a:lnSpc>
                          <a:spcPct val="140000"/>
                        </a:lnSpc>
                        <a:defRPr>
                          <a:latin typeface="맑은 고딕"/>
                          <a:ea typeface="맑은 고딕"/>
                          <a:cs typeface="맑은 고딕"/>
                          <a:sym typeface="맑은 고딕"/>
                        </a:defRPr>
                      </a:pPr>
                      <a:r>
                        <a:rPr lang="en-US" sz="2400" dirty="0"/>
                        <a:t>                   </a:t>
                      </a:r>
                      <a:r>
                        <a:rPr sz="2400" dirty="0"/>
                        <a:t>= </a:t>
                      </a:r>
                      <a:r>
                        <a:rPr sz="2400" dirty="0">
                          <a:solidFill>
                            <a:srgbClr val="FF0000"/>
                          </a:solidFill>
                        </a:rPr>
                        <a:t>8%</a:t>
                      </a:r>
                    </a:p>
                  </a:txBody>
                  <a:tcPr marL="17907" marR="17907" marT="17907" marB="17907"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FF5D9"/>
                    </a:solidFill>
                  </a:tcPr>
                </a:tc>
                <a:extLst>
                  <a:ext uri="{0D108BD9-81ED-4DB2-BD59-A6C34878D82A}">
                    <a16:rowId xmlns:a16="http://schemas.microsoft.com/office/drawing/2014/main" val="10003"/>
                  </a:ext>
                </a:extLst>
              </a:tr>
            </a:tbl>
          </a:graphicData>
        </a:graphic>
      </p:graphicFrame>
      <p:sp>
        <p:nvSpPr>
          <p:cNvPr id="4" name="슬라이드 번호 개체 틀 3"/>
          <p:cNvSpPr>
            <a:spLocks noGrp="1"/>
          </p:cNvSpPr>
          <p:nvPr>
            <p:ph type="sldNum" sz="quarter" idx="12"/>
          </p:nvPr>
        </p:nvSpPr>
        <p:spPr/>
        <p:txBody>
          <a:bodyPr/>
          <a:lstStyle/>
          <a:p>
            <a:fld id="{86CB4B4D-7CA3-9044-876B-883B54F8677D}" type="slidenum">
              <a:rPr lang="en-US" altLang="ko-KR" smtClean="0"/>
              <a:pPr/>
              <a:t>44</a:t>
            </a:fld>
            <a:endParaRPr lang="en-US" altLang="ko-KR"/>
          </a:p>
        </p:txBody>
      </p:sp>
    </p:spTree>
    <p:extLst>
      <p:ext uri="{BB962C8B-B14F-4D97-AF65-F5344CB8AC3E}">
        <p14:creationId xmlns:p14="http://schemas.microsoft.com/office/powerpoint/2010/main" val="1369577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Apple iPhone sales have been exploding, right?</a:t>
            </a:r>
            <a:endParaRPr lang="ko-KR" altLang="en-US" dirty="0"/>
          </a:p>
        </p:txBody>
      </p:sp>
      <p:sp>
        <p:nvSpPr>
          <p:cNvPr id="469" name="심슨 패러독스(Simpson's Paradox)"/>
          <p:cNvSpPr txBox="1">
            <a:spLocks noGrp="1"/>
          </p:cNvSpPr>
          <p:nvPr>
            <p:ph type="title"/>
          </p:nvPr>
        </p:nvSpPr>
        <p:spPr/>
        <p:txBody>
          <a:bodyPr/>
          <a:lstStyle/>
          <a:p>
            <a:pPr algn="ctr"/>
            <a:r>
              <a:rPr lang="ko-KR" altLang="en-US" dirty="0"/>
              <a:t>데이터를 보는 눈 </a:t>
            </a:r>
            <a:r>
              <a:rPr lang="en-US" altLang="ko-KR" dirty="0"/>
              <a:t>(</a:t>
            </a:r>
            <a:r>
              <a:rPr lang="ko-KR" altLang="en-US" dirty="0" err="1"/>
              <a:t>또다른</a:t>
            </a:r>
            <a:r>
              <a:rPr lang="ko-KR" altLang="en-US" dirty="0"/>
              <a:t> 예</a:t>
            </a:r>
            <a:r>
              <a:rPr lang="en-US" altLang="ko-KR" dirty="0"/>
              <a:t>)</a:t>
            </a:r>
            <a:endParaRPr lang="en-US" dirty="0"/>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pPr/>
              <a:t>45</a:t>
            </a:fld>
            <a:endParaRPr lang="en-US" altLang="ko-KR"/>
          </a:p>
        </p:txBody>
      </p:sp>
      <p:pic>
        <p:nvPicPr>
          <p:cNvPr id="3" name="그림 2">
            <a:extLst>
              <a:ext uri="{FF2B5EF4-FFF2-40B4-BE49-F238E27FC236}">
                <a16:creationId xmlns:a16="http://schemas.microsoft.com/office/drawing/2014/main" id="{2CAC2E4D-159D-4411-9580-21FC2E5B33E5}"/>
              </a:ext>
            </a:extLst>
          </p:cNvPr>
          <p:cNvPicPr>
            <a:picLocks noChangeAspect="1"/>
          </p:cNvPicPr>
          <p:nvPr/>
        </p:nvPicPr>
        <p:blipFill>
          <a:blip r:embed="rId2" cstate="print"/>
          <a:stretch>
            <a:fillRect/>
          </a:stretch>
        </p:blipFill>
        <p:spPr>
          <a:xfrm>
            <a:off x="2181920" y="2932584"/>
            <a:ext cx="8855333" cy="5976664"/>
          </a:xfrm>
          <a:prstGeom prst="rect">
            <a:avLst/>
          </a:prstGeom>
        </p:spPr>
      </p:pic>
    </p:spTree>
    <p:extLst>
      <p:ext uri="{BB962C8B-B14F-4D97-AF65-F5344CB8AC3E}">
        <p14:creationId xmlns:p14="http://schemas.microsoft.com/office/powerpoint/2010/main" val="2375798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en-US" altLang="ko-KR" dirty="0"/>
              <a:t>Cumulative distributions present a misleading view of growth rate.</a:t>
            </a:r>
            <a:endParaRPr lang="ko-KR" altLang="en-US" dirty="0"/>
          </a:p>
        </p:txBody>
      </p:sp>
      <p:sp>
        <p:nvSpPr>
          <p:cNvPr id="469" name="심슨 패러독스(Simpson's Paradox)"/>
          <p:cNvSpPr txBox="1">
            <a:spLocks noGrp="1"/>
          </p:cNvSpPr>
          <p:nvPr>
            <p:ph type="title"/>
          </p:nvPr>
        </p:nvSpPr>
        <p:spPr/>
        <p:txBody>
          <a:bodyPr>
            <a:normAutofit fontScale="90000"/>
          </a:bodyPr>
          <a:lstStyle/>
          <a:p>
            <a:pPr algn="ctr"/>
            <a:r>
              <a:rPr lang="en-US" dirty="0"/>
              <a:t>How to show and how to analyze data?</a:t>
            </a:r>
          </a:p>
        </p:txBody>
      </p:sp>
      <p:sp>
        <p:nvSpPr>
          <p:cNvPr id="4" name="슬라이드 번호 개체 틀 3"/>
          <p:cNvSpPr>
            <a:spLocks noGrp="1"/>
          </p:cNvSpPr>
          <p:nvPr>
            <p:ph type="sldNum" sz="quarter" idx="12"/>
          </p:nvPr>
        </p:nvSpPr>
        <p:spPr/>
        <p:txBody>
          <a:bodyPr/>
          <a:lstStyle/>
          <a:p>
            <a:fld id="{86CB4B4D-7CA3-9044-876B-883B54F8677D}" type="slidenum">
              <a:rPr lang="en-US" altLang="ko-KR" smtClean="0"/>
              <a:pPr/>
              <a:t>46</a:t>
            </a:fld>
            <a:endParaRPr lang="en-US" altLang="ko-KR"/>
          </a:p>
        </p:txBody>
      </p:sp>
      <p:pic>
        <p:nvPicPr>
          <p:cNvPr id="5" name="그림 4">
            <a:extLst>
              <a:ext uri="{FF2B5EF4-FFF2-40B4-BE49-F238E27FC236}">
                <a16:creationId xmlns:a16="http://schemas.microsoft.com/office/drawing/2014/main" id="{DAD171DE-55A6-42B0-9902-71E37A804EAB}"/>
              </a:ext>
            </a:extLst>
          </p:cNvPr>
          <p:cNvPicPr>
            <a:picLocks noChangeAspect="1"/>
          </p:cNvPicPr>
          <p:nvPr/>
        </p:nvPicPr>
        <p:blipFill>
          <a:blip r:embed="rId2" cstate="print"/>
          <a:stretch>
            <a:fillRect/>
          </a:stretch>
        </p:blipFill>
        <p:spPr>
          <a:xfrm>
            <a:off x="1821880" y="3148608"/>
            <a:ext cx="9639259" cy="5915000"/>
          </a:xfrm>
          <a:prstGeom prst="rect">
            <a:avLst/>
          </a:prstGeom>
        </p:spPr>
      </p:pic>
    </p:spTree>
    <p:extLst>
      <p:ext uri="{BB962C8B-B14F-4D97-AF65-F5344CB8AC3E}">
        <p14:creationId xmlns:p14="http://schemas.microsoft.com/office/powerpoint/2010/main" val="19114446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sz="quarter" idx="1"/>
          </p:nvPr>
        </p:nvSpPr>
        <p:spPr/>
        <p:txBody>
          <a:bodyPr/>
          <a:lstStyle/>
          <a:p>
            <a:r>
              <a:rPr lang="ko-KR" altLang="en-US"/>
              <a:t>동영상을 보고 요리법을 </a:t>
            </a:r>
            <a:r>
              <a:rPr lang="ko-KR" altLang="en-US">
                <a:latin typeface="Apple SD 산돌고딕 Neo 볼드체"/>
                <a:ea typeface="Apple SD 산돌고딕 Neo 볼드체"/>
                <a:cs typeface="Apple SD 산돌고딕 Neo 볼드체"/>
                <a:sym typeface="Apple SD 산돌고딕 Neo 볼드체"/>
              </a:rPr>
              <a:t>스스로 배우는</a:t>
            </a:r>
            <a:r>
              <a:rPr lang="ko-KR" altLang="en-US"/>
              <a:t> 로봇</a:t>
            </a:r>
          </a:p>
        </p:txBody>
      </p:sp>
      <p:sp>
        <p:nvSpPr>
          <p:cNvPr id="3" name="제목 2"/>
          <p:cNvSpPr>
            <a:spLocks noGrp="1"/>
          </p:cNvSpPr>
          <p:nvPr>
            <p:ph type="title"/>
          </p:nvPr>
        </p:nvSpPr>
        <p:spPr/>
        <p:txBody>
          <a:bodyPr/>
          <a:lstStyle/>
          <a:p>
            <a:r>
              <a:rPr lang="ko-KR" altLang="en-US"/>
              <a:t>딥러닝 예</a:t>
            </a:r>
          </a:p>
        </p:txBody>
      </p:sp>
      <p:pic>
        <p:nvPicPr>
          <p:cNvPr id="5" name="pasted-image.png" descr="pasted-image.png"/>
          <p:cNvPicPr>
            <a:picLocks noChangeAspect="1"/>
          </p:cNvPicPr>
          <p:nvPr/>
        </p:nvPicPr>
        <p:blipFill>
          <a:blip r:embed="rId2" cstate="print"/>
          <a:stretch>
            <a:fillRect/>
          </a:stretch>
        </p:blipFill>
        <p:spPr>
          <a:xfrm>
            <a:off x="432178" y="3178498"/>
            <a:ext cx="6038405" cy="3396604"/>
          </a:xfrm>
          <a:prstGeom prst="rect">
            <a:avLst/>
          </a:prstGeom>
          <a:ln w="12700">
            <a:miter lim="400000"/>
          </a:ln>
        </p:spPr>
      </p:pic>
      <p:pic>
        <p:nvPicPr>
          <p:cNvPr id="6" name="pasted-image.png" descr="pasted-image.png"/>
          <p:cNvPicPr>
            <a:picLocks noChangeAspect="1"/>
          </p:cNvPicPr>
          <p:nvPr/>
        </p:nvPicPr>
        <p:blipFill>
          <a:blip r:embed="rId3" cstate="print"/>
          <a:stretch>
            <a:fillRect/>
          </a:stretch>
        </p:blipFill>
        <p:spPr>
          <a:xfrm>
            <a:off x="6494041" y="4605940"/>
            <a:ext cx="6038405" cy="3081720"/>
          </a:xfrm>
          <a:prstGeom prst="rect">
            <a:avLst/>
          </a:prstGeom>
          <a:ln w="12700">
            <a:miter lim="400000"/>
          </a:ln>
        </p:spPr>
      </p:pic>
      <p:sp>
        <p:nvSpPr>
          <p:cNvPr id="9" name="슬라이드 번호 개체 틀 8"/>
          <p:cNvSpPr>
            <a:spLocks noGrp="1"/>
          </p:cNvSpPr>
          <p:nvPr>
            <p:ph type="sldNum" sz="quarter" idx="12"/>
          </p:nvPr>
        </p:nvSpPr>
        <p:spPr/>
        <p:txBody>
          <a:bodyPr/>
          <a:lstStyle/>
          <a:p>
            <a:fld id="{86CB4B4D-7CA3-9044-876B-883B54F8677D}" type="slidenum">
              <a:rPr lang="en-US" altLang="ko-KR" smtClean="0"/>
              <a:pPr/>
              <a:t>47</a:t>
            </a:fld>
            <a:endParaRPr lang="en-US" altLang="ko-KR"/>
          </a:p>
        </p:txBody>
      </p:sp>
    </p:spTree>
    <p:extLst>
      <p:ext uri="{BB962C8B-B14F-4D97-AF65-F5344CB8AC3E}">
        <p14:creationId xmlns:p14="http://schemas.microsoft.com/office/powerpoint/2010/main" val="65957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0D24E01-2CDB-0E45-963D-ACF80976F280}"/>
              </a:ext>
            </a:extLst>
          </p:cNvPr>
          <p:cNvSpPr>
            <a:spLocks noGrp="1"/>
          </p:cNvSpPr>
          <p:nvPr>
            <p:ph sz="quarter" idx="1"/>
          </p:nvPr>
        </p:nvSpPr>
        <p:spPr/>
        <p:txBody>
          <a:bodyPr/>
          <a:lstStyle/>
          <a:p>
            <a:endParaRPr kumimoji="1" lang="ko-KR" altLang="en-US"/>
          </a:p>
        </p:txBody>
      </p:sp>
      <p:sp>
        <p:nvSpPr>
          <p:cNvPr id="3" name="제목 2">
            <a:extLst>
              <a:ext uri="{FF2B5EF4-FFF2-40B4-BE49-F238E27FC236}">
                <a16:creationId xmlns:a16="http://schemas.microsoft.com/office/drawing/2014/main" id="{C5EA964E-84D8-644C-B9EA-05E2F3195841}"/>
              </a:ext>
            </a:extLst>
          </p:cNvPr>
          <p:cNvSpPr>
            <a:spLocks noGrp="1"/>
          </p:cNvSpPr>
          <p:nvPr>
            <p:ph type="title"/>
          </p:nvPr>
        </p:nvSpPr>
        <p:spPr/>
        <p:txBody>
          <a:bodyPr/>
          <a:lstStyle/>
          <a:p>
            <a:r>
              <a:rPr kumimoji="1" lang="ko-KR" altLang="en-US"/>
              <a:t>딥러닝 예</a:t>
            </a:r>
          </a:p>
        </p:txBody>
      </p:sp>
      <p:sp>
        <p:nvSpPr>
          <p:cNvPr id="4" name="슬라이드 번호 개체 틀 3">
            <a:extLst>
              <a:ext uri="{FF2B5EF4-FFF2-40B4-BE49-F238E27FC236}">
                <a16:creationId xmlns:a16="http://schemas.microsoft.com/office/drawing/2014/main" id="{A2B7DD4A-54AA-6141-BFE6-25EAF216B68D}"/>
              </a:ext>
            </a:extLst>
          </p:cNvPr>
          <p:cNvSpPr>
            <a:spLocks noGrp="1"/>
          </p:cNvSpPr>
          <p:nvPr>
            <p:ph type="sldNum" sz="quarter" idx="12"/>
          </p:nvPr>
        </p:nvSpPr>
        <p:spPr/>
        <p:txBody>
          <a:bodyPr/>
          <a:lstStyle/>
          <a:p>
            <a:fld id="{86CB4B4D-7CA3-9044-876B-883B54F8677D}" type="slidenum">
              <a:rPr lang="en-US" altLang="ko-KR" smtClean="0"/>
              <a:pPr/>
              <a:t>48</a:t>
            </a:fld>
            <a:endParaRPr lang="en-US" altLang="ko-KR"/>
          </a:p>
        </p:txBody>
      </p:sp>
      <p:pic>
        <p:nvPicPr>
          <p:cNvPr id="6" name="그림 5">
            <a:extLst>
              <a:ext uri="{FF2B5EF4-FFF2-40B4-BE49-F238E27FC236}">
                <a16:creationId xmlns:a16="http://schemas.microsoft.com/office/drawing/2014/main" id="{7C47570E-054C-CF42-98A0-E839CB425ECA}"/>
              </a:ext>
            </a:extLst>
          </p:cNvPr>
          <p:cNvPicPr>
            <a:picLocks noChangeAspect="1"/>
          </p:cNvPicPr>
          <p:nvPr/>
        </p:nvPicPr>
        <p:blipFill>
          <a:blip r:embed="rId2" cstate="print"/>
          <a:stretch>
            <a:fillRect/>
          </a:stretch>
        </p:blipFill>
        <p:spPr>
          <a:xfrm>
            <a:off x="1952499" y="2140496"/>
            <a:ext cx="9099802" cy="5472608"/>
          </a:xfrm>
          <a:prstGeom prst="rect">
            <a:avLst/>
          </a:prstGeom>
        </p:spPr>
      </p:pic>
    </p:spTree>
    <p:extLst>
      <p:ext uri="{BB962C8B-B14F-4D97-AF65-F5344CB8AC3E}">
        <p14:creationId xmlns:p14="http://schemas.microsoft.com/office/powerpoint/2010/main" val="13580469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sz="quarter" idx="1"/>
          </p:nvPr>
        </p:nvSpPr>
        <p:spPr/>
        <p:txBody>
          <a:bodyPr/>
          <a:lstStyle/>
          <a:p>
            <a:endParaRPr lang="ko-KR" altLang="en-US"/>
          </a:p>
        </p:txBody>
      </p:sp>
      <p:sp>
        <p:nvSpPr>
          <p:cNvPr id="374" name="데이터의 종류"/>
          <p:cNvSpPr txBox="1">
            <a:spLocks noGrp="1"/>
          </p:cNvSpPr>
          <p:nvPr>
            <p:ph type="title"/>
          </p:nvPr>
        </p:nvSpPr>
        <p:spPr/>
        <p:txBody>
          <a:bodyPr/>
          <a:lstStyle/>
          <a:p>
            <a:r>
              <a:rPr lang="ko-KR" altLang="en-US"/>
              <a:t>데이터 타입</a:t>
            </a:r>
          </a:p>
        </p:txBody>
      </p:sp>
      <p:graphicFrame>
        <p:nvGraphicFramePr>
          <p:cNvPr id="376" name="표"/>
          <p:cNvGraphicFramePr/>
          <p:nvPr>
            <p:extLst>
              <p:ext uri="{D42A27DB-BD31-4B8C-83A1-F6EECF244321}">
                <p14:modId xmlns:p14="http://schemas.microsoft.com/office/powerpoint/2010/main" val="1331533806"/>
              </p:ext>
            </p:extLst>
          </p:nvPr>
        </p:nvGraphicFramePr>
        <p:xfrm>
          <a:off x="669752" y="1780456"/>
          <a:ext cx="11665296" cy="6912768"/>
        </p:xfrm>
        <a:graphic>
          <a:graphicData uri="http://schemas.openxmlformats.org/drawingml/2006/table">
            <a:tbl>
              <a:tblPr firstRow="1" bandRow="1">
                <a:tableStyleId>{4C3C2611-4C71-4FC5-86AE-919BDF0F9419}</a:tableStyleId>
              </a:tblPr>
              <a:tblGrid>
                <a:gridCol w="2888550">
                  <a:extLst>
                    <a:ext uri="{9D8B030D-6E8A-4147-A177-3AD203B41FA5}">
                      <a16:colId xmlns:a16="http://schemas.microsoft.com/office/drawing/2014/main" val="20000"/>
                    </a:ext>
                  </a:extLst>
                </a:gridCol>
                <a:gridCol w="8776746">
                  <a:extLst>
                    <a:ext uri="{9D8B030D-6E8A-4147-A177-3AD203B41FA5}">
                      <a16:colId xmlns:a16="http://schemas.microsoft.com/office/drawing/2014/main" val="20001"/>
                    </a:ext>
                  </a:extLst>
                </a:gridCol>
              </a:tblGrid>
              <a:tr h="544338">
                <a:tc>
                  <a:txBody>
                    <a:bodyPr/>
                    <a:lstStyle/>
                    <a:p>
                      <a:pPr algn="ctr" defTabSz="914400">
                        <a:defRPr sz="1700">
                          <a:latin typeface="Arial"/>
                          <a:ea typeface="Arial"/>
                          <a:cs typeface="Arial"/>
                          <a:sym typeface="Arial"/>
                        </a:defRPr>
                      </a:pPr>
                      <a:r>
                        <a:rPr sz="2000" err="1">
                          <a:latin typeface="Malgun Gothic" panose="020B0503020000020004" pitchFamily="34" charset="-127"/>
                          <a:ea typeface="Malgun Gothic" panose="020B0503020000020004" pitchFamily="34" charset="-127"/>
                          <a:cs typeface="Helvetica"/>
                          <a:sym typeface="Helvetica"/>
                        </a:rPr>
                        <a:t>형식</a:t>
                      </a:r>
                      <a:endParaRPr sz="2000">
                        <a:latin typeface="Malgun Gothic" panose="020B0503020000020004" pitchFamily="34" charset="-127"/>
                        <a:ea typeface="Malgun Gothic" panose="020B0503020000020004" pitchFamily="34" charset="-127"/>
                        <a:cs typeface="Helvetica"/>
                        <a:sym typeface="Helvetica"/>
                      </a:endParaRPr>
                    </a:p>
                  </a:txBody>
                  <a:tcPr marL="45720" marR="4572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018CCB"/>
                    </a:solidFill>
                  </a:tcPr>
                </a:tc>
                <a:tc>
                  <a:txBody>
                    <a:bodyPr/>
                    <a:lstStyle/>
                    <a:p>
                      <a:pPr algn="ctr" defTabSz="914400">
                        <a:defRPr sz="1700">
                          <a:latin typeface="Arial"/>
                          <a:ea typeface="Arial"/>
                          <a:cs typeface="Arial"/>
                          <a:sym typeface="Arial"/>
                        </a:defRPr>
                      </a:pPr>
                      <a:r>
                        <a:rPr sz="2000">
                          <a:latin typeface="Malgun Gothic" panose="020B0503020000020004" pitchFamily="34" charset="-127"/>
                          <a:ea typeface="Malgun Gothic" panose="020B0503020000020004" pitchFamily="34" charset="-127"/>
                          <a:cs typeface="Helvetica"/>
                          <a:sym typeface="Helvetica"/>
                        </a:rPr>
                        <a:t>내용</a:t>
                      </a:r>
                    </a:p>
                  </a:txBody>
                  <a:tcPr marL="45720" marR="45720" anchor="ctr" horzOverflow="overflow">
                    <a:lnL w="12700">
                      <a:solidFill>
                        <a:srgbClr val="FFFFFF"/>
                      </a:solidFill>
                    </a:lnL>
                    <a:lnR w="12700">
                      <a:solidFill>
                        <a:srgbClr val="FFFFFF"/>
                      </a:solidFill>
                    </a:lnR>
                    <a:lnT w="12700">
                      <a:solidFill>
                        <a:srgbClr val="FFFFFF"/>
                      </a:solidFill>
                    </a:lnT>
                    <a:lnB w="38100">
                      <a:solidFill>
                        <a:srgbClr val="FFFFFF"/>
                      </a:solidFill>
                    </a:lnB>
                    <a:solidFill>
                      <a:srgbClr val="018CCB"/>
                    </a:solidFill>
                  </a:tcPr>
                </a:tc>
                <a:extLst>
                  <a:ext uri="{0D108BD9-81ED-4DB2-BD59-A6C34878D82A}">
                    <a16:rowId xmlns:a16="http://schemas.microsoft.com/office/drawing/2014/main" val="10000"/>
                  </a:ext>
                </a:extLst>
              </a:tr>
              <a:tr h="2134600">
                <a:tc>
                  <a:txBody>
                    <a:bodyPr/>
                    <a:lstStyle/>
                    <a:p>
                      <a:pPr algn="ctr" defTabSz="914400">
                        <a:lnSpc>
                          <a:spcPts val="2800"/>
                        </a:lnSpc>
                        <a:defRPr sz="1700">
                          <a:latin typeface="Arial"/>
                          <a:ea typeface="Arial"/>
                          <a:cs typeface="Arial"/>
                          <a:sym typeface="Arial"/>
                        </a:defRPr>
                      </a:pPr>
                      <a:r>
                        <a:rPr sz="2400">
                          <a:latin typeface="Malgun Gothic" panose="020B0503020000020004" pitchFamily="34" charset="-127"/>
                          <a:ea typeface="Malgun Gothic" panose="020B0503020000020004" pitchFamily="34" charset="-127"/>
                          <a:cs typeface="Helvetica"/>
                          <a:sym typeface="Helvetica"/>
                        </a:rPr>
                        <a:t>정형</a:t>
                      </a:r>
                    </a:p>
                    <a:p>
                      <a:pPr algn="ctr" defTabSz="914400">
                        <a:lnSpc>
                          <a:spcPts val="2800"/>
                        </a:lnSpc>
                        <a:defRPr sz="1700">
                          <a:latin typeface="Arial"/>
                          <a:ea typeface="Arial"/>
                          <a:cs typeface="Arial"/>
                          <a:sym typeface="Arial"/>
                        </a:defRPr>
                      </a:pPr>
                      <a:r>
                        <a:rPr sz="2400">
                          <a:latin typeface="Malgun Gothic" panose="020B0503020000020004" pitchFamily="34" charset="-127"/>
                          <a:ea typeface="Malgun Gothic" panose="020B0503020000020004" pitchFamily="34" charset="-127"/>
                        </a:rPr>
                        <a:t>(structured)</a:t>
                      </a:r>
                    </a:p>
                  </a:txBody>
                  <a:tcPr marL="45720" marR="4572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CADAEC"/>
                    </a:solidFill>
                  </a:tcPr>
                </a:tc>
                <a:tc>
                  <a:txBody>
                    <a:bodyPr/>
                    <a:lstStyle/>
                    <a:p>
                      <a:pPr marL="285750" indent="-285750" algn="l" defTabSz="914400">
                        <a:lnSpc>
                          <a:spcPts val="2800"/>
                        </a:lnSpc>
                        <a:buSzPct val="100000"/>
                        <a:buFont typeface="Arial"/>
                        <a:buChar char="•"/>
                        <a:defRPr sz="1700">
                          <a:latin typeface="Arial"/>
                          <a:ea typeface="Arial"/>
                          <a:cs typeface="Arial"/>
                          <a:sym typeface="Arial"/>
                        </a:defRPr>
                      </a:pPr>
                      <a:r>
                        <a:rPr sz="2400">
                          <a:latin typeface="Malgun Gothic" panose="020B0503020000020004" pitchFamily="34" charset="-127"/>
                          <a:ea typeface="Malgun Gothic" panose="020B0503020000020004" pitchFamily="34" charset="-127"/>
                          <a:cs typeface="Helvetica"/>
                          <a:sym typeface="Helvetica"/>
                        </a:rPr>
                        <a:t>데이터의 포맷이 정해져 있는 데이터</a:t>
                      </a:r>
                    </a:p>
                    <a:p>
                      <a:pPr marL="285750" indent="-285750" algn="l" defTabSz="914400">
                        <a:lnSpc>
                          <a:spcPts val="2800"/>
                        </a:lnSpc>
                        <a:buSzPct val="100000"/>
                        <a:buFont typeface="Arial"/>
                        <a:buChar char="•"/>
                        <a:defRPr sz="1700">
                          <a:latin typeface="Arial"/>
                          <a:ea typeface="Arial"/>
                          <a:cs typeface="Arial"/>
                          <a:sym typeface="Arial"/>
                        </a:defRPr>
                      </a:pPr>
                      <a:r>
                        <a:rPr sz="2400">
                          <a:latin typeface="Malgun Gothic" panose="020B0503020000020004" pitchFamily="34" charset="-127"/>
                          <a:ea typeface="Malgun Gothic" panose="020B0503020000020004" pitchFamily="34" charset="-127"/>
                          <a:cs typeface="Helvetica"/>
                          <a:sym typeface="Helvetica"/>
                        </a:rPr>
                        <a:t>서식이 정해진 데이터</a:t>
                      </a:r>
                      <a:r>
                        <a:rPr sz="2400">
                          <a:latin typeface="Malgun Gothic" panose="020B0503020000020004" pitchFamily="34" charset="-127"/>
                          <a:ea typeface="Malgun Gothic" panose="020B0503020000020004" pitchFamily="34" charset="-127"/>
                        </a:rPr>
                        <a:t>(</a:t>
                      </a:r>
                      <a:r>
                        <a:rPr sz="2400">
                          <a:latin typeface="Malgun Gothic" panose="020B0503020000020004" pitchFamily="34" charset="-127"/>
                          <a:ea typeface="Malgun Gothic" panose="020B0503020000020004" pitchFamily="34" charset="-127"/>
                          <a:cs typeface="Helvetica"/>
                          <a:sym typeface="Helvetica"/>
                        </a:rPr>
                        <a:t>엑셀의 표 등</a:t>
                      </a:r>
                      <a:r>
                        <a:rPr sz="2400">
                          <a:latin typeface="Malgun Gothic" panose="020B0503020000020004" pitchFamily="34" charset="-127"/>
                          <a:ea typeface="Malgun Gothic" panose="020B0503020000020004" pitchFamily="34" charset="-127"/>
                        </a:rPr>
                        <a:t>)</a:t>
                      </a:r>
                    </a:p>
                    <a:p>
                      <a:pPr marL="285750" indent="-285750" algn="l" defTabSz="914400">
                        <a:lnSpc>
                          <a:spcPts val="2800"/>
                        </a:lnSpc>
                        <a:buSzPct val="100000"/>
                        <a:buFont typeface="Arial"/>
                        <a:buChar char="•"/>
                        <a:defRPr sz="1700">
                          <a:latin typeface="Arial"/>
                          <a:ea typeface="Arial"/>
                          <a:cs typeface="Arial"/>
                          <a:sym typeface="Arial"/>
                        </a:defRPr>
                      </a:pPr>
                      <a:r>
                        <a:rPr sz="2400">
                          <a:latin typeface="Malgun Gothic" panose="020B0503020000020004" pitchFamily="34" charset="-127"/>
                          <a:ea typeface="Malgun Gothic" panose="020B0503020000020004" pitchFamily="34" charset="-127"/>
                        </a:rPr>
                        <a:t>CSV(comma separated value) </a:t>
                      </a:r>
                      <a:r>
                        <a:rPr sz="2400">
                          <a:latin typeface="Malgun Gothic" panose="020B0503020000020004" pitchFamily="34" charset="-127"/>
                          <a:ea typeface="Malgun Gothic" panose="020B0503020000020004" pitchFamily="34" charset="-127"/>
                          <a:cs typeface="Helvetica"/>
                          <a:sym typeface="Helvetica"/>
                        </a:rPr>
                        <a:t>파일과 같이 포맷이 일정</a:t>
                      </a:r>
                    </a:p>
                  </a:txBody>
                  <a:tcPr marL="45720" marR="45720" anchor="ctr" horzOverflow="overflow">
                    <a:lnL w="12700">
                      <a:solidFill>
                        <a:srgbClr val="FFFFFF"/>
                      </a:solidFill>
                    </a:lnL>
                    <a:lnR w="12700">
                      <a:solidFill>
                        <a:srgbClr val="FFFFFF"/>
                      </a:solidFill>
                    </a:lnR>
                    <a:lnT w="38100">
                      <a:solidFill>
                        <a:srgbClr val="FFFFFF"/>
                      </a:solidFill>
                    </a:lnT>
                    <a:lnB w="12700">
                      <a:solidFill>
                        <a:srgbClr val="FFFFFF"/>
                      </a:solidFill>
                    </a:lnB>
                    <a:solidFill>
                      <a:srgbClr val="CADAEC"/>
                    </a:solidFill>
                  </a:tcPr>
                </a:tc>
                <a:extLst>
                  <a:ext uri="{0D108BD9-81ED-4DB2-BD59-A6C34878D82A}">
                    <a16:rowId xmlns:a16="http://schemas.microsoft.com/office/drawing/2014/main" val="10001"/>
                  </a:ext>
                </a:extLst>
              </a:tr>
              <a:tr h="2116915">
                <a:tc>
                  <a:txBody>
                    <a:bodyPr/>
                    <a:lstStyle/>
                    <a:p>
                      <a:pPr algn="ctr" defTabSz="914400">
                        <a:lnSpc>
                          <a:spcPts val="2800"/>
                        </a:lnSpc>
                        <a:defRPr sz="1700">
                          <a:latin typeface="Arial"/>
                          <a:ea typeface="Arial"/>
                          <a:cs typeface="Arial"/>
                          <a:sym typeface="Arial"/>
                        </a:defRPr>
                      </a:pPr>
                      <a:r>
                        <a:rPr sz="2400">
                          <a:latin typeface="Malgun Gothic" panose="020B0503020000020004" pitchFamily="34" charset="-127"/>
                          <a:ea typeface="Malgun Gothic" panose="020B0503020000020004" pitchFamily="34" charset="-127"/>
                          <a:cs typeface="Helvetica"/>
                          <a:sym typeface="Helvetica"/>
                        </a:rPr>
                        <a:t>비정형</a:t>
                      </a:r>
                    </a:p>
                    <a:p>
                      <a:pPr algn="ctr" defTabSz="914400">
                        <a:lnSpc>
                          <a:spcPts val="2800"/>
                        </a:lnSpc>
                        <a:defRPr sz="1700">
                          <a:latin typeface="Arial"/>
                          <a:ea typeface="Arial"/>
                          <a:cs typeface="Arial"/>
                          <a:sym typeface="Arial"/>
                        </a:defRPr>
                      </a:pPr>
                      <a:r>
                        <a:rPr sz="2400">
                          <a:latin typeface="Malgun Gothic" panose="020B0503020000020004" pitchFamily="34" charset="-127"/>
                          <a:ea typeface="Malgun Gothic" panose="020B0503020000020004" pitchFamily="34" charset="-127"/>
                        </a:rPr>
                        <a:t>(unstructured)</a:t>
                      </a:r>
                    </a:p>
                  </a:txBody>
                  <a:tcPr marL="45720" marR="4572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DF6"/>
                    </a:solidFill>
                  </a:tcPr>
                </a:tc>
                <a:tc>
                  <a:txBody>
                    <a:bodyPr/>
                    <a:lstStyle/>
                    <a:p>
                      <a:pPr marL="285750" indent="-285750" algn="l" defTabSz="914400">
                        <a:lnSpc>
                          <a:spcPts val="2800"/>
                        </a:lnSpc>
                        <a:buSzPct val="100000"/>
                        <a:buFont typeface="Arial"/>
                        <a:buChar char="•"/>
                        <a:defRPr sz="1700">
                          <a:latin typeface="Arial"/>
                          <a:ea typeface="Arial"/>
                          <a:cs typeface="Arial"/>
                          <a:sym typeface="Arial"/>
                        </a:defRPr>
                      </a:pPr>
                      <a:r>
                        <a:rPr sz="2400">
                          <a:latin typeface="Malgun Gothic" panose="020B0503020000020004" pitchFamily="34" charset="-127"/>
                          <a:ea typeface="Malgun Gothic" panose="020B0503020000020004" pitchFamily="34" charset="-127"/>
                          <a:cs typeface="Helvetica"/>
                          <a:sym typeface="Helvetica"/>
                        </a:rPr>
                        <a:t>미리 정해진 포맷을 가지지 않는 데이터</a:t>
                      </a:r>
                    </a:p>
                    <a:p>
                      <a:pPr marL="285750" indent="-285750" algn="l" defTabSz="914400">
                        <a:lnSpc>
                          <a:spcPts val="2800"/>
                        </a:lnSpc>
                        <a:buSzPct val="100000"/>
                        <a:buFont typeface="Arial"/>
                        <a:buChar char="•"/>
                        <a:defRPr sz="1700">
                          <a:latin typeface="Arial"/>
                          <a:ea typeface="Arial"/>
                          <a:cs typeface="Arial"/>
                          <a:sym typeface="Arial"/>
                        </a:defRPr>
                      </a:pPr>
                      <a:r>
                        <a:rPr sz="2400">
                          <a:latin typeface="Malgun Gothic" panose="020B0503020000020004" pitchFamily="34" charset="-127"/>
                          <a:ea typeface="Malgun Gothic" panose="020B0503020000020004" pitchFamily="34" charset="-127"/>
                          <a:cs typeface="Helvetica"/>
                          <a:sym typeface="Helvetica"/>
                        </a:rPr>
                        <a:t>블로그</a:t>
                      </a:r>
                      <a:r>
                        <a:rPr sz="2400">
                          <a:latin typeface="Malgun Gothic" panose="020B0503020000020004" pitchFamily="34" charset="-127"/>
                          <a:ea typeface="Malgun Gothic" panose="020B0503020000020004" pitchFamily="34" charset="-127"/>
                        </a:rPr>
                        <a:t>, </a:t>
                      </a:r>
                      <a:r>
                        <a:rPr sz="2400">
                          <a:latin typeface="Malgun Gothic" panose="020B0503020000020004" pitchFamily="34" charset="-127"/>
                          <a:ea typeface="Malgun Gothic" panose="020B0503020000020004" pitchFamily="34" charset="-127"/>
                          <a:cs typeface="Helvetica"/>
                          <a:sym typeface="Helvetica"/>
                        </a:rPr>
                        <a:t>트위터 데이터 등 임의의 문장 등으로 구성</a:t>
                      </a:r>
                    </a:p>
                    <a:p>
                      <a:pPr marL="285750" indent="-285750" algn="l" defTabSz="914400">
                        <a:lnSpc>
                          <a:spcPts val="2800"/>
                        </a:lnSpc>
                        <a:buSzPct val="100000"/>
                        <a:buFont typeface="Arial"/>
                        <a:buChar char="•"/>
                        <a:defRPr sz="1700">
                          <a:latin typeface="Arial"/>
                          <a:ea typeface="Arial"/>
                          <a:cs typeface="Arial"/>
                          <a:sym typeface="Arial"/>
                        </a:defRPr>
                      </a:pPr>
                      <a:r>
                        <a:rPr sz="2400">
                          <a:latin typeface="Malgun Gothic" panose="020B0503020000020004" pitchFamily="34" charset="-127"/>
                          <a:ea typeface="Malgun Gothic" panose="020B0503020000020004" pitchFamily="34" charset="-127"/>
                          <a:cs typeface="Helvetica"/>
                          <a:sym typeface="Helvetica"/>
                        </a:rPr>
                        <a:t>오디오나 비디오 데이터</a:t>
                      </a:r>
                    </a:p>
                  </a:txBody>
                  <a:tcPr marL="45720" marR="4572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DF6"/>
                    </a:solidFill>
                  </a:tcPr>
                </a:tc>
                <a:extLst>
                  <a:ext uri="{0D108BD9-81ED-4DB2-BD59-A6C34878D82A}">
                    <a16:rowId xmlns:a16="http://schemas.microsoft.com/office/drawing/2014/main" val="10002"/>
                  </a:ext>
                </a:extLst>
              </a:tr>
              <a:tr h="2116915">
                <a:tc>
                  <a:txBody>
                    <a:bodyPr/>
                    <a:lstStyle/>
                    <a:p>
                      <a:pPr algn="ctr" defTabSz="914400">
                        <a:lnSpc>
                          <a:spcPts val="2800"/>
                        </a:lnSpc>
                        <a:defRPr sz="1700">
                          <a:latin typeface="Arial"/>
                          <a:ea typeface="Arial"/>
                          <a:cs typeface="Arial"/>
                          <a:sym typeface="Arial"/>
                        </a:defRPr>
                      </a:pPr>
                      <a:r>
                        <a:rPr sz="2400">
                          <a:latin typeface="Malgun Gothic" panose="020B0503020000020004" pitchFamily="34" charset="-127"/>
                          <a:ea typeface="Malgun Gothic" panose="020B0503020000020004" pitchFamily="34" charset="-127"/>
                          <a:cs typeface="Helvetica"/>
                          <a:sym typeface="Helvetica"/>
                        </a:rPr>
                        <a:t>반정형</a:t>
                      </a:r>
                    </a:p>
                    <a:p>
                      <a:pPr algn="ctr" defTabSz="914400">
                        <a:lnSpc>
                          <a:spcPts val="2800"/>
                        </a:lnSpc>
                        <a:defRPr sz="1700">
                          <a:latin typeface="Arial"/>
                          <a:ea typeface="Arial"/>
                          <a:cs typeface="Arial"/>
                          <a:sym typeface="Arial"/>
                        </a:defRPr>
                      </a:pPr>
                      <a:r>
                        <a:rPr sz="2400">
                          <a:latin typeface="Malgun Gothic" panose="020B0503020000020004" pitchFamily="34" charset="-127"/>
                          <a:ea typeface="Malgun Gothic" panose="020B0503020000020004" pitchFamily="34" charset="-127"/>
                        </a:rPr>
                        <a:t>(semi-structured)</a:t>
                      </a:r>
                    </a:p>
                  </a:txBody>
                  <a:tcPr marL="45720" marR="4572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CADAEC"/>
                    </a:solidFill>
                  </a:tcPr>
                </a:tc>
                <a:tc>
                  <a:txBody>
                    <a:bodyPr/>
                    <a:lstStyle/>
                    <a:p>
                      <a:pPr marL="285750" indent="-285750" algn="l" defTabSz="914400">
                        <a:lnSpc>
                          <a:spcPts val="2800"/>
                        </a:lnSpc>
                        <a:buSzPct val="100000"/>
                        <a:buFont typeface="Arial"/>
                        <a:buChar char="•"/>
                        <a:defRPr sz="1700">
                          <a:latin typeface="Arial"/>
                          <a:ea typeface="Arial"/>
                          <a:cs typeface="Arial"/>
                          <a:sym typeface="Arial"/>
                        </a:defRPr>
                      </a:pPr>
                      <a:r>
                        <a:rPr sz="2400" err="1">
                          <a:latin typeface="Malgun Gothic" panose="020B0503020000020004" pitchFamily="34" charset="-127"/>
                          <a:ea typeface="Malgun Gothic" panose="020B0503020000020004" pitchFamily="34" charset="-127"/>
                          <a:cs typeface="Helvetica"/>
                          <a:sym typeface="Helvetica"/>
                        </a:rPr>
                        <a:t>데이터</a:t>
                      </a:r>
                      <a:r>
                        <a:rPr sz="2400">
                          <a:latin typeface="Malgun Gothic" panose="020B0503020000020004" pitchFamily="34" charset="-127"/>
                          <a:ea typeface="Malgun Gothic" panose="020B0503020000020004" pitchFamily="34" charset="-127"/>
                          <a:cs typeface="Helvetica"/>
                          <a:sym typeface="Helvetica"/>
                        </a:rPr>
                        <a:t> </a:t>
                      </a:r>
                      <a:r>
                        <a:rPr sz="2400" err="1">
                          <a:latin typeface="Malgun Gothic" panose="020B0503020000020004" pitchFamily="34" charset="-127"/>
                          <a:ea typeface="Malgun Gothic" panose="020B0503020000020004" pitchFamily="34" charset="-127"/>
                          <a:cs typeface="Helvetica"/>
                          <a:sym typeface="Helvetica"/>
                        </a:rPr>
                        <a:t>내부에는</a:t>
                      </a:r>
                      <a:r>
                        <a:rPr sz="2400">
                          <a:latin typeface="Malgun Gothic" panose="020B0503020000020004" pitchFamily="34" charset="-127"/>
                          <a:ea typeface="Malgun Gothic" panose="020B0503020000020004" pitchFamily="34" charset="-127"/>
                          <a:cs typeface="Helvetica"/>
                          <a:sym typeface="Helvetica"/>
                        </a:rPr>
                        <a:t> </a:t>
                      </a:r>
                      <a:r>
                        <a:rPr sz="2400" err="1">
                          <a:latin typeface="Malgun Gothic" panose="020B0503020000020004" pitchFamily="34" charset="-127"/>
                          <a:ea typeface="Malgun Gothic" panose="020B0503020000020004" pitchFamily="34" charset="-127"/>
                          <a:cs typeface="Helvetica"/>
                          <a:sym typeface="Helvetica"/>
                        </a:rPr>
                        <a:t>논리적인</a:t>
                      </a:r>
                      <a:r>
                        <a:rPr sz="2400">
                          <a:latin typeface="Malgun Gothic" panose="020B0503020000020004" pitchFamily="34" charset="-127"/>
                          <a:ea typeface="Malgun Gothic" panose="020B0503020000020004" pitchFamily="34" charset="-127"/>
                          <a:cs typeface="Helvetica"/>
                          <a:sym typeface="Helvetica"/>
                        </a:rPr>
                        <a:t> </a:t>
                      </a:r>
                      <a:r>
                        <a:rPr sz="2400" err="1">
                          <a:latin typeface="Malgun Gothic" panose="020B0503020000020004" pitchFamily="34" charset="-127"/>
                          <a:ea typeface="Malgun Gothic" panose="020B0503020000020004" pitchFamily="34" charset="-127"/>
                          <a:cs typeface="Helvetica"/>
                          <a:sym typeface="Helvetica"/>
                        </a:rPr>
                        <a:t>형식을</a:t>
                      </a:r>
                      <a:r>
                        <a:rPr sz="2400">
                          <a:latin typeface="Malgun Gothic" panose="020B0503020000020004" pitchFamily="34" charset="-127"/>
                          <a:ea typeface="Malgun Gothic" panose="020B0503020000020004" pitchFamily="34" charset="-127"/>
                          <a:cs typeface="Helvetica"/>
                          <a:sym typeface="Helvetica"/>
                        </a:rPr>
                        <a:t> </a:t>
                      </a:r>
                      <a:r>
                        <a:rPr sz="2400" err="1">
                          <a:latin typeface="Malgun Gothic" panose="020B0503020000020004" pitchFamily="34" charset="-127"/>
                          <a:ea typeface="Malgun Gothic" panose="020B0503020000020004" pitchFamily="34" charset="-127"/>
                          <a:cs typeface="Helvetica"/>
                          <a:sym typeface="Helvetica"/>
                        </a:rPr>
                        <a:t>가지고</a:t>
                      </a:r>
                      <a:r>
                        <a:rPr sz="2400">
                          <a:latin typeface="Malgun Gothic" panose="020B0503020000020004" pitchFamily="34" charset="-127"/>
                          <a:ea typeface="Malgun Gothic" panose="020B0503020000020004" pitchFamily="34" charset="-127"/>
                          <a:cs typeface="Helvetica"/>
                          <a:sym typeface="Helvetica"/>
                        </a:rPr>
                        <a:t> </a:t>
                      </a:r>
                      <a:r>
                        <a:rPr sz="2400" err="1">
                          <a:latin typeface="Malgun Gothic" panose="020B0503020000020004" pitchFamily="34" charset="-127"/>
                          <a:ea typeface="Malgun Gothic" panose="020B0503020000020004" pitchFamily="34" charset="-127"/>
                          <a:cs typeface="Helvetica"/>
                          <a:sym typeface="Helvetica"/>
                        </a:rPr>
                        <a:t>있으나</a:t>
                      </a:r>
                      <a:r>
                        <a:rPr sz="2400">
                          <a:latin typeface="Malgun Gothic" panose="020B0503020000020004" pitchFamily="34" charset="-127"/>
                          <a:ea typeface="Malgun Gothic" panose="020B0503020000020004" pitchFamily="34" charset="-127"/>
                          <a:cs typeface="Helvetica"/>
                          <a:sym typeface="Helvetica"/>
                        </a:rPr>
                        <a:t> </a:t>
                      </a:r>
                      <a:r>
                        <a:rPr sz="2400" err="1">
                          <a:latin typeface="Malgun Gothic" panose="020B0503020000020004" pitchFamily="34" charset="-127"/>
                          <a:ea typeface="Malgun Gothic" panose="020B0503020000020004" pitchFamily="34" charset="-127"/>
                          <a:cs typeface="Helvetica"/>
                          <a:sym typeface="Helvetica"/>
                        </a:rPr>
                        <a:t>외형상으로는</a:t>
                      </a:r>
                      <a:r>
                        <a:rPr sz="2400">
                          <a:latin typeface="Malgun Gothic" panose="020B0503020000020004" pitchFamily="34" charset="-127"/>
                          <a:ea typeface="Malgun Gothic" panose="020B0503020000020004" pitchFamily="34" charset="-127"/>
                          <a:cs typeface="Helvetica"/>
                          <a:sym typeface="Helvetica"/>
                        </a:rPr>
                        <a:t> </a:t>
                      </a:r>
                      <a:r>
                        <a:rPr sz="2400" err="1">
                          <a:latin typeface="Malgun Gothic" panose="020B0503020000020004" pitchFamily="34" charset="-127"/>
                          <a:ea typeface="Malgun Gothic" panose="020B0503020000020004" pitchFamily="34" charset="-127"/>
                          <a:cs typeface="Helvetica"/>
                          <a:sym typeface="Helvetica"/>
                        </a:rPr>
                        <a:t>데이터</a:t>
                      </a:r>
                      <a:r>
                        <a:rPr sz="2400">
                          <a:latin typeface="Malgun Gothic" panose="020B0503020000020004" pitchFamily="34" charset="-127"/>
                          <a:ea typeface="Malgun Gothic" panose="020B0503020000020004" pitchFamily="34" charset="-127"/>
                          <a:cs typeface="Helvetica"/>
                          <a:sym typeface="Helvetica"/>
                        </a:rPr>
                        <a:t> </a:t>
                      </a:r>
                      <a:r>
                        <a:rPr sz="2400" err="1">
                          <a:latin typeface="Malgun Gothic" panose="020B0503020000020004" pitchFamily="34" charset="-127"/>
                          <a:ea typeface="Malgun Gothic" panose="020B0503020000020004" pitchFamily="34" charset="-127"/>
                          <a:cs typeface="Helvetica"/>
                          <a:sym typeface="Helvetica"/>
                        </a:rPr>
                        <a:t>포맷이</a:t>
                      </a:r>
                      <a:r>
                        <a:rPr sz="2400">
                          <a:latin typeface="Malgun Gothic" panose="020B0503020000020004" pitchFamily="34" charset="-127"/>
                          <a:ea typeface="Malgun Gothic" panose="020B0503020000020004" pitchFamily="34" charset="-127"/>
                          <a:cs typeface="Helvetica"/>
                          <a:sym typeface="Helvetica"/>
                        </a:rPr>
                        <a:t> </a:t>
                      </a:r>
                      <a:r>
                        <a:rPr sz="2400" err="1">
                          <a:latin typeface="Malgun Gothic" panose="020B0503020000020004" pitchFamily="34" charset="-127"/>
                          <a:ea typeface="Malgun Gothic" panose="020B0503020000020004" pitchFamily="34" charset="-127"/>
                          <a:cs typeface="Helvetica"/>
                          <a:sym typeface="Helvetica"/>
                        </a:rPr>
                        <a:t>정형</a:t>
                      </a:r>
                      <a:r>
                        <a:rPr sz="2400">
                          <a:latin typeface="Malgun Gothic" panose="020B0503020000020004" pitchFamily="34" charset="-127"/>
                          <a:ea typeface="Malgun Gothic" panose="020B0503020000020004" pitchFamily="34" charset="-127"/>
                          <a:cs typeface="Helvetica"/>
                          <a:sym typeface="Helvetica"/>
                        </a:rPr>
                        <a:t> </a:t>
                      </a:r>
                      <a:r>
                        <a:rPr sz="2400" err="1">
                          <a:latin typeface="Malgun Gothic" panose="020B0503020000020004" pitchFamily="34" charset="-127"/>
                          <a:ea typeface="Malgun Gothic" panose="020B0503020000020004" pitchFamily="34" charset="-127"/>
                          <a:cs typeface="Helvetica"/>
                          <a:sym typeface="Helvetica"/>
                        </a:rPr>
                        <a:t>데이터처럼</a:t>
                      </a:r>
                      <a:r>
                        <a:rPr sz="2400">
                          <a:latin typeface="Malgun Gothic" panose="020B0503020000020004" pitchFamily="34" charset="-127"/>
                          <a:ea typeface="Malgun Gothic" panose="020B0503020000020004" pitchFamily="34" charset="-127"/>
                          <a:cs typeface="Helvetica"/>
                          <a:sym typeface="Helvetica"/>
                        </a:rPr>
                        <a:t> </a:t>
                      </a:r>
                      <a:r>
                        <a:rPr sz="2400" err="1">
                          <a:latin typeface="Malgun Gothic" panose="020B0503020000020004" pitchFamily="34" charset="-127"/>
                          <a:ea typeface="Malgun Gothic" panose="020B0503020000020004" pitchFamily="34" charset="-127"/>
                          <a:cs typeface="Helvetica"/>
                          <a:sym typeface="Helvetica"/>
                        </a:rPr>
                        <a:t>완전하게</a:t>
                      </a:r>
                      <a:r>
                        <a:rPr sz="2400">
                          <a:latin typeface="Malgun Gothic" panose="020B0503020000020004" pitchFamily="34" charset="-127"/>
                          <a:ea typeface="Malgun Gothic" panose="020B0503020000020004" pitchFamily="34" charset="-127"/>
                          <a:cs typeface="Helvetica"/>
                          <a:sym typeface="Helvetica"/>
                        </a:rPr>
                        <a:t> </a:t>
                      </a:r>
                      <a:r>
                        <a:rPr sz="2400" err="1">
                          <a:latin typeface="Malgun Gothic" panose="020B0503020000020004" pitchFamily="34" charset="-127"/>
                          <a:ea typeface="Malgun Gothic" panose="020B0503020000020004" pitchFamily="34" charset="-127"/>
                          <a:cs typeface="Helvetica"/>
                          <a:sym typeface="Helvetica"/>
                        </a:rPr>
                        <a:t>정의되어</a:t>
                      </a:r>
                      <a:r>
                        <a:rPr sz="2400">
                          <a:latin typeface="Malgun Gothic" panose="020B0503020000020004" pitchFamily="34" charset="-127"/>
                          <a:ea typeface="Malgun Gothic" panose="020B0503020000020004" pitchFamily="34" charset="-127"/>
                          <a:cs typeface="Helvetica"/>
                          <a:sym typeface="Helvetica"/>
                        </a:rPr>
                        <a:t> </a:t>
                      </a:r>
                      <a:r>
                        <a:rPr sz="2400" err="1">
                          <a:latin typeface="Malgun Gothic" panose="020B0503020000020004" pitchFamily="34" charset="-127"/>
                          <a:ea typeface="Malgun Gothic" panose="020B0503020000020004" pitchFamily="34" charset="-127"/>
                          <a:cs typeface="Helvetica"/>
                          <a:sym typeface="Helvetica"/>
                        </a:rPr>
                        <a:t>있지는</a:t>
                      </a:r>
                      <a:r>
                        <a:rPr sz="2400">
                          <a:latin typeface="Malgun Gothic" panose="020B0503020000020004" pitchFamily="34" charset="-127"/>
                          <a:ea typeface="Malgun Gothic" panose="020B0503020000020004" pitchFamily="34" charset="-127"/>
                          <a:cs typeface="Helvetica"/>
                          <a:sym typeface="Helvetica"/>
                        </a:rPr>
                        <a:t> </a:t>
                      </a:r>
                      <a:r>
                        <a:rPr sz="2400" err="1">
                          <a:latin typeface="Malgun Gothic" panose="020B0503020000020004" pitchFamily="34" charset="-127"/>
                          <a:ea typeface="Malgun Gothic" panose="020B0503020000020004" pitchFamily="34" charset="-127"/>
                          <a:cs typeface="Helvetica"/>
                          <a:sym typeface="Helvetica"/>
                        </a:rPr>
                        <a:t>않은</a:t>
                      </a:r>
                      <a:r>
                        <a:rPr sz="2400">
                          <a:latin typeface="Malgun Gothic" panose="020B0503020000020004" pitchFamily="34" charset="-127"/>
                          <a:ea typeface="Malgun Gothic" panose="020B0503020000020004" pitchFamily="34" charset="-127"/>
                          <a:cs typeface="Helvetica"/>
                          <a:sym typeface="Helvetica"/>
                        </a:rPr>
                        <a:t> </a:t>
                      </a:r>
                      <a:r>
                        <a:rPr sz="2400" err="1">
                          <a:latin typeface="Malgun Gothic" panose="020B0503020000020004" pitchFamily="34" charset="-127"/>
                          <a:ea typeface="Malgun Gothic" panose="020B0503020000020004" pitchFamily="34" charset="-127"/>
                          <a:cs typeface="Helvetica"/>
                          <a:sym typeface="Helvetica"/>
                        </a:rPr>
                        <a:t>데이터</a:t>
                      </a:r>
                      <a:endParaRPr sz="2400">
                        <a:latin typeface="Malgun Gothic" panose="020B0503020000020004" pitchFamily="34" charset="-127"/>
                        <a:ea typeface="Malgun Gothic" panose="020B0503020000020004" pitchFamily="34" charset="-127"/>
                        <a:cs typeface="Helvetica"/>
                        <a:sym typeface="Helvetica"/>
                      </a:endParaRPr>
                    </a:p>
                    <a:p>
                      <a:pPr marL="285750" indent="-285750" algn="l" defTabSz="914400">
                        <a:lnSpc>
                          <a:spcPts val="2800"/>
                        </a:lnSpc>
                        <a:buSzPct val="100000"/>
                        <a:buFont typeface="Arial"/>
                        <a:buChar char="•"/>
                        <a:defRPr sz="1700">
                          <a:latin typeface="Arial"/>
                          <a:ea typeface="Arial"/>
                          <a:cs typeface="Arial"/>
                          <a:sym typeface="Arial"/>
                        </a:defRPr>
                      </a:pPr>
                      <a:r>
                        <a:rPr sz="2400" err="1">
                          <a:latin typeface="Malgun Gothic" panose="020B0503020000020004" pitchFamily="34" charset="-127"/>
                          <a:ea typeface="Malgun Gothic" panose="020B0503020000020004" pitchFamily="34" charset="-127"/>
                          <a:cs typeface="Helvetica"/>
                          <a:sym typeface="Helvetica"/>
                        </a:rPr>
                        <a:t>센서</a:t>
                      </a:r>
                      <a:r>
                        <a:rPr sz="2400">
                          <a:latin typeface="Malgun Gothic" panose="020B0503020000020004" pitchFamily="34" charset="-127"/>
                          <a:ea typeface="Malgun Gothic" panose="020B0503020000020004" pitchFamily="34" charset="-127"/>
                          <a:cs typeface="Helvetica"/>
                          <a:sym typeface="Helvetica"/>
                        </a:rPr>
                        <a:t> </a:t>
                      </a:r>
                      <a:r>
                        <a:rPr sz="2400" err="1">
                          <a:latin typeface="Malgun Gothic" panose="020B0503020000020004" pitchFamily="34" charset="-127"/>
                          <a:ea typeface="Malgun Gothic" panose="020B0503020000020004" pitchFamily="34" charset="-127"/>
                          <a:cs typeface="Helvetica"/>
                          <a:sym typeface="Helvetica"/>
                        </a:rPr>
                        <a:t>데이터</a:t>
                      </a:r>
                      <a:r>
                        <a:rPr sz="2400">
                          <a:latin typeface="Malgun Gothic" panose="020B0503020000020004" pitchFamily="34" charset="-127"/>
                          <a:ea typeface="Malgun Gothic" panose="020B0503020000020004" pitchFamily="34" charset="-127"/>
                        </a:rPr>
                        <a:t>, </a:t>
                      </a:r>
                      <a:r>
                        <a:rPr sz="2400">
                          <a:latin typeface="Malgun Gothic" panose="020B0503020000020004" pitchFamily="34" charset="-127"/>
                          <a:ea typeface="Malgun Gothic" panose="020B0503020000020004" pitchFamily="34" charset="-127"/>
                          <a:cs typeface="Helvetica"/>
                          <a:sym typeface="Helvetica"/>
                        </a:rPr>
                        <a:t>웹 </a:t>
                      </a:r>
                      <a:r>
                        <a:rPr sz="2400" err="1">
                          <a:latin typeface="Malgun Gothic" panose="020B0503020000020004" pitchFamily="34" charset="-127"/>
                          <a:ea typeface="Malgun Gothic" panose="020B0503020000020004" pitchFamily="34" charset="-127"/>
                          <a:cs typeface="Helvetica"/>
                          <a:sym typeface="Helvetica"/>
                        </a:rPr>
                        <a:t>사용</a:t>
                      </a:r>
                      <a:r>
                        <a:rPr lang="ko-KR" altLang="en-US" sz="2400" err="1">
                          <a:latin typeface="Malgun Gothic" panose="020B0503020000020004" pitchFamily="34" charset="-127"/>
                          <a:ea typeface="Malgun Gothic" panose="020B0503020000020004" pitchFamily="34" charset="-127"/>
                          <a:cs typeface="Helvetica"/>
                          <a:sym typeface="Helvetica"/>
                        </a:rPr>
                        <a:t> </a:t>
                      </a:r>
                      <a:r>
                        <a:rPr sz="2400" err="1">
                          <a:latin typeface="Malgun Gothic" panose="020B0503020000020004" pitchFamily="34" charset="-127"/>
                          <a:ea typeface="Malgun Gothic" panose="020B0503020000020004" pitchFamily="34" charset="-127"/>
                          <a:cs typeface="Helvetica"/>
                          <a:sym typeface="Helvetica"/>
                        </a:rPr>
                        <a:t>기록</a:t>
                      </a:r>
                      <a:r>
                        <a:rPr sz="2400">
                          <a:latin typeface="Malgun Gothic" panose="020B0503020000020004" pitchFamily="34" charset="-127"/>
                          <a:ea typeface="Malgun Gothic" panose="020B0503020000020004" pitchFamily="34" charset="-127"/>
                          <a:cs typeface="Helvetica"/>
                          <a:sym typeface="Helvetica"/>
                        </a:rPr>
                        <a:t> 등</a:t>
                      </a:r>
                    </a:p>
                  </a:txBody>
                  <a:tcPr marL="45720" marR="4572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CADAEC"/>
                    </a:solidFill>
                  </a:tcPr>
                </a:tc>
                <a:extLst>
                  <a:ext uri="{0D108BD9-81ED-4DB2-BD59-A6C34878D82A}">
                    <a16:rowId xmlns:a16="http://schemas.microsoft.com/office/drawing/2014/main" val="10003"/>
                  </a:ext>
                </a:extLst>
              </a:tr>
            </a:tbl>
          </a:graphicData>
        </a:graphic>
      </p:graphicFrame>
      <p:sp>
        <p:nvSpPr>
          <p:cNvPr id="3" name="슬라이드 번호 개체 틀 2"/>
          <p:cNvSpPr>
            <a:spLocks noGrp="1"/>
          </p:cNvSpPr>
          <p:nvPr>
            <p:ph type="sldNum" sz="quarter" idx="12"/>
          </p:nvPr>
        </p:nvSpPr>
        <p:spPr/>
        <p:txBody>
          <a:bodyPr/>
          <a:lstStyle/>
          <a:p>
            <a:fld id="{86CB4B4D-7CA3-9044-876B-883B54F8677D}" type="slidenum">
              <a:rPr lang="en-US" altLang="ko-KR" smtClean="0"/>
              <a:pPr/>
              <a:t>49</a:t>
            </a:fld>
            <a:endParaRPr lang="en-US" altLang="ko-KR"/>
          </a:p>
        </p:txBody>
      </p:sp>
    </p:spTree>
    <p:extLst>
      <p:ext uri="{BB962C8B-B14F-4D97-AF65-F5344CB8AC3E}">
        <p14:creationId xmlns:p14="http://schemas.microsoft.com/office/powerpoint/2010/main" val="2255613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37DECC0-4866-CA41-AD83-B015B094D6FB}"/>
              </a:ext>
            </a:extLst>
          </p:cNvPr>
          <p:cNvSpPr>
            <a:spLocks noGrp="1"/>
          </p:cNvSpPr>
          <p:nvPr>
            <p:ph sz="quarter" idx="1"/>
          </p:nvPr>
        </p:nvSpPr>
        <p:spPr/>
        <p:txBody>
          <a:bodyPr/>
          <a:lstStyle/>
          <a:p>
            <a:r>
              <a:rPr kumimoji="1" lang="en-US" altLang="ko-KR"/>
              <a:t>1,</a:t>
            </a:r>
            <a:r>
              <a:rPr kumimoji="1" lang="ko-KR" altLang="en-US"/>
              <a:t> </a:t>
            </a:r>
            <a:r>
              <a:rPr kumimoji="1" lang="en-US" altLang="ko-KR"/>
              <a:t>2</a:t>
            </a:r>
            <a:r>
              <a:rPr kumimoji="1" lang="ko-KR" altLang="en-US"/>
              <a:t>차 산업혁명</a:t>
            </a:r>
            <a:endParaRPr kumimoji="1" lang="en-US" altLang="ko-KR"/>
          </a:p>
          <a:p>
            <a:pPr lvl="1"/>
            <a:r>
              <a:rPr kumimoji="1" lang="ko-KR" altLang="en-US"/>
              <a:t>에너지 생산과 에너지 전달의 혁명</a:t>
            </a:r>
            <a:endParaRPr kumimoji="1" lang="en-US" altLang="ko-KR"/>
          </a:p>
          <a:p>
            <a:pPr lvl="1"/>
            <a:r>
              <a:rPr kumimoji="1" lang="ko-KR" altLang="en-US"/>
              <a:t>인간 </a:t>
            </a:r>
            <a:r>
              <a:rPr kumimoji="1" lang="ko-KR" altLang="en-US" b="1">
                <a:solidFill>
                  <a:srgbClr val="C00000"/>
                </a:solidFill>
              </a:rPr>
              <a:t>근육 노동력</a:t>
            </a:r>
            <a:r>
              <a:rPr kumimoji="1" lang="ko-KR" altLang="en-US"/>
              <a:t>의 한계</a:t>
            </a:r>
            <a:endParaRPr kumimoji="1" lang="en-US" altLang="ko-KR"/>
          </a:p>
          <a:p>
            <a:r>
              <a:rPr kumimoji="1" lang="en-US" altLang="ko-KR"/>
              <a:t>3,</a:t>
            </a:r>
            <a:r>
              <a:rPr kumimoji="1" lang="ko-KR" altLang="en-US"/>
              <a:t> </a:t>
            </a:r>
            <a:r>
              <a:rPr kumimoji="1" lang="en-US" altLang="ko-KR"/>
              <a:t>4</a:t>
            </a:r>
            <a:r>
              <a:rPr kumimoji="1" lang="ko-KR" altLang="en-US"/>
              <a:t>차 산업혁명</a:t>
            </a:r>
            <a:endParaRPr kumimoji="1" lang="en-US" altLang="ko-KR"/>
          </a:p>
          <a:p>
            <a:pPr lvl="1"/>
            <a:r>
              <a:rPr kumimoji="1" lang="ko-KR" altLang="en-US"/>
              <a:t>정보</a:t>
            </a:r>
            <a:r>
              <a:rPr kumimoji="1" lang="en-US" altLang="ko-KR"/>
              <a:t>(IT)</a:t>
            </a:r>
            <a:r>
              <a:rPr kumimoji="1" lang="ko-KR" altLang="en-US"/>
              <a:t> 기술 혁명</a:t>
            </a:r>
            <a:endParaRPr kumimoji="1" lang="en-US" altLang="ko-KR"/>
          </a:p>
          <a:p>
            <a:pPr lvl="1"/>
            <a:r>
              <a:rPr kumimoji="1" lang="ko-KR" altLang="en-US"/>
              <a:t>인간 </a:t>
            </a:r>
            <a:r>
              <a:rPr kumimoji="1" lang="ko-KR" altLang="en-US" b="1">
                <a:solidFill>
                  <a:srgbClr val="C00000"/>
                </a:solidFill>
              </a:rPr>
              <a:t>지적 노동력</a:t>
            </a:r>
            <a:r>
              <a:rPr kumimoji="1" lang="ko-KR" altLang="en-US"/>
              <a:t>의 한계</a:t>
            </a:r>
          </a:p>
        </p:txBody>
      </p:sp>
      <p:sp>
        <p:nvSpPr>
          <p:cNvPr id="3" name="제목 2">
            <a:extLst>
              <a:ext uri="{FF2B5EF4-FFF2-40B4-BE49-F238E27FC236}">
                <a16:creationId xmlns:a16="http://schemas.microsoft.com/office/drawing/2014/main" id="{3F7F9DEC-3100-F04D-A750-C9FB4FDA7B03}"/>
              </a:ext>
            </a:extLst>
          </p:cNvPr>
          <p:cNvSpPr>
            <a:spLocks noGrp="1"/>
          </p:cNvSpPr>
          <p:nvPr>
            <p:ph type="title"/>
          </p:nvPr>
        </p:nvSpPr>
        <p:spPr/>
        <p:txBody>
          <a:bodyPr/>
          <a:lstStyle/>
          <a:p>
            <a:r>
              <a:rPr kumimoji="1" lang="en-US" altLang="ko-KR"/>
              <a:t>4</a:t>
            </a:r>
            <a:r>
              <a:rPr kumimoji="1" lang="ko-KR" altLang="en-US"/>
              <a:t>차 산업혁명</a:t>
            </a:r>
          </a:p>
        </p:txBody>
      </p:sp>
      <p:sp>
        <p:nvSpPr>
          <p:cNvPr id="4" name="슬라이드 번호 개체 틀 3">
            <a:extLst>
              <a:ext uri="{FF2B5EF4-FFF2-40B4-BE49-F238E27FC236}">
                <a16:creationId xmlns:a16="http://schemas.microsoft.com/office/drawing/2014/main" id="{AD24462B-05BB-2F4F-82F5-54D42DE8C3B0}"/>
              </a:ext>
            </a:extLst>
          </p:cNvPr>
          <p:cNvSpPr>
            <a:spLocks noGrp="1"/>
          </p:cNvSpPr>
          <p:nvPr>
            <p:ph type="sldNum" sz="quarter" idx="12"/>
          </p:nvPr>
        </p:nvSpPr>
        <p:spPr/>
        <p:txBody>
          <a:bodyPr/>
          <a:lstStyle/>
          <a:p>
            <a:fld id="{86CB4B4D-7CA3-9044-876B-883B54F8677D}" type="slidenum">
              <a:rPr lang="en-US" altLang="ko-KR" smtClean="0"/>
              <a:pPr/>
              <a:t>5</a:t>
            </a:fld>
            <a:endParaRPr lang="en-US" altLang="ko-KR" dirty="0"/>
          </a:p>
        </p:txBody>
      </p:sp>
      <p:pic>
        <p:nvPicPr>
          <p:cNvPr id="5" name="그림 4">
            <a:extLst>
              <a:ext uri="{FF2B5EF4-FFF2-40B4-BE49-F238E27FC236}">
                <a16:creationId xmlns:a16="http://schemas.microsoft.com/office/drawing/2014/main" id="{E9272890-632A-FF4A-96E1-2751F13999C1}"/>
              </a:ext>
            </a:extLst>
          </p:cNvPr>
          <p:cNvPicPr>
            <a:picLocks noChangeAspect="1"/>
          </p:cNvPicPr>
          <p:nvPr/>
        </p:nvPicPr>
        <p:blipFill>
          <a:blip r:embed="rId2" cstate="print"/>
          <a:stretch>
            <a:fillRect/>
          </a:stretch>
        </p:blipFill>
        <p:spPr>
          <a:xfrm>
            <a:off x="741760" y="5748104"/>
            <a:ext cx="11634288" cy="3024336"/>
          </a:xfrm>
          <a:prstGeom prst="rect">
            <a:avLst/>
          </a:prstGeom>
        </p:spPr>
      </p:pic>
    </p:spTree>
    <p:extLst>
      <p:ext uri="{BB962C8B-B14F-4D97-AF65-F5344CB8AC3E}">
        <p14:creationId xmlns:p14="http://schemas.microsoft.com/office/powerpoint/2010/main" val="1174598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수집한 데이터의 전체적인 특성을 분석 - (Exploratory Data Analysis: EDA)…"/>
          <p:cNvSpPr txBox="1">
            <a:spLocks noGrp="1"/>
          </p:cNvSpPr>
          <p:nvPr>
            <p:ph sz="quarter" idx="1"/>
          </p:nvPr>
        </p:nvSpPr>
        <p:spPr/>
        <p:txBody>
          <a:bodyPr/>
          <a:lstStyle/>
          <a:p>
            <a:r>
              <a:rPr lang="ko-KR" altLang="en-US" dirty="0"/>
              <a:t>데이터는 </a:t>
            </a:r>
            <a:r>
              <a:rPr lang="ko-KR" altLang="en-US" dirty="0" err="1"/>
              <a:t>네가지</a:t>
            </a:r>
            <a:r>
              <a:rPr lang="ko-KR" altLang="en-US" dirty="0"/>
              <a:t> 타입이 있다</a:t>
            </a:r>
            <a:r>
              <a:rPr lang="en-US" altLang="ko-KR" dirty="0"/>
              <a:t>.</a:t>
            </a:r>
            <a:endParaRPr lang="ko-KR" altLang="en-US" dirty="0"/>
          </a:p>
          <a:p>
            <a:pPr lvl="1"/>
            <a:r>
              <a:rPr lang="ko-KR" altLang="en-US" dirty="0"/>
              <a:t>문자형</a:t>
            </a:r>
            <a:r>
              <a:rPr lang="en-US" altLang="ko-KR" dirty="0"/>
              <a:t>: “</a:t>
            </a:r>
            <a:r>
              <a:rPr lang="en" altLang="ko-KR" dirty="0"/>
              <a:t>Hello World”, “</a:t>
            </a:r>
            <a:r>
              <a:rPr lang="ko-KR" altLang="en-US" dirty="0"/>
              <a:t>대한민국”</a:t>
            </a:r>
            <a:r>
              <a:rPr lang="en-US" altLang="ko-KR" dirty="0"/>
              <a:t>, ... (ex) string</a:t>
            </a:r>
            <a:r>
              <a:rPr lang="ko-KR" altLang="en-US" dirty="0"/>
              <a:t> </a:t>
            </a:r>
            <a:endParaRPr lang="en-US" altLang="ko-KR" dirty="0"/>
          </a:p>
          <a:p>
            <a:pPr lvl="1"/>
            <a:r>
              <a:rPr lang="ko-KR" altLang="en-US" dirty="0" err="1"/>
              <a:t>수치형</a:t>
            </a:r>
            <a:r>
              <a:rPr lang="en-US" altLang="ko-KR" dirty="0"/>
              <a:t>: 1, 5, 10, 3.14, 0.9, ... (ex) </a:t>
            </a:r>
            <a:r>
              <a:rPr lang="en-US" altLang="ko-KR" dirty="0" err="1"/>
              <a:t>int</a:t>
            </a:r>
            <a:r>
              <a:rPr lang="en-US" altLang="ko-KR" dirty="0"/>
              <a:t>, float</a:t>
            </a:r>
          </a:p>
          <a:p>
            <a:pPr lvl="1"/>
            <a:r>
              <a:rPr lang="ko-KR" altLang="en-US" dirty="0" err="1"/>
              <a:t>바이너리형</a:t>
            </a:r>
            <a:r>
              <a:rPr lang="en-US" altLang="ko-KR" dirty="0"/>
              <a:t>:  0100100101010101...   (ex) array or list</a:t>
            </a:r>
          </a:p>
          <a:p>
            <a:pPr lvl="1"/>
            <a:r>
              <a:rPr lang="ko-KR" altLang="en-US" dirty="0"/>
              <a:t>논리형</a:t>
            </a:r>
            <a:r>
              <a:rPr lang="en-US" altLang="ko-KR" dirty="0"/>
              <a:t>: </a:t>
            </a:r>
            <a:r>
              <a:rPr lang="en" altLang="ko-KR" dirty="0"/>
              <a:t>True, True, False, True, ... (ex) boolean</a:t>
            </a:r>
          </a:p>
          <a:p>
            <a:r>
              <a:rPr lang="ko-KR" altLang="en-US" dirty="0" err="1"/>
              <a:t>수치형</a:t>
            </a:r>
            <a:r>
              <a:rPr lang="ko-KR" altLang="en-US" dirty="0"/>
              <a:t> 데이터는 다시 범주형</a:t>
            </a:r>
            <a:r>
              <a:rPr lang="en-US" altLang="ko-KR" dirty="0"/>
              <a:t>(</a:t>
            </a:r>
            <a:r>
              <a:rPr lang="en" altLang="ko-KR" dirty="0"/>
              <a:t>categorical), </a:t>
            </a:r>
            <a:r>
              <a:rPr lang="ko-KR" altLang="en-US" dirty="0" err="1"/>
              <a:t>순서형</a:t>
            </a:r>
            <a:r>
              <a:rPr lang="en-US" altLang="ko-KR" dirty="0"/>
              <a:t>(</a:t>
            </a:r>
            <a:r>
              <a:rPr lang="en" altLang="ko-KR" dirty="0"/>
              <a:t>ordinal), </a:t>
            </a:r>
            <a:r>
              <a:rPr lang="ko-KR" altLang="en-US" dirty="0" err="1"/>
              <a:t>연속형</a:t>
            </a:r>
            <a:r>
              <a:rPr lang="en-US" altLang="ko-KR" dirty="0"/>
              <a:t>(</a:t>
            </a:r>
            <a:r>
              <a:rPr lang="en" altLang="ko-KR" dirty="0"/>
              <a:t>continuous)</a:t>
            </a:r>
            <a:r>
              <a:rPr lang="ko-KR" altLang="en-US" dirty="0"/>
              <a:t>으로 나눌 수 있다</a:t>
            </a:r>
            <a:r>
              <a:rPr lang="en-US" altLang="ko-KR" dirty="0"/>
              <a:t>.</a:t>
            </a:r>
          </a:p>
          <a:p>
            <a:endParaRPr lang="en" altLang="ko-KR" dirty="0"/>
          </a:p>
          <a:p>
            <a:endParaRPr lang="ko-KR" altLang="en-US" dirty="0"/>
          </a:p>
        </p:txBody>
      </p:sp>
      <p:sp>
        <p:nvSpPr>
          <p:cNvPr id="616" name="탐색적 데이터 분석"/>
          <p:cNvSpPr txBox="1">
            <a:spLocks noGrp="1"/>
          </p:cNvSpPr>
          <p:nvPr>
            <p:ph type="title"/>
          </p:nvPr>
        </p:nvSpPr>
        <p:spPr/>
        <p:txBody>
          <a:bodyPr/>
          <a:lstStyle/>
          <a:p>
            <a:r>
              <a:rPr lang="ko-KR" altLang="en-US"/>
              <a:t>데이터 종류</a:t>
            </a:r>
          </a:p>
        </p:txBody>
      </p:sp>
      <p:sp>
        <p:nvSpPr>
          <p:cNvPr id="3" name="슬라이드 번호 개체 틀 2"/>
          <p:cNvSpPr>
            <a:spLocks noGrp="1"/>
          </p:cNvSpPr>
          <p:nvPr>
            <p:ph type="sldNum" sz="quarter" idx="12"/>
          </p:nvPr>
        </p:nvSpPr>
        <p:spPr/>
        <p:txBody>
          <a:bodyPr/>
          <a:lstStyle/>
          <a:p>
            <a:fld id="{86CB4B4D-7CA3-9044-876B-883B54F8677D}" type="slidenum">
              <a:rPr lang="en-US" altLang="ko-KR" smtClean="0"/>
              <a:pPr/>
              <a:t>50</a:t>
            </a:fld>
            <a:endParaRPr lang="en-US" altLang="ko-KR"/>
          </a:p>
        </p:txBody>
      </p:sp>
    </p:spTree>
    <p:extLst>
      <p:ext uri="{BB962C8B-B14F-4D97-AF65-F5344CB8AC3E}">
        <p14:creationId xmlns:p14="http://schemas.microsoft.com/office/powerpoint/2010/main" val="12794892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EC45C22-59FB-144C-8B6C-C5F949EBCC2D}"/>
              </a:ext>
            </a:extLst>
          </p:cNvPr>
          <p:cNvSpPr>
            <a:spLocks noGrp="1"/>
          </p:cNvSpPr>
          <p:nvPr>
            <p:ph sz="quarter" idx="1"/>
          </p:nvPr>
        </p:nvSpPr>
        <p:spPr/>
        <p:txBody>
          <a:bodyPr>
            <a:normAutofit/>
          </a:bodyPr>
          <a:lstStyle/>
          <a:p>
            <a:r>
              <a:rPr lang="ko-KR" altLang="en-US" dirty="0"/>
              <a:t>범주형은 </a:t>
            </a:r>
            <a:r>
              <a:rPr lang="ko-KR" altLang="en-US" u="sng" dirty="0"/>
              <a:t>클래스</a:t>
            </a:r>
            <a:r>
              <a:rPr lang="ko-KR" altLang="en-US" dirty="0"/>
              <a:t>를 구분하는 데이터이다</a:t>
            </a:r>
            <a:r>
              <a:rPr lang="en-US" altLang="ko-KR" dirty="0"/>
              <a:t>. </a:t>
            </a:r>
          </a:p>
          <a:p>
            <a:pPr lvl="1"/>
            <a:r>
              <a:rPr lang="ko-KR" altLang="en-US" dirty="0"/>
              <a:t>성별</a:t>
            </a:r>
            <a:r>
              <a:rPr lang="en-US" altLang="ko-KR" dirty="0"/>
              <a:t>, </a:t>
            </a:r>
            <a:r>
              <a:rPr lang="ko-KR" altLang="en-US" dirty="0" err="1"/>
              <a:t>국가명</a:t>
            </a:r>
            <a:r>
              <a:rPr lang="en-US" altLang="ko-KR" dirty="0"/>
              <a:t>, </a:t>
            </a:r>
            <a:r>
              <a:rPr lang="ko-KR" altLang="en-US" dirty="0"/>
              <a:t>요일</a:t>
            </a:r>
            <a:r>
              <a:rPr lang="en-US" altLang="ko-KR" dirty="0"/>
              <a:t>, </a:t>
            </a:r>
            <a:r>
              <a:rPr lang="ko-KR" altLang="en-US" dirty="0"/>
              <a:t>사람 이름 등은 범주형 데이터이다</a:t>
            </a:r>
            <a:r>
              <a:rPr lang="en-US" altLang="ko-KR" dirty="0"/>
              <a:t>. </a:t>
            </a:r>
          </a:p>
          <a:p>
            <a:pPr lvl="1"/>
            <a:r>
              <a:rPr lang="ko-KR" altLang="en-US" dirty="0"/>
              <a:t>범주형은 대부분 문자로 표현되지만 편의상 숫자로 대체하여 표현하기도 한다</a:t>
            </a:r>
            <a:r>
              <a:rPr lang="en-US" altLang="ko-KR" dirty="0"/>
              <a:t>. </a:t>
            </a:r>
            <a:r>
              <a:rPr lang="ko-KR" altLang="en-US" dirty="0"/>
              <a:t>예를 들어 월요일</a:t>
            </a:r>
            <a:r>
              <a:rPr lang="en-US" altLang="ko-KR" dirty="0"/>
              <a:t>=1, </a:t>
            </a:r>
            <a:r>
              <a:rPr lang="ko-KR" altLang="en-US" dirty="0"/>
              <a:t>화요일</a:t>
            </a:r>
            <a:r>
              <a:rPr lang="en-US" altLang="ko-KR" dirty="0"/>
              <a:t>=2, </a:t>
            </a:r>
            <a:r>
              <a:rPr lang="ko-KR" altLang="en-US" dirty="0"/>
              <a:t>수요일</a:t>
            </a:r>
            <a:r>
              <a:rPr lang="en-US" altLang="ko-KR" dirty="0"/>
              <a:t>=3 </a:t>
            </a:r>
            <a:r>
              <a:rPr lang="ko-KR" altLang="en-US" dirty="0"/>
              <a:t>등</a:t>
            </a:r>
            <a:endParaRPr lang="en-US" altLang="ko-KR" dirty="0"/>
          </a:p>
          <a:p>
            <a:r>
              <a:rPr lang="ko-KR" altLang="en-US" u="sng" dirty="0"/>
              <a:t>순서가 의미를 </a:t>
            </a:r>
            <a:r>
              <a:rPr lang="ko-KR" altLang="en-US" dirty="0"/>
              <a:t>가지는 데이터를 </a:t>
            </a:r>
            <a:r>
              <a:rPr lang="ko-KR" altLang="en-US" dirty="0" err="1"/>
              <a:t>순서형</a:t>
            </a:r>
            <a:r>
              <a:rPr lang="ko-KR" altLang="en-US" dirty="0"/>
              <a:t> 데이터라고 한다</a:t>
            </a:r>
            <a:r>
              <a:rPr lang="en-US" altLang="ko-KR" dirty="0"/>
              <a:t>. </a:t>
            </a:r>
          </a:p>
          <a:p>
            <a:pPr lvl="1"/>
            <a:r>
              <a:rPr lang="ko-KR" altLang="en-US" dirty="0"/>
              <a:t>여성의 옷 사이즈를 나타내는 </a:t>
            </a:r>
            <a:r>
              <a:rPr lang="en-US" altLang="ko-KR" dirty="0"/>
              <a:t>44, 55, 66 </a:t>
            </a:r>
            <a:r>
              <a:rPr lang="ko-KR" altLang="en-US" dirty="0"/>
              <a:t>같은 숫자</a:t>
            </a:r>
            <a:r>
              <a:rPr lang="en-US" altLang="ko-KR" dirty="0"/>
              <a:t>, </a:t>
            </a:r>
            <a:r>
              <a:rPr lang="ko-KR" altLang="en-US" dirty="0"/>
              <a:t>달력의 </a:t>
            </a:r>
            <a:r>
              <a:rPr lang="en-US" altLang="ko-KR" dirty="0"/>
              <a:t>1</a:t>
            </a:r>
            <a:r>
              <a:rPr lang="ko-KR" altLang="en-US" dirty="0"/>
              <a:t>일</a:t>
            </a:r>
            <a:r>
              <a:rPr lang="en-US" altLang="ko-KR" dirty="0"/>
              <a:t>, 2</a:t>
            </a:r>
            <a:r>
              <a:rPr lang="ko-KR" altLang="en-US" dirty="0"/>
              <a:t>일</a:t>
            </a:r>
            <a:r>
              <a:rPr lang="en-US" altLang="ko-KR" dirty="0"/>
              <a:t>, 3</a:t>
            </a:r>
            <a:r>
              <a:rPr lang="ko-KR" altLang="en-US" dirty="0"/>
              <a:t>일 등이 </a:t>
            </a:r>
            <a:r>
              <a:rPr lang="ko-KR" altLang="en-US" dirty="0" err="1"/>
              <a:t>순서형</a:t>
            </a:r>
            <a:r>
              <a:rPr lang="ko-KR" altLang="en-US" dirty="0"/>
              <a:t> 데이터이다</a:t>
            </a:r>
            <a:r>
              <a:rPr lang="en-US" altLang="ko-KR" dirty="0"/>
              <a:t>. </a:t>
            </a:r>
          </a:p>
          <a:p>
            <a:pPr lvl="1"/>
            <a:r>
              <a:rPr lang="ko-KR" altLang="en-US" dirty="0" err="1"/>
              <a:t>순서형</a:t>
            </a:r>
            <a:r>
              <a:rPr lang="ko-KR" altLang="en-US" dirty="0"/>
              <a:t> 데이터에서는 덧셈이나 뺄셈이 아무런 의미가 없다</a:t>
            </a:r>
            <a:r>
              <a:rPr lang="en-US" altLang="ko-KR" dirty="0"/>
              <a:t>. </a:t>
            </a:r>
          </a:p>
          <a:p>
            <a:r>
              <a:rPr lang="ko-KR" altLang="en-US" dirty="0" err="1"/>
              <a:t>연속형</a:t>
            </a:r>
            <a:r>
              <a:rPr lang="ko-KR" altLang="en-US" dirty="0"/>
              <a:t> 데이터는 </a:t>
            </a:r>
            <a:r>
              <a:rPr lang="ko-KR" altLang="en-US" u="sng" dirty="0"/>
              <a:t>숫자의 양이 어떤 의미를 가지는 데이터</a:t>
            </a:r>
            <a:endParaRPr lang="en-US" altLang="ko-KR" u="sng" dirty="0"/>
          </a:p>
          <a:p>
            <a:pPr lvl="1"/>
            <a:r>
              <a:rPr lang="ko-KR" altLang="en-US" dirty="0"/>
              <a:t>무게</a:t>
            </a:r>
            <a:r>
              <a:rPr lang="en-US" altLang="ko-KR" dirty="0"/>
              <a:t>, </a:t>
            </a:r>
            <a:r>
              <a:rPr lang="ko-KR" altLang="en-US" dirty="0"/>
              <a:t>길이</a:t>
            </a:r>
            <a:r>
              <a:rPr lang="en-US" altLang="ko-KR" dirty="0"/>
              <a:t>, </a:t>
            </a:r>
            <a:r>
              <a:rPr lang="ko-KR" altLang="en-US" dirty="0"/>
              <a:t>온도</a:t>
            </a:r>
            <a:r>
              <a:rPr lang="en-US" altLang="ko-KR" dirty="0"/>
              <a:t>, </a:t>
            </a:r>
            <a:r>
              <a:rPr lang="ko-KR" altLang="en-US" dirty="0"/>
              <a:t>압력</a:t>
            </a:r>
            <a:r>
              <a:rPr lang="en-US" altLang="ko-KR" dirty="0"/>
              <a:t>, </a:t>
            </a:r>
            <a:r>
              <a:rPr lang="ko-KR" altLang="en-US" dirty="0"/>
              <a:t>속도</a:t>
            </a:r>
            <a:r>
              <a:rPr lang="en-US" altLang="ko-KR" dirty="0"/>
              <a:t>, </a:t>
            </a:r>
            <a:r>
              <a:rPr lang="ko-KR" altLang="en-US" dirty="0"/>
              <a:t>화폐 단위</a:t>
            </a:r>
            <a:endParaRPr lang="en-US" altLang="ko-KR" dirty="0"/>
          </a:p>
          <a:p>
            <a:pPr lvl="1"/>
            <a:r>
              <a:rPr lang="ko-KR" altLang="en-US" dirty="0"/>
              <a:t>덧셈과 뺄셈의 결과가 계속 같은 </a:t>
            </a:r>
            <a:r>
              <a:rPr lang="ko-KR" altLang="en-US" dirty="0" err="1"/>
              <a:t>연속형</a:t>
            </a:r>
            <a:r>
              <a:rPr lang="ko-KR" altLang="en-US" dirty="0"/>
              <a:t> 데이터로서 의미를 갖는다</a:t>
            </a:r>
            <a:r>
              <a:rPr lang="en-US" altLang="ko-KR" dirty="0"/>
              <a:t>. </a:t>
            </a:r>
            <a:endParaRPr kumimoji="1" lang="ko-KR" altLang="en-US" dirty="0"/>
          </a:p>
        </p:txBody>
      </p:sp>
      <p:sp>
        <p:nvSpPr>
          <p:cNvPr id="3" name="제목 2">
            <a:extLst>
              <a:ext uri="{FF2B5EF4-FFF2-40B4-BE49-F238E27FC236}">
                <a16:creationId xmlns:a16="http://schemas.microsoft.com/office/drawing/2014/main" id="{EFA40EDA-6184-854D-8E46-46D95F4B5B55}"/>
              </a:ext>
            </a:extLst>
          </p:cNvPr>
          <p:cNvSpPr>
            <a:spLocks noGrp="1"/>
          </p:cNvSpPr>
          <p:nvPr>
            <p:ph type="title"/>
          </p:nvPr>
        </p:nvSpPr>
        <p:spPr/>
        <p:txBody>
          <a:bodyPr/>
          <a:lstStyle/>
          <a:p>
            <a:r>
              <a:rPr kumimoji="1" lang="ko-KR" altLang="en-US"/>
              <a:t>수치형 데이터</a:t>
            </a:r>
          </a:p>
        </p:txBody>
      </p:sp>
      <p:sp>
        <p:nvSpPr>
          <p:cNvPr id="4" name="슬라이드 번호 개체 틀 3">
            <a:extLst>
              <a:ext uri="{FF2B5EF4-FFF2-40B4-BE49-F238E27FC236}">
                <a16:creationId xmlns:a16="http://schemas.microsoft.com/office/drawing/2014/main" id="{646EB9B6-DDF7-7C4B-9540-8AB48898BA62}"/>
              </a:ext>
            </a:extLst>
          </p:cNvPr>
          <p:cNvSpPr>
            <a:spLocks noGrp="1"/>
          </p:cNvSpPr>
          <p:nvPr>
            <p:ph type="sldNum" sz="quarter" idx="12"/>
          </p:nvPr>
        </p:nvSpPr>
        <p:spPr/>
        <p:txBody>
          <a:bodyPr/>
          <a:lstStyle/>
          <a:p>
            <a:fld id="{86CB4B4D-7CA3-9044-876B-883B54F8677D}" type="slidenum">
              <a:rPr lang="en-US" altLang="ko-KR" smtClean="0"/>
              <a:pPr/>
              <a:t>51</a:t>
            </a:fld>
            <a:endParaRPr lang="en-US" altLang="ko-KR"/>
          </a:p>
        </p:txBody>
      </p:sp>
    </p:spTree>
    <p:extLst>
      <p:ext uri="{BB962C8B-B14F-4D97-AF65-F5344CB8AC3E}">
        <p14:creationId xmlns:p14="http://schemas.microsoft.com/office/powerpoint/2010/main" val="6430518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318DD3E-DDDA-2742-BC8B-B6152E449B63}"/>
              </a:ext>
            </a:extLst>
          </p:cNvPr>
          <p:cNvSpPr>
            <a:spLocks noGrp="1"/>
          </p:cNvSpPr>
          <p:nvPr>
            <p:ph type="sldNum" sz="quarter" idx="12"/>
          </p:nvPr>
        </p:nvSpPr>
        <p:spPr/>
        <p:txBody>
          <a:bodyPr/>
          <a:lstStyle/>
          <a:p>
            <a:fld id="{86CB4B4D-7CA3-9044-876B-883B54F8677D}" type="slidenum">
              <a:rPr lang="en-US" altLang="ko-KR" smtClean="0"/>
              <a:pPr/>
              <a:t>52</a:t>
            </a:fld>
            <a:endParaRPr lang="en-US" altLang="ko-KR"/>
          </a:p>
        </p:txBody>
      </p:sp>
      <p:sp>
        <p:nvSpPr>
          <p:cNvPr id="3" name="텍스트 개체 틀 2">
            <a:extLst>
              <a:ext uri="{FF2B5EF4-FFF2-40B4-BE49-F238E27FC236}">
                <a16:creationId xmlns:a16="http://schemas.microsoft.com/office/drawing/2014/main" id="{C8E6AA18-37B1-2840-AC12-3B7869D6C01F}"/>
              </a:ext>
            </a:extLst>
          </p:cNvPr>
          <p:cNvSpPr>
            <a:spLocks noGrp="1"/>
          </p:cNvSpPr>
          <p:nvPr>
            <p:ph type="body" sz="quarter" idx="13"/>
          </p:nvPr>
        </p:nvSpPr>
        <p:spPr/>
        <p:txBody>
          <a:bodyPr/>
          <a:lstStyle/>
          <a:p>
            <a:r>
              <a:rPr kumimoji="1" lang="ko-KR" altLang="en-US" dirty="0" err="1"/>
              <a:t>파이썬기초</a:t>
            </a:r>
            <a:endParaRPr kumimoji="1" lang="ko-KR" altLang="en-US" dirty="0"/>
          </a:p>
        </p:txBody>
      </p:sp>
    </p:spTree>
    <p:extLst>
      <p:ext uri="{BB962C8B-B14F-4D97-AF65-F5344CB8AC3E}">
        <p14:creationId xmlns:p14="http://schemas.microsoft.com/office/powerpoint/2010/main" val="1553329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2B14CFE-7A56-8241-9DF3-04787AE7B5B0}"/>
              </a:ext>
            </a:extLst>
          </p:cNvPr>
          <p:cNvSpPr>
            <a:spLocks noGrp="1"/>
          </p:cNvSpPr>
          <p:nvPr>
            <p:ph sz="quarter" idx="1"/>
          </p:nvPr>
        </p:nvSpPr>
        <p:spPr/>
        <p:txBody>
          <a:bodyPr>
            <a:normAutofit/>
          </a:bodyPr>
          <a:lstStyle/>
          <a:p>
            <a:r>
              <a:rPr kumimoji="1" lang="en-US" altLang="ko-KR" dirty="0"/>
              <a:t>gg-1 </a:t>
            </a:r>
            <a:r>
              <a:rPr kumimoji="1" lang="ko-KR" altLang="en-US" dirty="0"/>
              <a:t>파이썬 기초</a:t>
            </a:r>
            <a:endParaRPr kumimoji="1" lang="en-US" altLang="ko-KR" dirty="0"/>
          </a:p>
          <a:p>
            <a:r>
              <a:rPr kumimoji="1" lang="en-US" altLang="ko-KR" dirty="0"/>
              <a:t>gg-2 </a:t>
            </a:r>
            <a:r>
              <a:rPr kumimoji="1" lang="en-US" altLang="ko-KR" dirty="0" err="1"/>
              <a:t>numpy</a:t>
            </a:r>
            <a:endParaRPr kumimoji="1" lang="en-US" altLang="ko-KR" dirty="0"/>
          </a:p>
        </p:txBody>
      </p:sp>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r>
              <a:rPr kumimoji="1" lang="en-US" altLang="ko-KR" dirty="0"/>
              <a:t>Labs</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53</a:t>
            </a:fld>
            <a:endParaRPr lang="en-US" altLang="ko-KR"/>
          </a:p>
        </p:txBody>
      </p:sp>
    </p:spTree>
    <p:extLst>
      <p:ext uri="{BB962C8B-B14F-4D97-AF65-F5344CB8AC3E}">
        <p14:creationId xmlns:p14="http://schemas.microsoft.com/office/powerpoint/2010/main" val="2236014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0FC05301-9CD2-3A4C-94F5-D13198DDCA02}"/>
              </a:ext>
            </a:extLst>
          </p:cNvPr>
          <p:cNvSpPr>
            <a:spLocks noGrp="1"/>
          </p:cNvSpPr>
          <p:nvPr>
            <p:ph type="sldNum" sz="quarter" idx="12"/>
          </p:nvPr>
        </p:nvSpPr>
        <p:spPr/>
        <p:txBody>
          <a:bodyPr/>
          <a:lstStyle/>
          <a:p>
            <a:fld id="{86CB4B4D-7CA3-9044-876B-883B54F8677D}" type="slidenum">
              <a:rPr lang="en-US" altLang="ko-KR" smtClean="0"/>
              <a:pPr/>
              <a:t>54</a:t>
            </a:fld>
            <a:endParaRPr lang="en-US" altLang="ko-KR"/>
          </a:p>
        </p:txBody>
      </p:sp>
      <p:sp>
        <p:nvSpPr>
          <p:cNvPr id="3" name="텍스트 개체 틀 2">
            <a:extLst>
              <a:ext uri="{FF2B5EF4-FFF2-40B4-BE49-F238E27FC236}">
                <a16:creationId xmlns:a16="http://schemas.microsoft.com/office/drawing/2014/main" id="{3B188E69-B711-1344-B9EC-D48FC926E149}"/>
              </a:ext>
            </a:extLst>
          </p:cNvPr>
          <p:cNvSpPr>
            <a:spLocks noGrp="1"/>
          </p:cNvSpPr>
          <p:nvPr>
            <p:ph type="body" sz="quarter" idx="13"/>
          </p:nvPr>
        </p:nvSpPr>
        <p:spPr/>
        <p:txBody>
          <a:bodyPr/>
          <a:lstStyle/>
          <a:p>
            <a:r>
              <a:rPr kumimoji="1" lang="en-US" altLang="ko-KR" dirty="0"/>
              <a:t>Pandas</a:t>
            </a:r>
            <a:endParaRPr kumimoji="1" lang="ko-KR" altLang="en-US" dirty="0"/>
          </a:p>
        </p:txBody>
      </p:sp>
      <p:sp>
        <p:nvSpPr>
          <p:cNvPr id="4" name="텍스트 개체 틀 2">
            <a:extLst>
              <a:ext uri="{FF2B5EF4-FFF2-40B4-BE49-F238E27FC236}">
                <a16:creationId xmlns:a16="http://schemas.microsoft.com/office/drawing/2014/main" id="{73FE2016-E94D-4C6E-83F8-CE1F1F777161}"/>
              </a:ext>
            </a:extLst>
          </p:cNvPr>
          <p:cNvSpPr txBox="1">
            <a:spLocks/>
          </p:cNvSpPr>
          <p:nvPr/>
        </p:nvSpPr>
        <p:spPr>
          <a:xfrm>
            <a:off x="4774208" y="5884912"/>
            <a:ext cx="5220580" cy="1367904"/>
          </a:xfrm>
          <a:prstGeom prst="rect">
            <a:avLst/>
          </a:prstGeom>
        </p:spPr>
        <p:txBody>
          <a:bodyPr vert="horz" lIns="130046" tIns="65023" rIns="130046" bIns="65023" anchor="ctr">
            <a:noAutofit/>
          </a:bodyPr>
          <a:lstStyle>
            <a:lvl1pPr marL="0" indent="0" algn="ctr" rtl="0" eaLnBrk="1" latinLnBrk="1" hangingPunct="1">
              <a:spcBef>
                <a:spcPts val="853"/>
              </a:spcBef>
              <a:buClr>
                <a:schemeClr val="accent1"/>
              </a:buClr>
              <a:buSzPct val="76000"/>
              <a:buFont typeface="Wingdings 3"/>
              <a:buNone/>
              <a:defRPr kumimoji="0" sz="7200" b="1" kern="1200">
                <a:solidFill>
                  <a:schemeClr val="tx1"/>
                </a:solidFill>
                <a:latin typeface="Nanum Gothic" panose="020D0604000000000000" pitchFamily="34" charset="-127"/>
                <a:ea typeface="Nanum Gothic" panose="020D0604000000000000" pitchFamily="34" charset="-127"/>
                <a:cs typeface="+mn-cs"/>
              </a:defRPr>
            </a:lvl1pPr>
            <a:lvl2pPr marL="780276" indent="-390138" algn="l" rtl="0" eaLnBrk="1" latinLnBrk="1" hangingPunct="1">
              <a:spcBef>
                <a:spcPts val="711"/>
              </a:spcBef>
              <a:buClr>
                <a:schemeClr val="accent2"/>
              </a:buClr>
              <a:buSzPct val="76000"/>
              <a:buFont typeface="Wingdings 3"/>
              <a:buChar char=""/>
              <a:defRPr kumimoji="0" sz="2400" kern="1200">
                <a:solidFill>
                  <a:schemeClr val="tx2"/>
                </a:solidFill>
                <a:latin typeface="+mn-lt"/>
                <a:ea typeface="+mn-ea"/>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lt"/>
                <a:ea typeface="+mn-ea"/>
                <a:cs typeface="+mn-cs"/>
              </a:defRPr>
            </a:lvl3pPr>
            <a:lvl4pPr marL="1560552" indent="-325115" algn="l" rtl="0" eaLnBrk="1" latinLnBrk="1" hangingPunct="1">
              <a:spcBef>
                <a:spcPts val="569"/>
              </a:spcBef>
              <a:buClr>
                <a:schemeClr val="accent2">
                  <a:shade val="75000"/>
                </a:schemeClr>
              </a:buClr>
              <a:buSzPct val="70000"/>
              <a:buFont typeface="Wingdings"/>
              <a:buChar char=""/>
              <a:defRPr kumimoji="0" sz="2400" kern="1200">
                <a:solidFill>
                  <a:schemeClr val="tx1"/>
                </a:solidFill>
                <a:latin typeface="+mn-lt"/>
                <a:ea typeface="+mn-ea"/>
                <a:cs typeface="+mn-cs"/>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mn-lt"/>
                <a:ea typeface="+mn-ea"/>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algn="l" defTabSz="914400"/>
            <a:r>
              <a:rPr kumimoji="1" lang="en-US" altLang="ko-KR" sz="4000" dirty="0"/>
              <a:t>- </a:t>
            </a:r>
            <a:r>
              <a:rPr kumimoji="1" lang="en-US" altLang="ko-KR" sz="4000" dirty="0" err="1"/>
              <a:t>DataFrame</a:t>
            </a:r>
            <a:endParaRPr kumimoji="1" lang="en-US" altLang="ko-KR" sz="4000" dirty="0"/>
          </a:p>
          <a:p>
            <a:pPr algn="l" defTabSz="914400"/>
            <a:r>
              <a:rPr kumimoji="1" lang="en-US" altLang="ko-KR" sz="4000" dirty="0"/>
              <a:t>- </a:t>
            </a:r>
            <a:r>
              <a:rPr kumimoji="1" lang="ko-KR" altLang="en-US" sz="4000" dirty="0"/>
              <a:t>그래프</a:t>
            </a:r>
            <a:endParaRPr kumimoji="1" lang="en-US" altLang="ko-KR" sz="4000" dirty="0"/>
          </a:p>
        </p:txBody>
      </p:sp>
    </p:spTree>
    <p:extLst>
      <p:ext uri="{BB962C8B-B14F-4D97-AF65-F5344CB8AC3E}">
        <p14:creationId xmlns:p14="http://schemas.microsoft.com/office/powerpoint/2010/main" val="1126652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r>
              <a:rPr lang="en-US" altLang="ko-KR" dirty="0"/>
              <a:t>Missing</a:t>
            </a:r>
            <a:r>
              <a:rPr lang="ko-KR" altLang="en-US" dirty="0"/>
              <a:t> </a:t>
            </a:r>
            <a:r>
              <a:rPr lang="en-US" altLang="ko-KR" dirty="0"/>
              <a:t>value &amp; outliers</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55</a:t>
            </a:fld>
            <a:endParaRPr lang="en-US" altLang="ko-KR"/>
          </a:p>
        </p:txBody>
      </p:sp>
      <p:pic>
        <p:nvPicPr>
          <p:cNvPr id="5" name="내용 개체 틀 3"/>
          <p:cNvPicPr>
            <a:picLocks noGrp="1" noChangeAspect="1"/>
          </p:cNvPicPr>
          <p:nvPr>
            <p:ph sz="quarter" idx="1"/>
          </p:nvPr>
        </p:nvPicPr>
        <p:blipFill>
          <a:blip r:embed="rId2"/>
          <a:stretch>
            <a:fillRect/>
          </a:stretch>
        </p:blipFill>
        <p:spPr>
          <a:xfrm>
            <a:off x="1893888" y="2788568"/>
            <a:ext cx="8064896" cy="4897711"/>
          </a:xfrm>
          <a:prstGeom prst="rect">
            <a:avLst/>
          </a:prstGeom>
        </p:spPr>
      </p:pic>
    </p:spTree>
    <p:extLst>
      <p:ext uri="{BB962C8B-B14F-4D97-AF65-F5344CB8AC3E}">
        <p14:creationId xmlns:p14="http://schemas.microsoft.com/office/powerpoint/2010/main" val="222193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2B14CFE-7A56-8241-9DF3-04787AE7B5B0}"/>
              </a:ext>
            </a:extLst>
          </p:cNvPr>
          <p:cNvSpPr>
            <a:spLocks noGrp="1"/>
          </p:cNvSpPr>
          <p:nvPr>
            <p:ph sz="quarter" idx="1"/>
          </p:nvPr>
        </p:nvSpPr>
        <p:spPr/>
        <p:txBody>
          <a:bodyPr>
            <a:normAutofit/>
          </a:bodyPr>
          <a:lstStyle/>
          <a:p>
            <a:r>
              <a:rPr kumimoji="1" lang="en-US" altLang="ko-KR" dirty="0"/>
              <a:t>gg-3  pandas</a:t>
            </a:r>
          </a:p>
          <a:p>
            <a:r>
              <a:rPr kumimoji="1" lang="en-US" altLang="ko-KR" dirty="0"/>
              <a:t>gg-4 </a:t>
            </a:r>
            <a:r>
              <a:rPr kumimoji="1" lang="ko-KR" altLang="en-US" dirty="0"/>
              <a:t>데이터</a:t>
            </a:r>
            <a:r>
              <a:rPr kumimoji="1" lang="en-US" altLang="ko-KR" dirty="0"/>
              <a:t> </a:t>
            </a:r>
            <a:r>
              <a:rPr kumimoji="1" lang="ko-KR" altLang="en-US" dirty="0"/>
              <a:t>시각화</a:t>
            </a:r>
            <a:endParaRPr kumimoji="1" lang="en-US" altLang="ko-KR" dirty="0"/>
          </a:p>
          <a:p>
            <a:r>
              <a:rPr kumimoji="1" lang="en-US" altLang="ko-KR" dirty="0"/>
              <a:t>gg-5</a:t>
            </a:r>
            <a:r>
              <a:rPr kumimoji="1" lang="ko-KR" altLang="en-US" dirty="0"/>
              <a:t> </a:t>
            </a:r>
            <a:r>
              <a:rPr kumimoji="1" lang="ko-KR" altLang="en-US" dirty="0" err="1"/>
              <a:t>데이터프레임연습</a:t>
            </a:r>
            <a:endParaRPr kumimoji="1" lang="en-US" altLang="ko-KR" dirty="0"/>
          </a:p>
        </p:txBody>
      </p:sp>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r>
              <a:rPr kumimoji="1" lang="en-US" altLang="ko-KR" dirty="0"/>
              <a:t>Labs</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56</a:t>
            </a:fld>
            <a:endParaRPr lang="en-US" altLang="ko-KR"/>
          </a:p>
        </p:txBody>
      </p:sp>
    </p:spTree>
    <p:extLst>
      <p:ext uri="{BB962C8B-B14F-4D97-AF65-F5344CB8AC3E}">
        <p14:creationId xmlns:p14="http://schemas.microsoft.com/office/powerpoint/2010/main" val="8443723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0FC05301-9CD2-3A4C-94F5-D13198DDCA02}"/>
              </a:ext>
            </a:extLst>
          </p:cNvPr>
          <p:cNvSpPr>
            <a:spLocks noGrp="1"/>
          </p:cNvSpPr>
          <p:nvPr>
            <p:ph type="sldNum" sz="quarter" idx="12"/>
          </p:nvPr>
        </p:nvSpPr>
        <p:spPr/>
        <p:txBody>
          <a:bodyPr/>
          <a:lstStyle/>
          <a:p>
            <a:fld id="{86CB4B4D-7CA3-9044-876B-883B54F8677D}" type="slidenum">
              <a:rPr lang="en-US" altLang="ko-KR" smtClean="0"/>
              <a:pPr/>
              <a:t>57</a:t>
            </a:fld>
            <a:endParaRPr lang="en-US" altLang="ko-KR"/>
          </a:p>
        </p:txBody>
      </p:sp>
      <p:sp>
        <p:nvSpPr>
          <p:cNvPr id="3" name="텍스트 개체 틀 2">
            <a:extLst>
              <a:ext uri="{FF2B5EF4-FFF2-40B4-BE49-F238E27FC236}">
                <a16:creationId xmlns:a16="http://schemas.microsoft.com/office/drawing/2014/main" id="{3B188E69-B711-1344-B9EC-D48FC926E149}"/>
              </a:ext>
            </a:extLst>
          </p:cNvPr>
          <p:cNvSpPr>
            <a:spLocks noGrp="1"/>
          </p:cNvSpPr>
          <p:nvPr>
            <p:ph type="body" sz="quarter" idx="13"/>
          </p:nvPr>
        </p:nvSpPr>
        <p:spPr/>
        <p:txBody>
          <a:bodyPr/>
          <a:lstStyle/>
          <a:p>
            <a:r>
              <a:rPr kumimoji="1" lang="ko-KR" altLang="en-US" dirty="0"/>
              <a:t>데이터 처리</a:t>
            </a:r>
          </a:p>
        </p:txBody>
      </p:sp>
    </p:spTree>
    <p:extLst>
      <p:ext uri="{BB962C8B-B14F-4D97-AF65-F5344CB8AC3E}">
        <p14:creationId xmlns:p14="http://schemas.microsoft.com/office/powerpoint/2010/main" val="1134548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F8420FF-48D9-B645-AAA2-D79FC1D454B7}"/>
              </a:ext>
            </a:extLst>
          </p:cNvPr>
          <p:cNvSpPr>
            <a:spLocks noGrp="1"/>
          </p:cNvSpPr>
          <p:nvPr>
            <p:ph sz="quarter" idx="1"/>
          </p:nvPr>
        </p:nvSpPr>
        <p:spPr>
          <a:xfrm>
            <a:off x="650240" y="1742640"/>
            <a:ext cx="11704320" cy="5044184"/>
          </a:xfrm>
        </p:spPr>
        <p:txBody>
          <a:bodyPr>
            <a:normAutofit fontScale="92500" lnSpcReduction="10000"/>
          </a:bodyPr>
          <a:lstStyle/>
          <a:p>
            <a:r>
              <a:rPr kumimoji="1" lang="ko-KR" altLang="en-US" b="1" dirty="0"/>
              <a:t>파일 다루기</a:t>
            </a:r>
            <a:endParaRPr kumimoji="1" lang="en-US" altLang="ko-KR" b="1" dirty="0"/>
          </a:p>
          <a:p>
            <a:pPr lvl="1"/>
            <a:r>
              <a:rPr kumimoji="1" lang="en-US" altLang="ko-KR" dirty="0"/>
              <a:t>File</a:t>
            </a:r>
            <a:r>
              <a:rPr kumimoji="1" lang="ko-KR" altLang="en-US" dirty="0"/>
              <a:t> </a:t>
            </a:r>
            <a:r>
              <a:rPr kumimoji="1" lang="en-US" altLang="ko-KR" dirty="0"/>
              <a:t>open/close: </a:t>
            </a:r>
          </a:p>
          <a:p>
            <a:pPr marL="390138" lvl="1" indent="0">
              <a:buNone/>
            </a:pPr>
            <a:r>
              <a:rPr kumimoji="1" lang="en-US" altLang="ko-KR" dirty="0">
                <a:latin typeface="Courier New" panose="02070309020205020404" pitchFamily="49" charset="0"/>
                <a:cs typeface="Courier New" panose="02070309020205020404" pitchFamily="49" charset="0"/>
              </a:rPr>
              <a:t>  f = open(“</a:t>
            </a:r>
            <a:r>
              <a:rPr kumimoji="1" lang="en-US" altLang="ko-KR" dirty="0" err="1">
                <a:latin typeface="Courier New" panose="02070309020205020404" pitchFamily="49" charset="0"/>
                <a:cs typeface="Courier New" panose="02070309020205020404" pitchFamily="49" charset="0"/>
              </a:rPr>
              <a:t>file_name</a:t>
            </a:r>
            <a:r>
              <a:rPr kumimoji="1" lang="en-US" altLang="ko-KR" dirty="0">
                <a:latin typeface="Courier New" panose="02070309020205020404" pitchFamily="49" charset="0"/>
                <a:cs typeface="Courier New" panose="02070309020205020404" pitchFamily="49" charset="0"/>
              </a:rPr>
              <a:t>”, “</a:t>
            </a:r>
            <a:r>
              <a:rPr kumimoji="1" lang="en-US" altLang="ko-KR" dirty="0" err="1">
                <a:latin typeface="Courier New" panose="02070309020205020404" pitchFamily="49" charset="0"/>
                <a:cs typeface="Courier New" panose="02070309020205020404" pitchFamily="49" charset="0"/>
              </a:rPr>
              <a:t>rwa</a:t>
            </a:r>
            <a:r>
              <a:rPr kumimoji="1" lang="en-US" altLang="ko-KR" dirty="0">
                <a:latin typeface="Courier New" panose="02070309020205020404" pitchFamily="49" charset="0"/>
                <a:cs typeface="Courier New" panose="02070309020205020404" pitchFamily="49" charset="0"/>
              </a:rPr>
              <a:t>”); </a:t>
            </a:r>
            <a:r>
              <a:rPr kumimoji="1" lang="en-US" altLang="ko-KR" dirty="0" err="1">
                <a:latin typeface="Courier New" panose="02070309020205020404" pitchFamily="49" charset="0"/>
                <a:cs typeface="Courier New" panose="02070309020205020404" pitchFamily="49" charset="0"/>
              </a:rPr>
              <a:t>f.close</a:t>
            </a:r>
            <a:r>
              <a:rPr kumimoji="1" lang="en-US" altLang="ko-KR" dirty="0">
                <a:latin typeface="Courier New" panose="02070309020205020404" pitchFamily="49" charset="0"/>
                <a:cs typeface="Courier New" panose="02070309020205020404" pitchFamily="49" charset="0"/>
              </a:rPr>
              <a:t>()</a:t>
            </a:r>
          </a:p>
          <a:p>
            <a:pPr lvl="1"/>
            <a:r>
              <a:rPr kumimoji="1" lang="en-US" altLang="ko-KR" dirty="0"/>
              <a:t>File read/write: </a:t>
            </a:r>
          </a:p>
          <a:p>
            <a:pPr marL="390138" lvl="1" indent="0">
              <a:buNone/>
            </a:pPr>
            <a:r>
              <a:rPr kumimoji="1" lang="en-US" altLang="ko-KR" dirty="0">
                <a:latin typeface="Courier New" panose="02070309020205020404" pitchFamily="49" charset="0"/>
                <a:cs typeface="Courier New" panose="02070309020205020404" pitchFamily="49" charset="0"/>
              </a:rPr>
              <a:t>  data=</a:t>
            </a:r>
            <a:r>
              <a:rPr kumimoji="1" lang="en-US" altLang="ko-KR" dirty="0" err="1">
                <a:latin typeface="Courier New" panose="02070309020205020404" pitchFamily="49" charset="0"/>
                <a:cs typeface="Courier New" panose="02070309020205020404" pitchFamily="49" charset="0"/>
              </a:rPr>
              <a:t>f.read</a:t>
            </a:r>
            <a:r>
              <a:rPr kumimoji="1" lang="en-US" altLang="ko-KR" dirty="0">
                <a:latin typeface="Courier New" panose="02070309020205020404" pitchFamily="49" charset="0"/>
                <a:cs typeface="Courier New" panose="02070309020205020404" pitchFamily="49" charset="0"/>
              </a:rPr>
              <a:t>(); line=</a:t>
            </a:r>
            <a:r>
              <a:rPr kumimoji="1" lang="en-US" altLang="ko-KR" dirty="0" err="1">
                <a:latin typeface="Courier New" panose="02070309020205020404" pitchFamily="49" charset="0"/>
                <a:cs typeface="Courier New" panose="02070309020205020404" pitchFamily="49" charset="0"/>
              </a:rPr>
              <a:t>f.readline</a:t>
            </a:r>
            <a:r>
              <a:rPr kumimoji="1" lang="en-US" altLang="ko-KR" dirty="0">
                <a:latin typeface="Courier New" panose="02070309020205020404" pitchFamily="49" charset="0"/>
                <a:cs typeface="Courier New" panose="02070309020205020404" pitchFamily="49" charset="0"/>
              </a:rPr>
              <a:t>(); </a:t>
            </a:r>
            <a:r>
              <a:rPr kumimoji="1" lang="en-US" altLang="ko-KR" dirty="0" err="1">
                <a:latin typeface="Courier New" panose="02070309020205020404" pitchFamily="49" charset="0"/>
                <a:cs typeface="Courier New" panose="02070309020205020404" pitchFamily="49" charset="0"/>
              </a:rPr>
              <a:t>f.write</a:t>
            </a:r>
            <a:r>
              <a:rPr kumimoji="1" lang="en-US" altLang="ko-KR" dirty="0">
                <a:latin typeface="Courier New" panose="02070309020205020404" pitchFamily="49" charset="0"/>
                <a:cs typeface="Courier New" panose="02070309020205020404" pitchFamily="49" charset="0"/>
              </a:rPr>
              <a:t>(data)</a:t>
            </a:r>
          </a:p>
          <a:p>
            <a:pPr lvl="1"/>
            <a:r>
              <a:rPr kumimoji="1" lang="en-US" altLang="ko-KR" dirty="0"/>
              <a:t>Line split: </a:t>
            </a:r>
          </a:p>
          <a:p>
            <a:pPr marL="390138" lvl="1" indent="0">
              <a:buNone/>
            </a:pPr>
            <a:r>
              <a:rPr kumimoji="1" lang="en-US" altLang="ko-KR" dirty="0">
                <a:latin typeface="Courier New" panose="02070309020205020404" pitchFamily="49" charset="0"/>
                <a:cs typeface="Courier New" panose="02070309020205020404" pitchFamily="49" charset="0"/>
              </a:rPr>
              <a:t>  </a:t>
            </a:r>
            <a:r>
              <a:rPr kumimoji="1" lang="en-US" altLang="ko-KR" dirty="0" err="1">
                <a:latin typeface="Courier New" panose="02070309020205020404" pitchFamily="49" charset="0"/>
                <a:cs typeface="Courier New" panose="02070309020205020404" pitchFamily="49" charset="0"/>
              </a:rPr>
              <a:t>string.strip</a:t>
            </a:r>
            <a:r>
              <a:rPr kumimoji="1" lang="en-US" altLang="ko-KR" dirty="0">
                <a:latin typeface="Courier New" panose="02070309020205020404" pitchFamily="49" charset="0"/>
                <a:cs typeface="Courier New" panose="02070309020205020404" pitchFamily="49" charset="0"/>
              </a:rPr>
              <a:t>()</a:t>
            </a:r>
          </a:p>
          <a:p>
            <a:r>
              <a:rPr kumimoji="1" lang="en-US" altLang="ko-KR" dirty="0"/>
              <a:t>With </a:t>
            </a:r>
            <a:r>
              <a:rPr kumimoji="1" lang="ko-KR" altLang="en-US" dirty="0"/>
              <a:t>문과 함께 사용하기</a:t>
            </a:r>
            <a:endParaRPr kumimoji="1" lang="en-US" altLang="ko-KR" dirty="0"/>
          </a:p>
          <a:p>
            <a:pPr lvl="1"/>
            <a:r>
              <a:rPr kumimoji="1" lang="ko-KR" altLang="en-US" dirty="0"/>
              <a:t>자동으로 </a:t>
            </a:r>
            <a:r>
              <a:rPr kumimoji="1" lang="en-US" altLang="ko-KR" dirty="0"/>
              <a:t>file</a:t>
            </a:r>
            <a:r>
              <a:rPr kumimoji="1" lang="ko-KR" altLang="en-US" dirty="0"/>
              <a:t> </a:t>
            </a:r>
            <a:r>
              <a:rPr kumimoji="1" lang="en-US" altLang="ko-KR" dirty="0"/>
              <a:t>close </a:t>
            </a:r>
            <a:r>
              <a:rPr kumimoji="1" lang="ko-KR" altLang="en-US" dirty="0"/>
              <a:t>됨</a:t>
            </a:r>
            <a:r>
              <a:rPr kumimoji="1" lang="en-US" altLang="ko-KR" dirty="0"/>
              <a:t>.</a:t>
            </a:r>
            <a:endParaRPr kumimoji="1" lang="ko-KR" altLang="en-US" dirty="0"/>
          </a:p>
          <a:p>
            <a:endParaRPr kumimoji="1" lang="en-US" altLang="ko-KR" dirty="0"/>
          </a:p>
          <a:p>
            <a:pPr marL="0" indent="0">
              <a:buNone/>
            </a:pPr>
            <a:endParaRPr kumimoji="1" lang="ko-KR" altLang="en-US" dirty="0"/>
          </a:p>
        </p:txBody>
      </p:sp>
      <p:sp>
        <p:nvSpPr>
          <p:cNvPr id="3" name="제목 2">
            <a:extLst>
              <a:ext uri="{FF2B5EF4-FFF2-40B4-BE49-F238E27FC236}">
                <a16:creationId xmlns:a16="http://schemas.microsoft.com/office/drawing/2014/main" id="{6FFCD152-ADF5-4549-ACCF-378057FF381F}"/>
              </a:ext>
            </a:extLst>
          </p:cNvPr>
          <p:cNvSpPr>
            <a:spLocks noGrp="1"/>
          </p:cNvSpPr>
          <p:nvPr>
            <p:ph type="title"/>
          </p:nvPr>
        </p:nvSpPr>
        <p:spPr/>
        <p:txBody>
          <a:bodyPr/>
          <a:lstStyle/>
          <a:p>
            <a:r>
              <a:rPr kumimoji="1" lang="ko-KR" altLang="en-US" dirty="0"/>
              <a:t>데이터 다운로드</a:t>
            </a:r>
          </a:p>
        </p:txBody>
      </p:sp>
      <p:sp>
        <p:nvSpPr>
          <p:cNvPr id="4" name="슬라이드 번호 개체 틀 3">
            <a:extLst>
              <a:ext uri="{FF2B5EF4-FFF2-40B4-BE49-F238E27FC236}">
                <a16:creationId xmlns:a16="http://schemas.microsoft.com/office/drawing/2014/main" id="{106E9D46-D4A5-4F49-9F74-574C99778E96}"/>
              </a:ext>
            </a:extLst>
          </p:cNvPr>
          <p:cNvSpPr>
            <a:spLocks noGrp="1"/>
          </p:cNvSpPr>
          <p:nvPr>
            <p:ph type="sldNum" sz="quarter" idx="12"/>
          </p:nvPr>
        </p:nvSpPr>
        <p:spPr/>
        <p:txBody>
          <a:bodyPr/>
          <a:lstStyle/>
          <a:p>
            <a:fld id="{86CB4B4D-7CA3-9044-876B-883B54F8677D}" type="slidenum">
              <a:rPr lang="en-US" altLang="ko-KR" smtClean="0"/>
              <a:pPr/>
              <a:t>58</a:t>
            </a:fld>
            <a:endParaRPr lang="en-US" altLang="ko-KR" dirty="0"/>
          </a:p>
        </p:txBody>
      </p:sp>
      <p:pic>
        <p:nvPicPr>
          <p:cNvPr id="5" name="그림 4">
            <a:extLst>
              <a:ext uri="{FF2B5EF4-FFF2-40B4-BE49-F238E27FC236}">
                <a16:creationId xmlns:a16="http://schemas.microsoft.com/office/drawing/2014/main" id="{B746219A-DF0F-42C8-B0EA-F7F5B2E0AF4B}"/>
              </a:ext>
            </a:extLst>
          </p:cNvPr>
          <p:cNvPicPr>
            <a:picLocks noChangeAspect="1"/>
          </p:cNvPicPr>
          <p:nvPr/>
        </p:nvPicPr>
        <p:blipFill>
          <a:blip r:embed="rId2"/>
          <a:stretch>
            <a:fillRect/>
          </a:stretch>
        </p:blipFill>
        <p:spPr>
          <a:xfrm>
            <a:off x="1017019" y="6987506"/>
            <a:ext cx="6339203" cy="1201662"/>
          </a:xfrm>
          <a:prstGeom prst="rect">
            <a:avLst/>
          </a:prstGeom>
        </p:spPr>
      </p:pic>
      <p:pic>
        <p:nvPicPr>
          <p:cNvPr id="6" name="그림 5">
            <a:extLst>
              <a:ext uri="{FF2B5EF4-FFF2-40B4-BE49-F238E27FC236}">
                <a16:creationId xmlns:a16="http://schemas.microsoft.com/office/drawing/2014/main" id="{C99FA0F9-AA0C-4A32-956A-01A2EF04578E}"/>
              </a:ext>
            </a:extLst>
          </p:cNvPr>
          <p:cNvPicPr>
            <a:picLocks noChangeAspect="1"/>
          </p:cNvPicPr>
          <p:nvPr/>
        </p:nvPicPr>
        <p:blipFill>
          <a:blip r:embed="rId3"/>
          <a:stretch>
            <a:fillRect/>
          </a:stretch>
        </p:blipFill>
        <p:spPr>
          <a:xfrm>
            <a:off x="4558184" y="8389850"/>
            <a:ext cx="7915901" cy="1250102"/>
          </a:xfrm>
          <a:prstGeom prst="rect">
            <a:avLst/>
          </a:prstGeom>
        </p:spPr>
      </p:pic>
    </p:spTree>
    <p:extLst>
      <p:ext uri="{BB962C8B-B14F-4D97-AF65-F5344CB8AC3E}">
        <p14:creationId xmlns:p14="http://schemas.microsoft.com/office/powerpoint/2010/main" val="15451050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F8420FF-48D9-B645-AAA2-D79FC1D454B7}"/>
              </a:ext>
            </a:extLst>
          </p:cNvPr>
          <p:cNvSpPr>
            <a:spLocks noGrp="1"/>
          </p:cNvSpPr>
          <p:nvPr>
            <p:ph sz="quarter" idx="1"/>
          </p:nvPr>
        </p:nvSpPr>
        <p:spPr>
          <a:xfrm>
            <a:off x="650240" y="1742640"/>
            <a:ext cx="11704320" cy="5044184"/>
          </a:xfrm>
        </p:spPr>
        <p:txBody>
          <a:bodyPr>
            <a:normAutofit fontScale="92500" lnSpcReduction="20000"/>
          </a:bodyPr>
          <a:lstStyle/>
          <a:p>
            <a:r>
              <a:rPr kumimoji="1" lang="ko-KR" altLang="en-US" b="1" dirty="0"/>
              <a:t>폴더 관리</a:t>
            </a:r>
            <a:r>
              <a:rPr kumimoji="1" lang="en-US" altLang="ko-KR" dirty="0"/>
              <a:t> </a:t>
            </a:r>
          </a:p>
          <a:p>
            <a:pPr lvl="1"/>
            <a:r>
              <a:rPr kumimoji="1" lang="en-US" altLang="ko-KR" dirty="0">
                <a:latin typeface="Courier New" panose="02070309020205020404" pitchFamily="49" charset="0"/>
                <a:cs typeface="Courier New" panose="02070309020205020404" pitchFamily="49" charset="0"/>
              </a:rPr>
              <a:t>  import</a:t>
            </a:r>
            <a:r>
              <a:rPr kumimoji="1" lang="ko-KR" altLang="en-US" dirty="0">
                <a:latin typeface="Courier New" panose="02070309020205020404" pitchFamily="49" charset="0"/>
                <a:cs typeface="Courier New" panose="02070309020205020404" pitchFamily="49" charset="0"/>
              </a:rPr>
              <a:t> </a:t>
            </a:r>
            <a:r>
              <a:rPr kumimoji="1" lang="en-US" altLang="ko-KR" dirty="0" err="1">
                <a:latin typeface="Courier New" panose="02070309020205020404" pitchFamily="49" charset="0"/>
                <a:cs typeface="Courier New" panose="02070309020205020404" pitchFamily="49" charset="0"/>
              </a:rPr>
              <a:t>os</a:t>
            </a:r>
            <a:endParaRPr kumimoji="1" lang="en-US" altLang="ko-KR" dirty="0">
              <a:latin typeface="Courier New" panose="02070309020205020404" pitchFamily="49" charset="0"/>
              <a:cs typeface="Courier New" panose="02070309020205020404" pitchFamily="49" charset="0"/>
            </a:endParaRPr>
          </a:p>
          <a:p>
            <a:pPr lvl="1"/>
            <a:r>
              <a:rPr kumimoji="1" lang="en-US" altLang="ko-KR" dirty="0">
                <a:latin typeface="Courier New" panose="02070309020205020404" pitchFamily="49" charset="0"/>
                <a:cs typeface="Courier New" panose="02070309020205020404" pitchFamily="49" charset="0"/>
              </a:rPr>
              <a:t>  </a:t>
            </a:r>
            <a:r>
              <a:rPr kumimoji="1" lang="en-US" altLang="ko-KR" dirty="0" err="1">
                <a:latin typeface="Courier New" panose="02070309020205020404" pitchFamily="49" charset="0"/>
                <a:cs typeface="Courier New" panose="02070309020205020404" pitchFamily="49" charset="0"/>
              </a:rPr>
              <a:t>os.getcwd</a:t>
            </a:r>
            <a:r>
              <a:rPr kumimoji="1" lang="en-US" altLang="ko-KR" dirty="0">
                <a:latin typeface="Courier New" panose="02070309020205020404" pitchFamily="49" charset="0"/>
                <a:cs typeface="Courier New" panose="02070309020205020404" pitchFamily="49" charset="0"/>
              </a:rPr>
              <a:t>()        # get current working directory</a:t>
            </a:r>
          </a:p>
          <a:p>
            <a:pPr lvl="1"/>
            <a:r>
              <a:rPr kumimoji="1" lang="en-US" altLang="ko-KR" dirty="0">
                <a:latin typeface="Courier New" panose="02070309020205020404" pitchFamily="49" charset="0"/>
                <a:cs typeface="Courier New" panose="02070309020205020404" pitchFamily="49" charset="0"/>
              </a:rPr>
              <a:t>  </a:t>
            </a:r>
            <a:r>
              <a:rPr kumimoji="1" lang="en-US" altLang="ko-KR" dirty="0" err="1">
                <a:latin typeface="Courier New" panose="02070309020205020404" pitchFamily="49" charset="0"/>
                <a:cs typeface="Courier New" panose="02070309020205020404" pitchFamily="49" charset="0"/>
              </a:rPr>
              <a:t>os.chdir</a:t>
            </a:r>
            <a:r>
              <a:rPr kumimoji="1" lang="en-US" altLang="ko-KR" dirty="0">
                <a:latin typeface="Courier New" panose="02070309020205020404" pitchFamily="49" charset="0"/>
                <a:cs typeface="Courier New" panose="02070309020205020404" pitchFamily="49" charset="0"/>
              </a:rPr>
              <a:t>(‘</a:t>
            </a:r>
            <a:r>
              <a:rPr kumimoji="1" lang="en-US" altLang="ko-KR" dirty="0" err="1">
                <a:latin typeface="Courier New" panose="02070309020205020404" pitchFamily="49" charset="0"/>
                <a:cs typeface="Courier New" panose="02070309020205020404" pitchFamily="49" charset="0"/>
              </a:rPr>
              <a:t>my_dir</a:t>
            </a:r>
            <a:r>
              <a:rPr kumimoji="1" lang="en-US" altLang="ko-KR" dirty="0">
                <a:latin typeface="Courier New" panose="02070309020205020404" pitchFamily="49" charset="0"/>
                <a:cs typeface="Courier New" panose="02070309020205020404" pitchFamily="49" charset="0"/>
              </a:rPr>
              <a:t>’) # change directory</a:t>
            </a:r>
          </a:p>
          <a:p>
            <a:pPr lvl="1"/>
            <a:r>
              <a:rPr kumimoji="1" lang="en-US" altLang="ko-KR" dirty="0">
                <a:latin typeface="Courier New" panose="02070309020205020404" pitchFamily="49" charset="0"/>
                <a:cs typeface="Courier New" panose="02070309020205020404" pitchFamily="49" charset="0"/>
              </a:rPr>
              <a:t>  </a:t>
            </a:r>
            <a:r>
              <a:rPr kumimoji="1" lang="en-US" altLang="ko-KR" dirty="0" err="1">
                <a:latin typeface="Courier New" panose="02070309020205020404" pitchFamily="49" charset="0"/>
                <a:cs typeface="Courier New" panose="02070309020205020404" pitchFamily="49" charset="0"/>
              </a:rPr>
              <a:t>os.listdir</a:t>
            </a:r>
            <a:r>
              <a:rPr kumimoji="1" lang="en-US" altLang="ko-KR" dirty="0">
                <a:latin typeface="Courier New" panose="02070309020205020404" pitchFamily="49" charset="0"/>
                <a:cs typeface="Courier New" panose="02070309020205020404" pitchFamily="49" charset="0"/>
              </a:rPr>
              <a:t>         # show file names</a:t>
            </a:r>
          </a:p>
          <a:p>
            <a:pPr lvl="1"/>
            <a:r>
              <a:rPr kumimoji="1" lang="en-US" altLang="ko-KR" dirty="0">
                <a:latin typeface="Courier New" panose="02070309020205020404" pitchFamily="49" charset="0"/>
                <a:cs typeface="Courier New" panose="02070309020205020404" pitchFamily="49" charset="0"/>
              </a:rPr>
              <a:t>  </a:t>
            </a:r>
            <a:r>
              <a:rPr kumimoji="1" lang="en-US" altLang="ko-KR" dirty="0" err="1">
                <a:latin typeface="Courier New" panose="02070309020205020404" pitchFamily="49" charset="0"/>
                <a:cs typeface="Courier New" panose="02070309020205020404" pitchFamily="49" charset="0"/>
              </a:rPr>
              <a:t>os.mkdir</a:t>
            </a:r>
            <a:r>
              <a:rPr kumimoji="1" lang="en-US" altLang="ko-KR" dirty="0">
                <a:latin typeface="Courier New" panose="02070309020205020404" pitchFamily="49" charset="0"/>
                <a:cs typeface="Courier New" panose="02070309020205020404" pitchFamily="49" charset="0"/>
              </a:rPr>
              <a:t>(‘test’)</a:t>
            </a:r>
          </a:p>
          <a:p>
            <a:pPr lvl="1"/>
            <a:r>
              <a:rPr kumimoji="1" lang="en-US" altLang="ko-KR" dirty="0">
                <a:latin typeface="Courier New" panose="02070309020205020404" pitchFamily="49" charset="0"/>
                <a:cs typeface="Courier New" panose="02070309020205020404" pitchFamily="49" charset="0"/>
              </a:rPr>
              <a:t>  </a:t>
            </a:r>
            <a:r>
              <a:rPr kumimoji="1" lang="en-US" altLang="ko-KR" dirty="0" err="1">
                <a:latin typeface="Courier New" panose="02070309020205020404" pitchFamily="49" charset="0"/>
                <a:cs typeface="Courier New" panose="02070309020205020404" pitchFamily="49" charset="0"/>
              </a:rPr>
              <a:t>os.rename</a:t>
            </a:r>
            <a:r>
              <a:rPr kumimoji="1" lang="en-US" altLang="ko-KR" dirty="0">
                <a:latin typeface="Courier New" panose="02070309020205020404" pitchFamily="49" charset="0"/>
                <a:cs typeface="Courier New" panose="02070309020205020404" pitchFamily="49" charset="0"/>
              </a:rPr>
              <a:t>(‘test’,’</a:t>
            </a:r>
            <a:r>
              <a:rPr kumimoji="1" lang="en-US" altLang="ko-KR" dirty="0" err="1">
                <a:latin typeface="Courier New" panose="02070309020205020404" pitchFamily="49" charset="0"/>
                <a:cs typeface="Courier New" panose="02070309020205020404" pitchFamily="49" charset="0"/>
              </a:rPr>
              <a:t>new_one</a:t>
            </a:r>
            <a:r>
              <a:rPr kumimoji="1" lang="en-US" altLang="ko-KR" dirty="0">
                <a:latin typeface="Courier New" panose="02070309020205020404" pitchFamily="49" charset="0"/>
                <a:cs typeface="Courier New" panose="02070309020205020404" pitchFamily="49" charset="0"/>
              </a:rPr>
              <a:t>’)</a:t>
            </a:r>
          </a:p>
          <a:p>
            <a:pPr lvl="1"/>
            <a:r>
              <a:rPr kumimoji="1" lang="en-US" altLang="ko-KR" dirty="0">
                <a:latin typeface="Courier New" panose="02070309020205020404" pitchFamily="49" charset="0"/>
                <a:cs typeface="Courier New" panose="02070309020205020404" pitchFamily="49" charset="0"/>
              </a:rPr>
              <a:t>  </a:t>
            </a:r>
            <a:r>
              <a:rPr kumimoji="1" lang="en-US" altLang="ko-KR" dirty="0" err="1">
                <a:latin typeface="Courier New" panose="02070309020205020404" pitchFamily="49" charset="0"/>
                <a:cs typeface="Courier New" panose="02070309020205020404" pitchFamily="49" charset="0"/>
              </a:rPr>
              <a:t>os.remove</a:t>
            </a:r>
            <a:r>
              <a:rPr kumimoji="1" lang="en-US" altLang="ko-KR" dirty="0">
                <a:latin typeface="Courier New" panose="02070309020205020404" pitchFamily="49" charset="0"/>
                <a:cs typeface="Courier New" panose="02070309020205020404" pitchFamily="49" charset="0"/>
              </a:rPr>
              <a:t>(‘out.csv’)</a:t>
            </a:r>
          </a:p>
          <a:p>
            <a:pPr lvl="1"/>
            <a:r>
              <a:rPr kumimoji="1" lang="en-US" altLang="ko-KR" dirty="0">
                <a:latin typeface="Courier New" panose="02070309020205020404" pitchFamily="49" charset="0"/>
                <a:cs typeface="Courier New" panose="02070309020205020404" pitchFamily="49" charset="0"/>
              </a:rPr>
              <a:t>  </a:t>
            </a:r>
            <a:r>
              <a:rPr kumimoji="1" lang="en-US" altLang="ko-KR" dirty="0" err="1">
                <a:latin typeface="Courier New" panose="02070309020205020404" pitchFamily="49" charset="0"/>
                <a:cs typeface="Courier New" panose="02070309020205020404" pitchFamily="49" charset="0"/>
              </a:rPr>
              <a:t>os.rmdir</a:t>
            </a:r>
            <a:r>
              <a:rPr kumimoji="1" lang="en-US" altLang="ko-KR" dirty="0">
                <a:latin typeface="Courier New" panose="02070309020205020404" pitchFamily="49" charset="0"/>
                <a:cs typeface="Courier New" panose="02070309020205020404" pitchFamily="49" charset="0"/>
              </a:rPr>
              <a:t>(‘</a:t>
            </a:r>
            <a:r>
              <a:rPr kumimoji="1" lang="en-US" altLang="ko-KR" dirty="0" err="1">
                <a:latin typeface="Courier New" panose="02070309020205020404" pitchFamily="49" charset="0"/>
                <a:cs typeface="Courier New" panose="02070309020205020404" pitchFamily="49" charset="0"/>
              </a:rPr>
              <a:t>new_one</a:t>
            </a:r>
            <a:r>
              <a:rPr kumimoji="1" lang="en-US" altLang="ko-KR" dirty="0">
                <a:latin typeface="Courier New" panose="02070309020205020404" pitchFamily="49" charset="0"/>
                <a:cs typeface="Courier New" panose="02070309020205020404" pitchFamily="49" charset="0"/>
              </a:rPr>
              <a:t>’)</a:t>
            </a:r>
          </a:p>
          <a:p>
            <a:endParaRPr kumimoji="1" lang="en-US" altLang="ko-KR" dirty="0"/>
          </a:p>
          <a:p>
            <a:pPr marL="0" indent="0">
              <a:buNone/>
            </a:pPr>
            <a:endParaRPr kumimoji="1" lang="ko-KR" altLang="en-US" dirty="0"/>
          </a:p>
        </p:txBody>
      </p:sp>
      <p:sp>
        <p:nvSpPr>
          <p:cNvPr id="3" name="제목 2">
            <a:extLst>
              <a:ext uri="{FF2B5EF4-FFF2-40B4-BE49-F238E27FC236}">
                <a16:creationId xmlns:a16="http://schemas.microsoft.com/office/drawing/2014/main" id="{6FFCD152-ADF5-4549-ACCF-378057FF381F}"/>
              </a:ext>
            </a:extLst>
          </p:cNvPr>
          <p:cNvSpPr>
            <a:spLocks noGrp="1"/>
          </p:cNvSpPr>
          <p:nvPr>
            <p:ph type="title"/>
          </p:nvPr>
        </p:nvSpPr>
        <p:spPr/>
        <p:txBody>
          <a:bodyPr/>
          <a:lstStyle/>
          <a:p>
            <a:r>
              <a:rPr kumimoji="1" lang="ko-KR" altLang="en-US" dirty="0"/>
              <a:t>데이터 다운로드</a:t>
            </a:r>
          </a:p>
        </p:txBody>
      </p:sp>
      <p:sp>
        <p:nvSpPr>
          <p:cNvPr id="4" name="슬라이드 번호 개체 틀 3">
            <a:extLst>
              <a:ext uri="{FF2B5EF4-FFF2-40B4-BE49-F238E27FC236}">
                <a16:creationId xmlns:a16="http://schemas.microsoft.com/office/drawing/2014/main" id="{106E9D46-D4A5-4F49-9F74-574C99778E96}"/>
              </a:ext>
            </a:extLst>
          </p:cNvPr>
          <p:cNvSpPr>
            <a:spLocks noGrp="1"/>
          </p:cNvSpPr>
          <p:nvPr>
            <p:ph type="sldNum" sz="quarter" idx="12"/>
          </p:nvPr>
        </p:nvSpPr>
        <p:spPr/>
        <p:txBody>
          <a:bodyPr/>
          <a:lstStyle/>
          <a:p>
            <a:fld id="{86CB4B4D-7CA3-9044-876B-883B54F8677D}" type="slidenum">
              <a:rPr lang="en-US" altLang="ko-KR" smtClean="0"/>
              <a:pPr/>
              <a:t>59</a:t>
            </a:fld>
            <a:endParaRPr lang="en-US" altLang="ko-KR" dirty="0"/>
          </a:p>
        </p:txBody>
      </p:sp>
    </p:spTree>
    <p:extLst>
      <p:ext uri="{BB962C8B-B14F-4D97-AF65-F5344CB8AC3E}">
        <p14:creationId xmlns:p14="http://schemas.microsoft.com/office/powerpoint/2010/main" val="3632305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07FA9EE-1206-1740-AFBC-EB62492DCFEB}"/>
              </a:ext>
            </a:extLst>
          </p:cNvPr>
          <p:cNvSpPr>
            <a:spLocks noGrp="1"/>
          </p:cNvSpPr>
          <p:nvPr>
            <p:ph sz="quarter" idx="1"/>
          </p:nvPr>
        </p:nvSpPr>
        <p:spPr/>
        <p:txBody>
          <a:bodyPr/>
          <a:lstStyle/>
          <a:p>
            <a:r>
              <a:rPr kumimoji="1" lang="ko-KR" altLang="en-US" dirty="0"/>
              <a:t>대량의 숫자 데이터 분석 </a:t>
            </a:r>
            <a:r>
              <a:rPr kumimoji="1" lang="en-US" altLang="ko-KR" dirty="0"/>
              <a:t>–</a:t>
            </a:r>
            <a:r>
              <a:rPr kumimoji="1" lang="ko-KR" altLang="en-US" dirty="0"/>
              <a:t> 빅데이터 분석</a:t>
            </a:r>
            <a:endParaRPr kumimoji="1" lang="en-US" altLang="ko-KR" dirty="0"/>
          </a:p>
          <a:p>
            <a:r>
              <a:rPr kumimoji="1" lang="ko-KR" altLang="en-US" dirty="0"/>
              <a:t>이미지 인식 </a:t>
            </a:r>
            <a:r>
              <a:rPr kumimoji="1" lang="en-US" altLang="ko-KR" dirty="0"/>
              <a:t>–</a:t>
            </a:r>
            <a:r>
              <a:rPr kumimoji="1" lang="ko-KR" altLang="en-US" dirty="0"/>
              <a:t> 보는 능력</a:t>
            </a:r>
            <a:endParaRPr kumimoji="1" lang="en-US" altLang="ko-KR" dirty="0"/>
          </a:p>
          <a:p>
            <a:r>
              <a:rPr kumimoji="1" lang="ko-KR" altLang="en-US" dirty="0"/>
              <a:t>음성인식</a:t>
            </a:r>
            <a:r>
              <a:rPr kumimoji="1" lang="en-US" altLang="ko-KR" dirty="0"/>
              <a:t>,</a:t>
            </a:r>
            <a:r>
              <a:rPr kumimoji="1" lang="ko-KR" altLang="en-US" dirty="0"/>
              <a:t> 텍스트 인식 </a:t>
            </a:r>
            <a:r>
              <a:rPr kumimoji="1" lang="en-US" altLang="ko-KR" dirty="0"/>
              <a:t>–</a:t>
            </a:r>
            <a:r>
              <a:rPr kumimoji="1" lang="ko-KR" altLang="en-US" dirty="0"/>
              <a:t> 듣는 능력</a:t>
            </a:r>
            <a:endParaRPr kumimoji="1" lang="en-US" altLang="ko-KR" dirty="0"/>
          </a:p>
          <a:p>
            <a:r>
              <a:rPr kumimoji="1" lang="ko-KR" altLang="en-US" dirty="0"/>
              <a:t>실시간 번역 </a:t>
            </a:r>
            <a:r>
              <a:rPr kumimoji="1" lang="en-US" altLang="ko-KR" dirty="0"/>
              <a:t>–</a:t>
            </a:r>
            <a:r>
              <a:rPr kumimoji="1" lang="ko-KR" altLang="en-US" dirty="0"/>
              <a:t> 말하는 능력</a:t>
            </a:r>
            <a:endParaRPr kumimoji="1" lang="en-US" altLang="ko-KR" dirty="0"/>
          </a:p>
          <a:p>
            <a:r>
              <a:rPr kumimoji="1" lang="ko-KR" altLang="en-US" dirty="0"/>
              <a:t>이미지 캡션</a:t>
            </a:r>
            <a:r>
              <a:rPr kumimoji="1" lang="en-US" altLang="ko-KR" dirty="0"/>
              <a:t>,</a:t>
            </a:r>
            <a:r>
              <a:rPr kumimoji="1" lang="ko-KR" altLang="en-US" dirty="0"/>
              <a:t> 언어 모델링 </a:t>
            </a:r>
            <a:r>
              <a:rPr kumimoji="1" lang="en-US" altLang="ko-KR" dirty="0"/>
              <a:t>–</a:t>
            </a:r>
            <a:r>
              <a:rPr kumimoji="1" lang="ko-KR" altLang="en-US" dirty="0"/>
              <a:t> 쓰는 능력</a:t>
            </a:r>
            <a:endParaRPr kumimoji="1" lang="en-US" altLang="ko-KR" dirty="0"/>
          </a:p>
          <a:p>
            <a:r>
              <a:rPr kumimoji="1" lang="ko-KR" altLang="en-US" dirty="0"/>
              <a:t>감성 능력까지 </a:t>
            </a:r>
            <a:r>
              <a:rPr kumimoji="1" lang="en-US" altLang="ko-KR" dirty="0"/>
              <a:t>?</a:t>
            </a:r>
            <a:endParaRPr kumimoji="1" lang="ko-KR" altLang="en-US" dirty="0"/>
          </a:p>
        </p:txBody>
      </p:sp>
      <p:sp>
        <p:nvSpPr>
          <p:cNvPr id="3" name="제목 2">
            <a:extLst>
              <a:ext uri="{FF2B5EF4-FFF2-40B4-BE49-F238E27FC236}">
                <a16:creationId xmlns:a16="http://schemas.microsoft.com/office/drawing/2014/main" id="{F27419F2-188B-C446-A044-5BB2F9C33BEA}"/>
              </a:ext>
            </a:extLst>
          </p:cNvPr>
          <p:cNvSpPr>
            <a:spLocks noGrp="1"/>
          </p:cNvSpPr>
          <p:nvPr>
            <p:ph type="title"/>
          </p:nvPr>
        </p:nvSpPr>
        <p:spPr/>
        <p:txBody>
          <a:bodyPr/>
          <a:lstStyle/>
          <a:p>
            <a:r>
              <a:rPr kumimoji="1" lang="en-US" altLang="ko-KR" dirty="0"/>
              <a:t>AI </a:t>
            </a:r>
            <a:r>
              <a:rPr kumimoji="1" lang="ko-KR" altLang="en-US" dirty="0"/>
              <a:t>영역 확대</a:t>
            </a:r>
          </a:p>
        </p:txBody>
      </p:sp>
      <p:sp>
        <p:nvSpPr>
          <p:cNvPr id="4" name="슬라이드 번호 개체 틀 3">
            <a:extLst>
              <a:ext uri="{FF2B5EF4-FFF2-40B4-BE49-F238E27FC236}">
                <a16:creationId xmlns:a16="http://schemas.microsoft.com/office/drawing/2014/main" id="{8055FD94-2619-E54F-9D45-03070C3CE85C}"/>
              </a:ext>
            </a:extLst>
          </p:cNvPr>
          <p:cNvSpPr>
            <a:spLocks noGrp="1"/>
          </p:cNvSpPr>
          <p:nvPr>
            <p:ph type="sldNum" sz="quarter" idx="12"/>
          </p:nvPr>
        </p:nvSpPr>
        <p:spPr/>
        <p:txBody>
          <a:bodyPr/>
          <a:lstStyle/>
          <a:p>
            <a:fld id="{86CB4B4D-7CA3-9044-876B-883B54F8677D}" type="slidenum">
              <a:rPr lang="en-US" altLang="ko-KR" smtClean="0"/>
              <a:pPr/>
              <a:t>6</a:t>
            </a:fld>
            <a:endParaRPr lang="en-US" altLang="ko-KR" dirty="0"/>
          </a:p>
        </p:txBody>
      </p:sp>
      <p:pic>
        <p:nvPicPr>
          <p:cNvPr id="5" name="그림 4">
            <a:extLst>
              <a:ext uri="{FF2B5EF4-FFF2-40B4-BE49-F238E27FC236}">
                <a16:creationId xmlns:a16="http://schemas.microsoft.com/office/drawing/2014/main" id="{94719B39-26B1-404D-A732-D1164C104120}"/>
              </a:ext>
            </a:extLst>
          </p:cNvPr>
          <p:cNvPicPr>
            <a:picLocks noChangeAspect="1"/>
          </p:cNvPicPr>
          <p:nvPr/>
        </p:nvPicPr>
        <p:blipFill>
          <a:blip r:embed="rId2" cstate="print"/>
          <a:stretch>
            <a:fillRect/>
          </a:stretch>
        </p:blipFill>
        <p:spPr>
          <a:xfrm>
            <a:off x="6862440" y="5548661"/>
            <a:ext cx="2834670" cy="3231524"/>
          </a:xfrm>
          <a:prstGeom prst="rect">
            <a:avLst/>
          </a:prstGeom>
        </p:spPr>
      </p:pic>
      <p:pic>
        <p:nvPicPr>
          <p:cNvPr id="6" name="그림 5">
            <a:extLst>
              <a:ext uri="{FF2B5EF4-FFF2-40B4-BE49-F238E27FC236}">
                <a16:creationId xmlns:a16="http://schemas.microsoft.com/office/drawing/2014/main" id="{97D68272-3E30-704A-AC49-4A88B3053D13}"/>
              </a:ext>
            </a:extLst>
          </p:cNvPr>
          <p:cNvPicPr>
            <a:picLocks noChangeAspect="1"/>
          </p:cNvPicPr>
          <p:nvPr/>
        </p:nvPicPr>
        <p:blipFill>
          <a:blip r:embed="rId3" cstate="print"/>
          <a:stretch>
            <a:fillRect/>
          </a:stretch>
        </p:blipFill>
        <p:spPr>
          <a:xfrm>
            <a:off x="2253928" y="5548661"/>
            <a:ext cx="3477996" cy="3231524"/>
          </a:xfrm>
          <a:prstGeom prst="rect">
            <a:avLst/>
          </a:prstGeom>
        </p:spPr>
      </p:pic>
    </p:spTree>
    <p:extLst>
      <p:ext uri="{BB962C8B-B14F-4D97-AF65-F5344CB8AC3E}">
        <p14:creationId xmlns:p14="http://schemas.microsoft.com/office/powerpoint/2010/main" val="12838465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F8420FF-48D9-B645-AAA2-D79FC1D454B7}"/>
              </a:ext>
            </a:extLst>
          </p:cNvPr>
          <p:cNvSpPr>
            <a:spLocks noGrp="1"/>
          </p:cNvSpPr>
          <p:nvPr>
            <p:ph sz="quarter" idx="1"/>
          </p:nvPr>
        </p:nvSpPr>
        <p:spPr/>
        <p:txBody>
          <a:bodyPr>
            <a:normAutofit/>
          </a:bodyPr>
          <a:lstStyle/>
          <a:p>
            <a:r>
              <a:rPr kumimoji="1" lang="en-US" altLang="ko-KR" dirty="0"/>
              <a:t>Pandas </a:t>
            </a:r>
            <a:r>
              <a:rPr kumimoji="1" lang="ko-KR" altLang="en-US" dirty="0"/>
              <a:t>함수 이용</a:t>
            </a:r>
            <a:endParaRPr kumimoji="1" lang="en-US" altLang="ko-KR" dirty="0"/>
          </a:p>
          <a:p>
            <a:pPr lvl="1"/>
            <a:r>
              <a:rPr kumimoji="1" lang="en-US" altLang="ko-KR" dirty="0" err="1">
                <a:latin typeface="Courier New" panose="02070309020205020404" pitchFamily="49" charset="0"/>
                <a:cs typeface="Courier New" panose="02070309020205020404" pitchFamily="49" charset="0"/>
              </a:rPr>
              <a:t>pd.Read_csv</a:t>
            </a:r>
            <a:r>
              <a:rPr kumimoji="1" lang="en-US" altLang="ko-KR" dirty="0">
                <a:latin typeface="Courier New" panose="02070309020205020404" pitchFamily="49" charset="0"/>
                <a:cs typeface="Courier New" panose="02070309020205020404" pitchFamily="49" charset="0"/>
              </a:rPr>
              <a:t>(‘test.csv’, </a:t>
            </a:r>
            <a:r>
              <a:rPr kumimoji="1" lang="en-US" altLang="ko-KR" dirty="0" err="1">
                <a:latin typeface="Courier New" panose="02070309020205020404" pitchFamily="49" charset="0"/>
                <a:cs typeface="Courier New" panose="02070309020205020404" pitchFamily="49" charset="0"/>
              </a:rPr>
              <a:t>nrows</a:t>
            </a:r>
            <a:r>
              <a:rPr kumimoji="1" lang="en-US" altLang="ko-KR" dirty="0">
                <a:latin typeface="Courier New" panose="02070309020205020404" pitchFamily="49" charset="0"/>
                <a:cs typeface="Courier New" panose="02070309020205020404" pitchFamily="49" charset="0"/>
              </a:rPr>
              <a:t>=2) </a:t>
            </a:r>
            <a:r>
              <a:rPr kumimoji="1" lang="en-US" altLang="ko-KR" dirty="0"/>
              <a:t>  # </a:t>
            </a:r>
            <a:r>
              <a:rPr kumimoji="1" lang="ko-KR" altLang="en-US" dirty="0"/>
              <a:t>상위</a:t>
            </a:r>
            <a:r>
              <a:rPr kumimoji="1" lang="en-US" altLang="ko-KR" dirty="0"/>
              <a:t> 2</a:t>
            </a:r>
            <a:r>
              <a:rPr kumimoji="1" lang="ko-KR" altLang="en-US" dirty="0"/>
              <a:t>개의 행만</a:t>
            </a:r>
            <a:endParaRPr kumimoji="1" lang="en-US" altLang="ko-KR" dirty="0"/>
          </a:p>
          <a:p>
            <a:pPr lvl="1"/>
            <a:r>
              <a:rPr kumimoji="1" lang="en-US" altLang="ko-KR" dirty="0" err="1">
                <a:latin typeface="Courier New" panose="02070309020205020404" pitchFamily="49" charset="0"/>
                <a:cs typeface="Courier New" panose="02070309020205020404" pitchFamily="49" charset="0"/>
              </a:rPr>
              <a:t>df.to_csv</a:t>
            </a:r>
            <a:r>
              <a:rPr kumimoji="1" lang="en-US" altLang="ko-KR" dirty="0">
                <a:latin typeface="Courier New" panose="02070309020205020404" pitchFamily="49" charset="0"/>
                <a:cs typeface="Courier New" panose="02070309020205020404" pitchFamily="49" charset="0"/>
              </a:rPr>
              <a:t>   </a:t>
            </a:r>
            <a:r>
              <a:rPr kumimoji="1" lang="en-US" altLang="ko-KR" dirty="0"/>
              <a:t># csv</a:t>
            </a:r>
            <a:r>
              <a:rPr kumimoji="1" lang="ko-KR" altLang="en-US" dirty="0"/>
              <a:t> </a:t>
            </a:r>
            <a:r>
              <a:rPr kumimoji="1" lang="en-US" altLang="ko-KR" dirty="0"/>
              <a:t>file</a:t>
            </a:r>
            <a:r>
              <a:rPr kumimoji="1" lang="ko-KR" altLang="en-US" dirty="0"/>
              <a:t> 로 출력</a:t>
            </a:r>
          </a:p>
          <a:p>
            <a:r>
              <a:rPr kumimoji="1" lang="en-US" altLang="ko-KR" dirty="0"/>
              <a:t>csv </a:t>
            </a:r>
            <a:r>
              <a:rPr kumimoji="1" lang="ko-KR" altLang="en-US" dirty="0"/>
              <a:t>패키지 이용</a:t>
            </a:r>
            <a:endParaRPr kumimoji="1" lang="en-US" altLang="ko-KR" dirty="0"/>
          </a:p>
          <a:p>
            <a:pPr lvl="1"/>
            <a:r>
              <a:rPr kumimoji="1" lang="en-US" altLang="ko-KR" dirty="0"/>
              <a:t>Example:</a:t>
            </a:r>
            <a:endParaRPr kumimoji="1" lang="ko-KR" altLang="en-US" dirty="0"/>
          </a:p>
        </p:txBody>
      </p:sp>
      <p:sp>
        <p:nvSpPr>
          <p:cNvPr id="3" name="제목 2">
            <a:extLst>
              <a:ext uri="{FF2B5EF4-FFF2-40B4-BE49-F238E27FC236}">
                <a16:creationId xmlns:a16="http://schemas.microsoft.com/office/drawing/2014/main" id="{6FFCD152-ADF5-4549-ACCF-378057FF381F}"/>
              </a:ext>
            </a:extLst>
          </p:cNvPr>
          <p:cNvSpPr>
            <a:spLocks noGrp="1"/>
          </p:cNvSpPr>
          <p:nvPr>
            <p:ph type="title"/>
          </p:nvPr>
        </p:nvSpPr>
        <p:spPr/>
        <p:txBody>
          <a:bodyPr/>
          <a:lstStyle/>
          <a:p>
            <a:r>
              <a:rPr kumimoji="1" lang="ko-KR" altLang="en-US" dirty="0"/>
              <a:t>데이터 다운로드</a:t>
            </a:r>
          </a:p>
        </p:txBody>
      </p:sp>
      <p:sp>
        <p:nvSpPr>
          <p:cNvPr id="4" name="슬라이드 번호 개체 틀 3">
            <a:extLst>
              <a:ext uri="{FF2B5EF4-FFF2-40B4-BE49-F238E27FC236}">
                <a16:creationId xmlns:a16="http://schemas.microsoft.com/office/drawing/2014/main" id="{106E9D46-D4A5-4F49-9F74-574C99778E96}"/>
              </a:ext>
            </a:extLst>
          </p:cNvPr>
          <p:cNvSpPr>
            <a:spLocks noGrp="1"/>
          </p:cNvSpPr>
          <p:nvPr>
            <p:ph type="sldNum" sz="quarter" idx="12"/>
          </p:nvPr>
        </p:nvSpPr>
        <p:spPr/>
        <p:txBody>
          <a:bodyPr/>
          <a:lstStyle/>
          <a:p>
            <a:fld id="{86CB4B4D-7CA3-9044-876B-883B54F8677D}" type="slidenum">
              <a:rPr lang="en-US" altLang="ko-KR" smtClean="0"/>
              <a:pPr/>
              <a:t>60</a:t>
            </a:fld>
            <a:endParaRPr lang="en-US" altLang="ko-KR" dirty="0"/>
          </a:p>
        </p:txBody>
      </p:sp>
      <p:sp>
        <p:nvSpPr>
          <p:cNvPr id="5" name="TextBox 4">
            <a:extLst>
              <a:ext uri="{FF2B5EF4-FFF2-40B4-BE49-F238E27FC236}">
                <a16:creationId xmlns:a16="http://schemas.microsoft.com/office/drawing/2014/main" id="{1242B22D-FB51-4135-9F3C-D66114A076D9}"/>
              </a:ext>
            </a:extLst>
          </p:cNvPr>
          <p:cNvSpPr txBox="1"/>
          <p:nvPr/>
        </p:nvSpPr>
        <p:spPr>
          <a:xfrm>
            <a:off x="3334048" y="4876800"/>
            <a:ext cx="5761514" cy="1569660"/>
          </a:xfrm>
          <a:prstGeom prst="rect">
            <a:avLst/>
          </a:prstGeom>
          <a:noFill/>
          <a:ln w="12700">
            <a:solidFill>
              <a:schemeClr val="tx1"/>
            </a:solidFill>
          </a:ln>
        </p:spPr>
        <p:txBody>
          <a:bodyPr wrap="none" rtlCol="0">
            <a:spAutoFit/>
          </a:bodyPr>
          <a:lstStyle/>
          <a:p>
            <a:pPr lvl="1" algn="l"/>
            <a:r>
              <a:rPr kumimoji="1" lang="en-US" altLang="ko-KR" sz="2400" dirty="0">
                <a:latin typeface="Courier New" panose="02070309020205020404" pitchFamily="49" charset="0"/>
                <a:cs typeface="Courier New" panose="02070309020205020404" pitchFamily="49" charset="0"/>
              </a:rPr>
              <a:t>import csv</a:t>
            </a:r>
          </a:p>
          <a:p>
            <a:pPr lvl="1" algn="l"/>
            <a:r>
              <a:rPr kumimoji="1" lang="en-US" altLang="ko-KR" sz="2400" dirty="0">
                <a:latin typeface="Courier New" panose="02070309020205020404" pitchFamily="49" charset="0"/>
                <a:cs typeface="Courier New" panose="02070309020205020404" pitchFamily="49" charset="0"/>
              </a:rPr>
              <a:t>f = open(“./data/coffee.csv”)</a:t>
            </a:r>
          </a:p>
          <a:p>
            <a:pPr lvl="1" algn="l"/>
            <a:r>
              <a:rPr kumimoji="1" lang="en-US" altLang="ko-KR" sz="2400" dirty="0">
                <a:latin typeface="Courier New" panose="02070309020205020404" pitchFamily="49" charset="0"/>
                <a:cs typeface="Courier New" panose="02070309020205020404" pitchFamily="49" charset="0"/>
              </a:rPr>
              <a:t>for row in </a:t>
            </a:r>
            <a:r>
              <a:rPr kumimoji="1" lang="en-US" altLang="ko-KR" sz="2400" dirty="0" err="1">
                <a:solidFill>
                  <a:srgbClr val="C00000"/>
                </a:solidFill>
                <a:latin typeface="Courier New" panose="02070309020205020404" pitchFamily="49" charset="0"/>
                <a:cs typeface="Courier New" panose="02070309020205020404" pitchFamily="49" charset="0"/>
              </a:rPr>
              <a:t>csv.reader</a:t>
            </a:r>
            <a:r>
              <a:rPr kumimoji="1" lang="en-US" altLang="ko-KR" sz="2400" dirty="0">
                <a:latin typeface="Courier New" panose="02070309020205020404" pitchFamily="49" charset="0"/>
                <a:cs typeface="Courier New" panose="02070309020205020404" pitchFamily="49" charset="0"/>
              </a:rPr>
              <a:t>(f):</a:t>
            </a:r>
          </a:p>
          <a:p>
            <a:pPr lvl="1" algn="l"/>
            <a:r>
              <a:rPr kumimoji="1" lang="en-US" altLang="ko-KR" sz="2400" dirty="0">
                <a:latin typeface="Courier New" panose="02070309020205020404" pitchFamily="49" charset="0"/>
                <a:cs typeface="Courier New" panose="02070309020205020404" pitchFamily="49" charset="0"/>
              </a:rPr>
              <a:t>print(row)</a:t>
            </a:r>
          </a:p>
        </p:txBody>
      </p:sp>
    </p:spTree>
    <p:extLst>
      <p:ext uri="{BB962C8B-B14F-4D97-AF65-F5344CB8AC3E}">
        <p14:creationId xmlns:p14="http://schemas.microsoft.com/office/powerpoint/2010/main" val="1946038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F8420FF-48D9-B645-AAA2-D79FC1D454B7}"/>
              </a:ext>
            </a:extLst>
          </p:cNvPr>
          <p:cNvSpPr>
            <a:spLocks noGrp="1"/>
          </p:cNvSpPr>
          <p:nvPr>
            <p:ph sz="quarter" idx="1"/>
          </p:nvPr>
        </p:nvSpPr>
        <p:spPr>
          <a:xfrm>
            <a:off x="650240" y="1742640"/>
            <a:ext cx="11704320" cy="5044184"/>
          </a:xfrm>
        </p:spPr>
        <p:txBody>
          <a:bodyPr>
            <a:normAutofit fontScale="92500" lnSpcReduction="20000"/>
          </a:bodyPr>
          <a:lstStyle/>
          <a:p>
            <a:r>
              <a:rPr kumimoji="1" lang="en-US" altLang="ko-KR" dirty="0"/>
              <a:t>JSON</a:t>
            </a:r>
          </a:p>
          <a:p>
            <a:pPr lvl="1"/>
            <a:r>
              <a:rPr lang="en-US" altLang="ko-KR" dirty="0">
                <a:solidFill>
                  <a:schemeClr val="tx1"/>
                </a:solidFill>
              </a:rPr>
              <a:t>JavaScript Object Notation)</a:t>
            </a:r>
            <a:r>
              <a:rPr lang="ko-KR" altLang="en-US" dirty="0">
                <a:solidFill>
                  <a:schemeClr val="tx1"/>
                </a:solidFill>
              </a:rPr>
              <a:t>은 </a:t>
            </a:r>
            <a:r>
              <a:rPr lang="ko-KR" altLang="en-US" dirty="0">
                <a:solidFill>
                  <a:schemeClr val="tx1"/>
                </a:solidFill>
                <a:hlinkClick r:id="rId2" tooltip="속성-값 쌍 (없는 문서)">
                  <a:extLst>
                    <a:ext uri="{A12FA001-AC4F-418D-AE19-62706E023703}">
                      <ahyp:hlinkClr xmlns:ahyp="http://schemas.microsoft.com/office/drawing/2018/hyperlinkcolor" val="tx"/>
                    </a:ext>
                  </a:extLst>
                </a:hlinkClick>
              </a:rPr>
              <a:t>속성</a:t>
            </a:r>
            <a:r>
              <a:rPr lang="en-US" altLang="ko-KR" dirty="0">
                <a:solidFill>
                  <a:schemeClr val="tx1"/>
                </a:solidFill>
                <a:hlinkClick r:id="rId2" tooltip="속성-값 쌍 (없는 문서)">
                  <a:extLst>
                    <a:ext uri="{A12FA001-AC4F-418D-AE19-62706E023703}">
                      <ahyp:hlinkClr xmlns:ahyp="http://schemas.microsoft.com/office/drawing/2018/hyperlinkcolor" val="tx"/>
                    </a:ext>
                  </a:extLst>
                </a:hlinkClick>
              </a:rPr>
              <a:t>-</a:t>
            </a:r>
            <a:r>
              <a:rPr lang="ko-KR" altLang="en-US" dirty="0">
                <a:solidFill>
                  <a:schemeClr val="tx1"/>
                </a:solidFill>
                <a:hlinkClick r:id="rId2" tooltip="속성-값 쌍 (없는 문서)">
                  <a:extLst>
                    <a:ext uri="{A12FA001-AC4F-418D-AE19-62706E023703}">
                      <ahyp:hlinkClr xmlns:ahyp="http://schemas.microsoft.com/office/drawing/2018/hyperlinkcolor" val="tx"/>
                    </a:ext>
                  </a:extLst>
                </a:hlinkClick>
              </a:rPr>
              <a:t>값 쌍</a:t>
            </a:r>
            <a:r>
              <a:rPr lang="en-US" altLang="ko-KR" dirty="0">
                <a:solidFill>
                  <a:schemeClr val="tx1"/>
                </a:solidFill>
              </a:rPr>
              <a:t>( attribute–value pairs and array data types (or any other serializable value)) </a:t>
            </a:r>
            <a:r>
              <a:rPr lang="ko-KR" altLang="en-US" dirty="0">
                <a:solidFill>
                  <a:schemeClr val="tx1"/>
                </a:solidFill>
              </a:rPr>
              <a:t>또는 </a:t>
            </a:r>
            <a:r>
              <a:rPr lang="en-US" altLang="ko-KR" dirty="0">
                <a:solidFill>
                  <a:schemeClr val="tx1"/>
                </a:solidFill>
              </a:rPr>
              <a:t>"</a:t>
            </a:r>
            <a:r>
              <a:rPr lang="ko-KR" altLang="en-US" dirty="0">
                <a:solidFill>
                  <a:schemeClr val="tx1"/>
                </a:solidFill>
              </a:rPr>
              <a:t>키</a:t>
            </a:r>
            <a:r>
              <a:rPr lang="en-US" altLang="ko-KR" dirty="0">
                <a:solidFill>
                  <a:schemeClr val="tx1"/>
                </a:solidFill>
              </a:rPr>
              <a:t>-</a:t>
            </a:r>
            <a:r>
              <a:rPr lang="ko-KR" altLang="en-US" dirty="0">
                <a:solidFill>
                  <a:schemeClr val="tx1"/>
                </a:solidFill>
              </a:rPr>
              <a:t>값 쌍</a:t>
            </a:r>
            <a:r>
              <a:rPr lang="en-US" altLang="ko-KR" dirty="0">
                <a:solidFill>
                  <a:schemeClr val="tx1"/>
                </a:solidFill>
              </a:rPr>
              <a:t>"</a:t>
            </a:r>
            <a:r>
              <a:rPr lang="ko-KR" altLang="en-US" dirty="0">
                <a:solidFill>
                  <a:schemeClr val="tx1"/>
                </a:solidFill>
              </a:rPr>
              <a:t>으로 이루어진 데이터 오브젝트를 전달하기 위해 인간이 읽고</a:t>
            </a:r>
            <a:r>
              <a:rPr lang="en-US" altLang="ko-KR" dirty="0">
                <a:solidFill>
                  <a:schemeClr val="tx1"/>
                </a:solidFill>
              </a:rPr>
              <a:t> </a:t>
            </a:r>
            <a:r>
              <a:rPr lang="ko-KR" altLang="en-US" dirty="0">
                <a:solidFill>
                  <a:schemeClr val="tx1"/>
                </a:solidFill>
              </a:rPr>
              <a:t>쓰기 쉽게 </a:t>
            </a:r>
            <a:r>
              <a:rPr lang="ko-KR" altLang="en-US" dirty="0">
                <a:solidFill>
                  <a:srgbClr val="C00000"/>
                </a:solidFill>
              </a:rPr>
              <a:t>텍스트를</a:t>
            </a:r>
            <a:r>
              <a:rPr lang="ko-KR" altLang="en-US" dirty="0">
                <a:solidFill>
                  <a:schemeClr val="tx1"/>
                </a:solidFill>
              </a:rPr>
              <a:t> 사용하는 </a:t>
            </a:r>
            <a:r>
              <a:rPr lang="ko-KR" altLang="en-US" dirty="0">
                <a:solidFill>
                  <a:schemeClr val="tx1"/>
                </a:solidFill>
                <a:hlinkClick r:id="rId3" tooltip="개방형 표준">
                  <a:extLst>
                    <a:ext uri="{A12FA001-AC4F-418D-AE19-62706E023703}">
                      <ahyp:hlinkClr xmlns:ahyp="http://schemas.microsoft.com/office/drawing/2018/hyperlinkcolor" val="tx"/>
                    </a:ext>
                  </a:extLst>
                </a:hlinkClick>
              </a:rPr>
              <a:t>개방형 표준</a:t>
            </a:r>
            <a:r>
              <a:rPr lang="ko-KR" altLang="en-US" dirty="0">
                <a:solidFill>
                  <a:schemeClr val="tx1"/>
                </a:solidFill>
              </a:rPr>
              <a:t> 포맷이다</a:t>
            </a:r>
            <a:r>
              <a:rPr lang="en-US" altLang="ko-KR" dirty="0">
                <a:solidFill>
                  <a:schemeClr val="tx1"/>
                </a:solidFill>
              </a:rPr>
              <a:t>. </a:t>
            </a:r>
          </a:p>
          <a:p>
            <a:pPr lvl="1"/>
            <a:r>
              <a:rPr lang="ko-KR" altLang="en-US" dirty="0">
                <a:solidFill>
                  <a:schemeClr val="tx1"/>
                </a:solidFill>
              </a:rPr>
              <a:t>비동기 브라우저</a:t>
            </a:r>
            <a:r>
              <a:rPr lang="en-US" altLang="ko-KR" dirty="0">
                <a:solidFill>
                  <a:schemeClr val="tx1"/>
                </a:solidFill>
              </a:rPr>
              <a:t>/</a:t>
            </a:r>
            <a:r>
              <a:rPr lang="ko-KR" altLang="en-US" dirty="0">
                <a:solidFill>
                  <a:schemeClr val="tx1"/>
                </a:solidFill>
              </a:rPr>
              <a:t>서버 통신 </a:t>
            </a:r>
            <a:r>
              <a:rPr lang="en-US" altLang="ko-KR" dirty="0">
                <a:solidFill>
                  <a:schemeClr val="tx1"/>
                </a:solidFill>
              </a:rPr>
              <a:t>(</a:t>
            </a:r>
            <a:r>
              <a:rPr lang="en-US" altLang="ko-KR" dirty="0">
                <a:solidFill>
                  <a:schemeClr val="tx1"/>
                </a:solidFill>
                <a:hlinkClick r:id="rId4" tooltip="Ajax">
                  <a:extLst>
                    <a:ext uri="{A12FA001-AC4F-418D-AE19-62706E023703}">
                      <ahyp:hlinkClr xmlns:ahyp="http://schemas.microsoft.com/office/drawing/2018/hyperlinkcolor" val="tx"/>
                    </a:ext>
                  </a:extLst>
                </a:hlinkClick>
              </a:rPr>
              <a:t>AJAX</a:t>
            </a:r>
            <a:r>
              <a:rPr lang="en-US" altLang="ko-KR" dirty="0">
                <a:solidFill>
                  <a:schemeClr val="tx1"/>
                </a:solidFill>
              </a:rPr>
              <a:t>)</a:t>
            </a:r>
            <a:r>
              <a:rPr lang="ko-KR" altLang="en-US" dirty="0">
                <a:solidFill>
                  <a:schemeClr val="tx1"/>
                </a:solidFill>
              </a:rPr>
              <a:t>을 위해</a:t>
            </a:r>
            <a:r>
              <a:rPr lang="en-US" altLang="ko-KR" dirty="0">
                <a:solidFill>
                  <a:schemeClr val="tx1"/>
                </a:solidFill>
              </a:rPr>
              <a:t>, </a:t>
            </a:r>
            <a:r>
              <a:rPr lang="ko-KR" altLang="en-US" dirty="0">
                <a:solidFill>
                  <a:schemeClr val="tx1"/>
                </a:solidFill>
              </a:rPr>
              <a:t>넓게는 </a:t>
            </a:r>
            <a:r>
              <a:rPr lang="en-US" altLang="ko-KR" dirty="0">
                <a:solidFill>
                  <a:schemeClr val="tx1"/>
                </a:solidFill>
                <a:hlinkClick r:id="rId5" tooltip="XML">
                  <a:extLst>
                    <a:ext uri="{A12FA001-AC4F-418D-AE19-62706E023703}">
                      <ahyp:hlinkClr xmlns:ahyp="http://schemas.microsoft.com/office/drawing/2018/hyperlinkcolor" val="tx"/>
                    </a:ext>
                  </a:extLst>
                </a:hlinkClick>
              </a:rPr>
              <a:t>XML</a:t>
            </a:r>
            <a:r>
              <a:rPr lang="en-US" altLang="ko-KR" dirty="0">
                <a:solidFill>
                  <a:schemeClr val="tx1"/>
                </a:solidFill>
              </a:rPr>
              <a:t>(</a:t>
            </a:r>
            <a:r>
              <a:rPr lang="en-US" altLang="ko-KR" dirty="0">
                <a:solidFill>
                  <a:schemeClr val="tx1"/>
                </a:solidFill>
                <a:hlinkClick r:id="rId4" tooltip="Ajax">
                  <a:extLst>
                    <a:ext uri="{A12FA001-AC4F-418D-AE19-62706E023703}">
                      <ahyp:hlinkClr xmlns:ahyp="http://schemas.microsoft.com/office/drawing/2018/hyperlinkcolor" val="tx"/>
                    </a:ext>
                  </a:extLst>
                </a:hlinkClick>
              </a:rPr>
              <a:t>AJAX</a:t>
            </a:r>
            <a:r>
              <a:rPr lang="ko-KR" altLang="en-US" dirty="0">
                <a:solidFill>
                  <a:schemeClr val="tx1"/>
                </a:solidFill>
              </a:rPr>
              <a:t>가 사용</a:t>
            </a:r>
            <a:r>
              <a:rPr lang="en-US" altLang="ko-KR" dirty="0">
                <a:solidFill>
                  <a:schemeClr val="tx1"/>
                </a:solidFill>
              </a:rPr>
              <a:t>)</a:t>
            </a:r>
            <a:r>
              <a:rPr lang="ko-KR" altLang="en-US" dirty="0">
                <a:solidFill>
                  <a:schemeClr val="tx1"/>
                </a:solidFill>
              </a:rPr>
              <a:t>을 대체하는 주요 데이터 포맷이다</a:t>
            </a:r>
            <a:r>
              <a:rPr lang="en-US" altLang="ko-KR" dirty="0">
                <a:solidFill>
                  <a:schemeClr val="tx1"/>
                </a:solidFill>
              </a:rPr>
              <a:t>. </a:t>
            </a:r>
            <a:r>
              <a:rPr lang="ko-KR" altLang="en-US" dirty="0">
                <a:solidFill>
                  <a:schemeClr val="tx1"/>
                </a:solidFill>
              </a:rPr>
              <a:t>특히</a:t>
            </a:r>
            <a:r>
              <a:rPr lang="en-US" altLang="ko-KR" dirty="0">
                <a:solidFill>
                  <a:schemeClr val="tx1"/>
                </a:solidFill>
              </a:rPr>
              <a:t>, </a:t>
            </a:r>
            <a:r>
              <a:rPr lang="ko-KR" altLang="en-US" dirty="0">
                <a:solidFill>
                  <a:schemeClr val="tx1"/>
                </a:solidFill>
                <a:hlinkClick r:id="rId6" tooltip="인터넷">
                  <a:extLst>
                    <a:ext uri="{A12FA001-AC4F-418D-AE19-62706E023703}">
                      <ahyp:hlinkClr xmlns:ahyp="http://schemas.microsoft.com/office/drawing/2018/hyperlinkcolor" val="tx"/>
                    </a:ext>
                  </a:extLst>
                </a:hlinkClick>
              </a:rPr>
              <a:t>인터넷</a:t>
            </a:r>
            <a:r>
              <a:rPr lang="ko-KR" altLang="en-US" dirty="0">
                <a:solidFill>
                  <a:schemeClr val="tx1"/>
                </a:solidFill>
              </a:rPr>
              <a:t>에서 자료를 주고 받을 때 그 자료를 표현하는 방법으로 알려져 있다</a:t>
            </a:r>
            <a:r>
              <a:rPr lang="en-US" altLang="ko-KR" dirty="0">
                <a:solidFill>
                  <a:schemeClr val="tx1"/>
                </a:solidFill>
              </a:rPr>
              <a:t>. </a:t>
            </a:r>
            <a:r>
              <a:rPr lang="ko-KR" altLang="en-US" dirty="0">
                <a:solidFill>
                  <a:schemeClr val="tx1"/>
                </a:solidFill>
              </a:rPr>
              <a:t>자료의 종류에 큰 제한은 없으며</a:t>
            </a:r>
            <a:r>
              <a:rPr lang="en-US" altLang="ko-KR" dirty="0">
                <a:solidFill>
                  <a:schemeClr val="tx1"/>
                </a:solidFill>
              </a:rPr>
              <a:t>, </a:t>
            </a:r>
            <a:r>
              <a:rPr lang="ko-KR" altLang="en-US" dirty="0">
                <a:solidFill>
                  <a:schemeClr val="tx1"/>
                </a:solidFill>
              </a:rPr>
              <a:t>특히 </a:t>
            </a:r>
            <a:r>
              <a:rPr lang="ko-KR" altLang="en-US" dirty="0">
                <a:solidFill>
                  <a:schemeClr val="tx1"/>
                </a:solidFill>
                <a:hlinkClick r:id="rId7" tooltip="컴퓨터 프로그램">
                  <a:extLst>
                    <a:ext uri="{A12FA001-AC4F-418D-AE19-62706E023703}">
                      <ahyp:hlinkClr xmlns:ahyp="http://schemas.microsoft.com/office/drawing/2018/hyperlinkcolor" val="tx"/>
                    </a:ext>
                  </a:extLst>
                </a:hlinkClick>
              </a:rPr>
              <a:t>컴퓨터 프로그램</a:t>
            </a:r>
            <a:r>
              <a:rPr lang="ko-KR" altLang="en-US" dirty="0">
                <a:solidFill>
                  <a:schemeClr val="tx1"/>
                </a:solidFill>
              </a:rPr>
              <a:t>의 </a:t>
            </a:r>
            <a:r>
              <a:rPr lang="ko-KR" altLang="en-US" dirty="0" err="1">
                <a:solidFill>
                  <a:schemeClr val="tx1"/>
                </a:solidFill>
                <a:hlinkClick r:id="rId8" tooltip="변수">
                  <a:extLst>
                    <a:ext uri="{A12FA001-AC4F-418D-AE19-62706E023703}">
                      <ahyp:hlinkClr xmlns:ahyp="http://schemas.microsoft.com/office/drawing/2018/hyperlinkcolor" val="tx"/>
                    </a:ext>
                  </a:extLst>
                </a:hlinkClick>
              </a:rPr>
              <a:t>변수</a:t>
            </a:r>
            <a:r>
              <a:rPr lang="ko-KR" altLang="en-US" dirty="0" err="1">
                <a:solidFill>
                  <a:schemeClr val="tx1"/>
                </a:solidFill>
              </a:rPr>
              <a:t>값을</a:t>
            </a:r>
            <a:r>
              <a:rPr lang="ko-KR" altLang="en-US" dirty="0">
                <a:solidFill>
                  <a:schemeClr val="tx1"/>
                </a:solidFill>
              </a:rPr>
              <a:t> 표현하는 데 적합하다</a:t>
            </a:r>
            <a:r>
              <a:rPr lang="en-US" altLang="ko-KR" dirty="0">
                <a:solidFill>
                  <a:schemeClr val="tx1"/>
                </a:solidFill>
              </a:rPr>
              <a:t>.</a:t>
            </a:r>
          </a:p>
          <a:p>
            <a:r>
              <a:rPr kumimoji="1" lang="en-US" altLang="ko-KR" dirty="0"/>
              <a:t>Example</a:t>
            </a:r>
          </a:p>
          <a:p>
            <a:pPr lvl="1"/>
            <a:endParaRPr kumimoji="1" lang="ko-KR" altLang="en-US" dirty="0">
              <a:solidFill>
                <a:schemeClr val="tx1"/>
              </a:solidFill>
            </a:endParaRPr>
          </a:p>
        </p:txBody>
      </p:sp>
      <p:sp>
        <p:nvSpPr>
          <p:cNvPr id="3" name="제목 2">
            <a:extLst>
              <a:ext uri="{FF2B5EF4-FFF2-40B4-BE49-F238E27FC236}">
                <a16:creationId xmlns:a16="http://schemas.microsoft.com/office/drawing/2014/main" id="{6FFCD152-ADF5-4549-ACCF-378057FF381F}"/>
              </a:ext>
            </a:extLst>
          </p:cNvPr>
          <p:cNvSpPr>
            <a:spLocks noGrp="1"/>
          </p:cNvSpPr>
          <p:nvPr>
            <p:ph type="title"/>
          </p:nvPr>
        </p:nvSpPr>
        <p:spPr/>
        <p:txBody>
          <a:bodyPr/>
          <a:lstStyle/>
          <a:p>
            <a:r>
              <a:rPr kumimoji="1" lang="en-US" altLang="ko-KR" dirty="0"/>
              <a:t>JSON(JavaScript Object Notation)</a:t>
            </a:r>
            <a:endParaRPr kumimoji="1" lang="ko-KR" altLang="en-US" dirty="0"/>
          </a:p>
        </p:txBody>
      </p:sp>
      <p:sp>
        <p:nvSpPr>
          <p:cNvPr id="4" name="슬라이드 번호 개체 틀 3">
            <a:extLst>
              <a:ext uri="{FF2B5EF4-FFF2-40B4-BE49-F238E27FC236}">
                <a16:creationId xmlns:a16="http://schemas.microsoft.com/office/drawing/2014/main" id="{106E9D46-D4A5-4F49-9F74-574C99778E96}"/>
              </a:ext>
            </a:extLst>
          </p:cNvPr>
          <p:cNvSpPr>
            <a:spLocks noGrp="1"/>
          </p:cNvSpPr>
          <p:nvPr>
            <p:ph type="sldNum" sz="quarter" idx="12"/>
          </p:nvPr>
        </p:nvSpPr>
        <p:spPr/>
        <p:txBody>
          <a:bodyPr/>
          <a:lstStyle/>
          <a:p>
            <a:fld id="{86CB4B4D-7CA3-9044-876B-883B54F8677D}" type="slidenum">
              <a:rPr lang="en-US" altLang="ko-KR" smtClean="0"/>
              <a:pPr/>
              <a:t>61</a:t>
            </a:fld>
            <a:endParaRPr lang="en-US" altLang="ko-KR" dirty="0"/>
          </a:p>
        </p:txBody>
      </p:sp>
      <p:pic>
        <p:nvPicPr>
          <p:cNvPr id="5" name="그림 4">
            <a:extLst>
              <a:ext uri="{FF2B5EF4-FFF2-40B4-BE49-F238E27FC236}">
                <a16:creationId xmlns:a16="http://schemas.microsoft.com/office/drawing/2014/main" id="{CF507123-9DE9-45B7-9892-C40015B9ACAA}"/>
              </a:ext>
            </a:extLst>
          </p:cNvPr>
          <p:cNvPicPr>
            <a:picLocks noChangeAspect="1"/>
          </p:cNvPicPr>
          <p:nvPr/>
        </p:nvPicPr>
        <p:blipFill>
          <a:blip r:embed="rId9"/>
          <a:stretch>
            <a:fillRect/>
          </a:stretch>
        </p:blipFill>
        <p:spPr>
          <a:xfrm>
            <a:off x="2649972" y="6244952"/>
            <a:ext cx="7704856" cy="2945974"/>
          </a:xfrm>
          <a:prstGeom prst="rect">
            <a:avLst/>
          </a:prstGeom>
        </p:spPr>
      </p:pic>
    </p:spTree>
    <p:extLst>
      <p:ext uri="{BB962C8B-B14F-4D97-AF65-F5344CB8AC3E}">
        <p14:creationId xmlns:p14="http://schemas.microsoft.com/office/powerpoint/2010/main" val="6871993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F8420FF-48D9-B645-AAA2-D79FC1D454B7}"/>
              </a:ext>
            </a:extLst>
          </p:cNvPr>
          <p:cNvSpPr>
            <a:spLocks noGrp="1"/>
          </p:cNvSpPr>
          <p:nvPr>
            <p:ph sz="quarter" idx="1"/>
          </p:nvPr>
        </p:nvSpPr>
        <p:spPr>
          <a:xfrm>
            <a:off x="650240" y="1742640"/>
            <a:ext cx="11704320" cy="5044184"/>
          </a:xfrm>
        </p:spPr>
        <p:txBody>
          <a:bodyPr>
            <a:normAutofit fontScale="92500" lnSpcReduction="10000"/>
          </a:bodyPr>
          <a:lstStyle/>
          <a:p>
            <a:r>
              <a:rPr kumimoji="1" lang="en-US" altLang="ko-KR" dirty="0"/>
              <a:t>JSON package </a:t>
            </a:r>
          </a:p>
          <a:p>
            <a:pPr lvl="1"/>
            <a:r>
              <a:rPr kumimoji="1" lang="en-US" altLang="ko-KR" b="1" dirty="0"/>
              <a:t>JSON Encoding</a:t>
            </a:r>
            <a:r>
              <a:rPr kumimoji="1" lang="en-US" altLang="ko-KR" dirty="0"/>
              <a:t>: </a:t>
            </a:r>
            <a:r>
              <a:rPr lang="en-US" altLang="ko-KR" dirty="0"/>
              <a:t>Python Object (</a:t>
            </a:r>
            <a:r>
              <a:rPr lang="en-US" altLang="ko-KR" dirty="0" err="1"/>
              <a:t>dict</a:t>
            </a:r>
            <a:r>
              <a:rPr lang="en-US" altLang="ko-KR" dirty="0"/>
              <a:t>, list, tuple </a:t>
            </a:r>
            <a:r>
              <a:rPr lang="ko-KR" altLang="en-US" dirty="0"/>
              <a:t>등</a:t>
            </a:r>
            <a:r>
              <a:rPr lang="en-US" altLang="ko-KR" dirty="0"/>
              <a:t>) </a:t>
            </a:r>
            <a:r>
              <a:rPr lang="ko-KR" altLang="en-US" dirty="0"/>
              <a:t>를 </a:t>
            </a:r>
            <a:r>
              <a:rPr lang="en-US" altLang="ko-KR" dirty="0"/>
              <a:t>JSON </a:t>
            </a:r>
            <a:r>
              <a:rPr lang="ko-KR" altLang="en-US" dirty="0"/>
              <a:t>문자열로 변경 </a:t>
            </a:r>
            <a:r>
              <a:rPr kumimoji="1" lang="en-US" altLang="ko-KR" dirty="0"/>
              <a:t>(ex) </a:t>
            </a:r>
            <a:r>
              <a:rPr kumimoji="1" lang="en-US" altLang="ko-KR" dirty="0" err="1">
                <a:solidFill>
                  <a:srgbClr val="C00000"/>
                </a:solidFill>
              </a:rPr>
              <a:t>Json.dumps</a:t>
            </a:r>
            <a:r>
              <a:rPr kumimoji="1" lang="en-US" altLang="ko-KR" dirty="0">
                <a:solidFill>
                  <a:srgbClr val="C00000"/>
                </a:solidFill>
              </a:rPr>
              <a:t>(result)</a:t>
            </a:r>
          </a:p>
          <a:p>
            <a:pPr lvl="1"/>
            <a:r>
              <a:rPr kumimoji="1" lang="en-US" altLang="ko-KR" b="1" dirty="0"/>
              <a:t>JSON Decoding</a:t>
            </a:r>
            <a:r>
              <a:rPr kumimoji="1" lang="en-US" altLang="ko-KR" dirty="0"/>
              <a:t>: JSON</a:t>
            </a:r>
            <a:r>
              <a:rPr kumimoji="1" lang="ko-KR" altLang="en-US" dirty="0"/>
              <a:t> 문자열 </a:t>
            </a:r>
            <a:r>
              <a:rPr kumimoji="1" lang="en-US" altLang="ko-KR" dirty="0"/>
              <a:t>-&gt; Python type (</a:t>
            </a:r>
            <a:r>
              <a:rPr kumimoji="1" lang="en-US" altLang="ko-KR" dirty="0" err="1"/>
              <a:t>dict</a:t>
            </a:r>
            <a:r>
              <a:rPr kumimoji="1" lang="en-US" altLang="ko-KR" dirty="0"/>
              <a:t>, list, tuple, </a:t>
            </a:r>
            <a:r>
              <a:rPr kumimoji="1" lang="ko-KR" altLang="en-US" dirty="0"/>
              <a:t>등</a:t>
            </a:r>
            <a:r>
              <a:rPr kumimoji="1" lang="en-US" altLang="ko-KR" dirty="0"/>
              <a:t>)</a:t>
            </a:r>
          </a:p>
          <a:p>
            <a:pPr marL="390138" lvl="1" indent="0">
              <a:buNone/>
            </a:pPr>
            <a:r>
              <a:rPr kumimoji="1" lang="en-US" altLang="ko-KR" dirty="0"/>
              <a:t>   (ex) </a:t>
            </a:r>
            <a:r>
              <a:rPr kumimoji="1" lang="en-US" altLang="ko-KR" dirty="0" err="1">
                <a:solidFill>
                  <a:srgbClr val="C00000"/>
                </a:solidFill>
              </a:rPr>
              <a:t>json.loads</a:t>
            </a:r>
            <a:r>
              <a:rPr kumimoji="1" lang="en-US" altLang="ko-KR" dirty="0">
                <a:solidFill>
                  <a:srgbClr val="C00000"/>
                </a:solidFill>
              </a:rPr>
              <a:t>(obj)</a:t>
            </a:r>
          </a:p>
          <a:p>
            <a:r>
              <a:rPr kumimoji="1" lang="en-US" altLang="ko-KR" dirty="0"/>
              <a:t>JSON</a:t>
            </a:r>
            <a:r>
              <a:rPr kumimoji="1" lang="ko-KR" altLang="en-US" dirty="0"/>
              <a:t> </a:t>
            </a:r>
            <a:r>
              <a:rPr kumimoji="1" lang="en-US" altLang="ko-KR" dirty="0"/>
              <a:t>format</a:t>
            </a:r>
            <a:r>
              <a:rPr kumimoji="1" lang="ko-KR" altLang="en-US" dirty="0"/>
              <a:t> </a:t>
            </a:r>
            <a:r>
              <a:rPr kumimoji="1" lang="en-US" altLang="ko-KR" dirty="0"/>
              <a:t>normalize</a:t>
            </a:r>
          </a:p>
          <a:p>
            <a:pPr lvl="1"/>
            <a:r>
              <a:rPr kumimoji="1" lang="en-US" altLang="ko-KR" dirty="0" err="1">
                <a:solidFill>
                  <a:srgbClr val="C00000"/>
                </a:solidFill>
              </a:rPr>
              <a:t>pandas.io.json_normalize</a:t>
            </a:r>
            <a:r>
              <a:rPr kumimoji="1" lang="en-US" altLang="ko-KR" dirty="0">
                <a:solidFill>
                  <a:srgbClr val="C00000"/>
                </a:solidFill>
              </a:rPr>
              <a:t>(): </a:t>
            </a:r>
            <a:r>
              <a:rPr kumimoji="1" lang="en-US" altLang="ko-KR" dirty="0"/>
              <a:t>normalize semi-structured JSON data into a flat table (for </a:t>
            </a:r>
            <a:r>
              <a:rPr lang="ko-KR" altLang="en-US" dirty="0"/>
              <a:t>문을 사용하지 않고도 </a:t>
            </a:r>
            <a:r>
              <a:rPr lang="en-US" altLang="ko-KR" dirty="0"/>
              <a:t>JSON </a:t>
            </a:r>
            <a:r>
              <a:rPr lang="ko-KR" altLang="en-US" dirty="0"/>
              <a:t>데이터를 손쉽게 </a:t>
            </a:r>
            <a:r>
              <a:rPr lang="en-US" altLang="ko-KR" dirty="0" err="1"/>
              <a:t>DataFrame</a:t>
            </a:r>
            <a:r>
              <a:rPr lang="ko-KR" altLang="en-US" dirty="0"/>
              <a:t>으로 전환할 수 있음</a:t>
            </a:r>
            <a:r>
              <a:rPr lang="en-US" altLang="ko-KR" dirty="0"/>
              <a:t>)</a:t>
            </a:r>
          </a:p>
          <a:p>
            <a:pPr lvl="1"/>
            <a:endParaRPr kumimoji="1" lang="en-US" altLang="ko-KR" dirty="0"/>
          </a:p>
          <a:p>
            <a:pPr lvl="1"/>
            <a:endParaRPr kumimoji="1" lang="ko-KR" altLang="en-US" dirty="0">
              <a:solidFill>
                <a:schemeClr val="tx1"/>
              </a:solidFill>
            </a:endParaRPr>
          </a:p>
        </p:txBody>
      </p:sp>
      <p:sp>
        <p:nvSpPr>
          <p:cNvPr id="3" name="제목 2">
            <a:extLst>
              <a:ext uri="{FF2B5EF4-FFF2-40B4-BE49-F238E27FC236}">
                <a16:creationId xmlns:a16="http://schemas.microsoft.com/office/drawing/2014/main" id="{6FFCD152-ADF5-4549-ACCF-378057FF381F}"/>
              </a:ext>
            </a:extLst>
          </p:cNvPr>
          <p:cNvSpPr>
            <a:spLocks noGrp="1"/>
          </p:cNvSpPr>
          <p:nvPr>
            <p:ph type="title"/>
          </p:nvPr>
        </p:nvSpPr>
        <p:spPr/>
        <p:txBody>
          <a:bodyPr/>
          <a:lstStyle/>
          <a:p>
            <a:r>
              <a:rPr kumimoji="1" lang="en-US" altLang="ko-KR" dirty="0"/>
              <a:t>JSON(JavaScript Object Notation)</a:t>
            </a:r>
            <a:endParaRPr kumimoji="1" lang="ko-KR" altLang="en-US" dirty="0"/>
          </a:p>
        </p:txBody>
      </p:sp>
      <p:sp>
        <p:nvSpPr>
          <p:cNvPr id="4" name="슬라이드 번호 개체 틀 3">
            <a:extLst>
              <a:ext uri="{FF2B5EF4-FFF2-40B4-BE49-F238E27FC236}">
                <a16:creationId xmlns:a16="http://schemas.microsoft.com/office/drawing/2014/main" id="{106E9D46-D4A5-4F49-9F74-574C99778E96}"/>
              </a:ext>
            </a:extLst>
          </p:cNvPr>
          <p:cNvSpPr>
            <a:spLocks noGrp="1"/>
          </p:cNvSpPr>
          <p:nvPr>
            <p:ph type="sldNum" sz="quarter" idx="12"/>
          </p:nvPr>
        </p:nvSpPr>
        <p:spPr/>
        <p:txBody>
          <a:bodyPr/>
          <a:lstStyle/>
          <a:p>
            <a:fld id="{86CB4B4D-7CA3-9044-876B-883B54F8677D}" type="slidenum">
              <a:rPr lang="en-US" altLang="ko-KR" smtClean="0"/>
              <a:pPr/>
              <a:t>62</a:t>
            </a:fld>
            <a:endParaRPr lang="en-US" altLang="ko-KR" dirty="0"/>
          </a:p>
        </p:txBody>
      </p:sp>
    </p:spTree>
    <p:extLst>
      <p:ext uri="{BB962C8B-B14F-4D97-AF65-F5344CB8AC3E}">
        <p14:creationId xmlns:p14="http://schemas.microsoft.com/office/powerpoint/2010/main" val="25301635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2B14CFE-7A56-8241-9DF3-04787AE7B5B0}"/>
              </a:ext>
            </a:extLst>
          </p:cNvPr>
          <p:cNvSpPr>
            <a:spLocks noGrp="1"/>
          </p:cNvSpPr>
          <p:nvPr>
            <p:ph sz="quarter" idx="1"/>
          </p:nvPr>
        </p:nvSpPr>
        <p:spPr/>
        <p:txBody>
          <a:bodyPr>
            <a:normAutofit/>
          </a:bodyPr>
          <a:lstStyle/>
          <a:p>
            <a:r>
              <a:rPr kumimoji="1" lang="en-US" altLang="ko-KR" dirty="0"/>
              <a:t>gg-6  </a:t>
            </a:r>
            <a:r>
              <a:rPr kumimoji="1" lang="ko-KR" altLang="en-US" dirty="0"/>
              <a:t>데이터처리</a:t>
            </a:r>
            <a:endParaRPr kumimoji="1" lang="en-US" altLang="ko-KR" dirty="0"/>
          </a:p>
          <a:p>
            <a:r>
              <a:rPr kumimoji="1" lang="en-US" altLang="ko-KR" dirty="0"/>
              <a:t>gg-7 </a:t>
            </a:r>
            <a:r>
              <a:rPr kumimoji="1" lang="ko-KR" altLang="en-US" dirty="0" err="1"/>
              <a:t>파일다루기</a:t>
            </a:r>
            <a:endParaRPr kumimoji="1" lang="en-US" altLang="ko-KR" dirty="0"/>
          </a:p>
          <a:p>
            <a:r>
              <a:rPr kumimoji="1" lang="en-US" altLang="ko-KR" dirty="0"/>
              <a:t>gg-8</a:t>
            </a:r>
            <a:r>
              <a:rPr kumimoji="1" lang="ko-KR" altLang="en-US" dirty="0"/>
              <a:t> 날짜데이터</a:t>
            </a:r>
            <a:endParaRPr kumimoji="1" lang="en-US" altLang="ko-KR" dirty="0"/>
          </a:p>
        </p:txBody>
      </p:sp>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r>
              <a:rPr kumimoji="1" lang="en-US" altLang="ko-KR" dirty="0"/>
              <a:t>Labs</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63</a:t>
            </a:fld>
            <a:endParaRPr lang="en-US" altLang="ko-KR"/>
          </a:p>
        </p:txBody>
      </p:sp>
    </p:spTree>
    <p:extLst>
      <p:ext uri="{BB962C8B-B14F-4D97-AF65-F5344CB8AC3E}">
        <p14:creationId xmlns:p14="http://schemas.microsoft.com/office/powerpoint/2010/main" val="22493106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42BCA36-7287-0340-85FE-DE1C91CFFADD}"/>
              </a:ext>
            </a:extLst>
          </p:cNvPr>
          <p:cNvSpPr>
            <a:spLocks noGrp="1"/>
          </p:cNvSpPr>
          <p:nvPr>
            <p:ph type="sldNum" sz="quarter" idx="12"/>
          </p:nvPr>
        </p:nvSpPr>
        <p:spPr/>
        <p:txBody>
          <a:bodyPr/>
          <a:lstStyle/>
          <a:p>
            <a:fld id="{86CB4B4D-7CA3-9044-876B-883B54F8677D}" type="slidenum">
              <a:rPr lang="en-US" altLang="ko-KR" smtClean="0"/>
              <a:pPr/>
              <a:t>64</a:t>
            </a:fld>
            <a:endParaRPr lang="en-US" altLang="ko-KR"/>
          </a:p>
        </p:txBody>
      </p:sp>
      <p:sp>
        <p:nvSpPr>
          <p:cNvPr id="3" name="텍스트 개체 틀 2">
            <a:extLst>
              <a:ext uri="{FF2B5EF4-FFF2-40B4-BE49-F238E27FC236}">
                <a16:creationId xmlns:a16="http://schemas.microsoft.com/office/drawing/2014/main" id="{3711323A-8835-FF4C-896F-0E4DEA35DE10}"/>
              </a:ext>
            </a:extLst>
          </p:cNvPr>
          <p:cNvSpPr>
            <a:spLocks noGrp="1"/>
          </p:cNvSpPr>
          <p:nvPr>
            <p:ph type="body" sz="quarter" idx="13"/>
          </p:nvPr>
        </p:nvSpPr>
        <p:spPr/>
        <p:txBody>
          <a:bodyPr/>
          <a:lstStyle/>
          <a:p>
            <a:r>
              <a:rPr kumimoji="1" lang="ko-KR" altLang="en-US" dirty="0"/>
              <a:t>웹 </a:t>
            </a:r>
            <a:r>
              <a:rPr kumimoji="1" lang="ko-KR" altLang="en-US" dirty="0" err="1"/>
              <a:t>크롤링</a:t>
            </a:r>
            <a:endParaRPr kumimoji="1" lang="ko-KR" altLang="en-US" dirty="0"/>
          </a:p>
        </p:txBody>
      </p:sp>
    </p:spTree>
    <p:extLst>
      <p:ext uri="{BB962C8B-B14F-4D97-AF65-F5344CB8AC3E}">
        <p14:creationId xmlns:p14="http://schemas.microsoft.com/office/powerpoint/2010/main" val="7400797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2B14CFE-7A56-8241-9DF3-04787AE7B5B0}"/>
              </a:ext>
            </a:extLst>
          </p:cNvPr>
          <p:cNvSpPr>
            <a:spLocks noGrp="1"/>
          </p:cNvSpPr>
          <p:nvPr>
            <p:ph sz="quarter" idx="1"/>
          </p:nvPr>
        </p:nvSpPr>
        <p:spPr/>
        <p:txBody>
          <a:bodyPr>
            <a:normAutofit/>
          </a:bodyPr>
          <a:lstStyle/>
          <a:p>
            <a:r>
              <a:rPr kumimoji="1" lang="ko-KR" altLang="en-US" b="1" dirty="0" err="1"/>
              <a:t>스크레이핑</a:t>
            </a:r>
            <a:r>
              <a:rPr kumimoji="1" lang="en-US" altLang="ko-KR" b="1" dirty="0"/>
              <a:t>(Scraping): </a:t>
            </a:r>
            <a:r>
              <a:rPr kumimoji="1" lang="ko-KR" altLang="en-US" dirty="0" err="1"/>
              <a:t>웨사이트의</a:t>
            </a:r>
            <a:r>
              <a:rPr kumimoji="1" lang="ko-KR" altLang="en-US" dirty="0"/>
              <a:t> 특정 정보를 추출하는 것으로 웹데이터의 구조 분석이 필요하다</a:t>
            </a:r>
            <a:r>
              <a:rPr kumimoji="1" lang="en-US" altLang="ko-KR" dirty="0"/>
              <a:t>. </a:t>
            </a:r>
            <a:r>
              <a:rPr kumimoji="1" lang="ko-KR" altLang="en-US" dirty="0"/>
              <a:t>로그인이 필요한 경우가 많다</a:t>
            </a:r>
            <a:r>
              <a:rPr kumimoji="1" lang="en-US" altLang="ko-KR" dirty="0"/>
              <a:t>.</a:t>
            </a:r>
          </a:p>
          <a:p>
            <a:r>
              <a:rPr kumimoji="1" lang="ko-KR" altLang="en-US" b="1" dirty="0" err="1"/>
              <a:t>크롤링</a:t>
            </a:r>
            <a:r>
              <a:rPr kumimoji="1" lang="en-US" altLang="ko-KR" b="1" dirty="0"/>
              <a:t>(Crawling):</a:t>
            </a:r>
            <a:r>
              <a:rPr kumimoji="1" lang="ko-KR" altLang="en-US" dirty="0"/>
              <a:t> 프로그램으로 자동으로 </a:t>
            </a:r>
            <a:r>
              <a:rPr kumimoji="1" lang="en-US" altLang="ko-KR" dirty="0"/>
              <a:t>(</a:t>
            </a:r>
            <a:r>
              <a:rPr kumimoji="1" lang="ko-KR" altLang="en-US" dirty="0"/>
              <a:t>보통 정기적으로</a:t>
            </a:r>
            <a:r>
              <a:rPr kumimoji="1" lang="en-US" altLang="ko-KR" dirty="0"/>
              <a:t>) </a:t>
            </a:r>
            <a:r>
              <a:rPr kumimoji="1" lang="ko-KR" altLang="en-US" dirty="0"/>
              <a:t>웹사이트를 돌며 정보를 추출하는 것을 말한다</a:t>
            </a:r>
            <a:r>
              <a:rPr kumimoji="1" lang="en-US" altLang="ko-KR" dirty="0"/>
              <a:t>. </a:t>
            </a:r>
            <a:r>
              <a:rPr kumimoji="1" lang="ko-KR" altLang="en-US" dirty="0"/>
              <a:t>이러한 작업을 수행하는 프로그램을 </a:t>
            </a:r>
            <a:r>
              <a:rPr kumimoji="1" lang="ko-KR" altLang="en-US" dirty="0" err="1"/>
              <a:t>크롤러</a:t>
            </a:r>
            <a:r>
              <a:rPr kumimoji="1" lang="en-US" altLang="ko-KR" dirty="0"/>
              <a:t>, </a:t>
            </a:r>
            <a:r>
              <a:rPr kumimoji="1" lang="ko-KR" altLang="en-US" dirty="0" err="1"/>
              <a:t>스파이더라고한다</a:t>
            </a:r>
            <a:r>
              <a:rPr kumimoji="1" lang="en-US" altLang="ko-KR" dirty="0"/>
              <a:t>.</a:t>
            </a:r>
          </a:p>
        </p:txBody>
      </p:sp>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r>
              <a:rPr kumimoji="1" lang="ko-KR" altLang="en-US" dirty="0"/>
              <a:t>웹 </a:t>
            </a:r>
            <a:r>
              <a:rPr kumimoji="1" lang="ko-KR" altLang="en-US" dirty="0" err="1"/>
              <a:t>크롤링</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65</a:t>
            </a:fld>
            <a:endParaRPr lang="en-US" altLang="ko-KR"/>
          </a:p>
        </p:txBody>
      </p:sp>
    </p:spTree>
    <p:extLst>
      <p:ext uri="{BB962C8B-B14F-4D97-AF65-F5344CB8AC3E}">
        <p14:creationId xmlns:p14="http://schemas.microsoft.com/office/powerpoint/2010/main" val="13296278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2B14CFE-7A56-8241-9DF3-04787AE7B5B0}"/>
              </a:ext>
            </a:extLst>
          </p:cNvPr>
          <p:cNvSpPr>
            <a:spLocks noGrp="1"/>
          </p:cNvSpPr>
          <p:nvPr>
            <p:ph sz="quarter" idx="1"/>
          </p:nvPr>
        </p:nvSpPr>
        <p:spPr/>
        <p:txBody>
          <a:bodyPr>
            <a:normAutofit/>
          </a:bodyPr>
          <a:lstStyle/>
          <a:p>
            <a:r>
              <a:rPr lang="en-US" altLang="ko-KR" b="1" dirty="0"/>
              <a:t>Regular Expression</a:t>
            </a:r>
          </a:p>
          <a:p>
            <a:pPr marL="944896" lvl="1" indent="-457200"/>
            <a:r>
              <a:rPr lang="ko-KR" altLang="en-US" dirty="0"/>
              <a:t>특정한 규칙의 문자열의 집합을 표현하기 위한 형식언어</a:t>
            </a:r>
            <a:endParaRPr lang="en-US" altLang="ko-KR" dirty="0"/>
          </a:p>
          <a:p>
            <a:r>
              <a:rPr lang="en-US" altLang="ko-KR" dirty="0"/>
              <a:t> </a:t>
            </a:r>
            <a:r>
              <a:rPr lang="en-US" altLang="ko-KR" b="1" dirty="0"/>
              <a:t>Meta</a:t>
            </a:r>
            <a:r>
              <a:rPr lang="ko-KR" altLang="en-US" b="1" dirty="0"/>
              <a:t> </a:t>
            </a:r>
            <a:r>
              <a:rPr lang="en-US" altLang="ko-KR" b="1" dirty="0"/>
              <a:t>characters</a:t>
            </a:r>
          </a:p>
        </p:txBody>
      </p:sp>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r>
              <a:rPr kumimoji="1" lang="en-US" altLang="ko-KR" dirty="0"/>
              <a:t>Regular</a:t>
            </a:r>
            <a:r>
              <a:rPr kumimoji="1" lang="ko-KR" altLang="en-US" dirty="0"/>
              <a:t> </a:t>
            </a:r>
            <a:r>
              <a:rPr kumimoji="1" lang="en-US" altLang="ko-KR" dirty="0"/>
              <a:t>Expression (RE)</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66</a:t>
            </a:fld>
            <a:endParaRPr lang="en-US" altLang="ko-KR"/>
          </a:p>
        </p:txBody>
      </p:sp>
      <p:pic>
        <p:nvPicPr>
          <p:cNvPr id="5" name="그림 4">
            <a:extLst>
              <a:ext uri="{FF2B5EF4-FFF2-40B4-BE49-F238E27FC236}">
                <a16:creationId xmlns:a16="http://schemas.microsoft.com/office/drawing/2014/main" id="{4AADC31D-1BC5-48AC-8393-C75B1F09A200}"/>
              </a:ext>
            </a:extLst>
          </p:cNvPr>
          <p:cNvPicPr>
            <a:picLocks noChangeAspect="1"/>
          </p:cNvPicPr>
          <p:nvPr/>
        </p:nvPicPr>
        <p:blipFill>
          <a:blip r:embed="rId2"/>
          <a:stretch>
            <a:fillRect/>
          </a:stretch>
        </p:blipFill>
        <p:spPr>
          <a:xfrm>
            <a:off x="2325935" y="3652664"/>
            <a:ext cx="9249099" cy="5756347"/>
          </a:xfrm>
          <a:prstGeom prst="rect">
            <a:avLst/>
          </a:prstGeom>
        </p:spPr>
      </p:pic>
    </p:spTree>
    <p:extLst>
      <p:ext uri="{BB962C8B-B14F-4D97-AF65-F5344CB8AC3E}">
        <p14:creationId xmlns:p14="http://schemas.microsoft.com/office/powerpoint/2010/main" val="1062934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r>
              <a:rPr kumimoji="1" lang="en-US" altLang="ko-KR" dirty="0"/>
              <a:t>Regular</a:t>
            </a:r>
            <a:r>
              <a:rPr kumimoji="1" lang="ko-KR" altLang="en-US" dirty="0"/>
              <a:t> </a:t>
            </a:r>
            <a:r>
              <a:rPr kumimoji="1" lang="en-US" altLang="ko-KR" dirty="0"/>
              <a:t>Expression (RE)</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67</a:t>
            </a:fld>
            <a:endParaRPr lang="en-US" altLang="ko-KR"/>
          </a:p>
        </p:txBody>
      </p:sp>
      <p:pic>
        <p:nvPicPr>
          <p:cNvPr id="6" name="내용 개체 틀 5">
            <a:extLst>
              <a:ext uri="{FF2B5EF4-FFF2-40B4-BE49-F238E27FC236}">
                <a16:creationId xmlns:a16="http://schemas.microsoft.com/office/drawing/2014/main" id="{76FB8147-C6ED-4F60-902D-803CE2092B99}"/>
              </a:ext>
            </a:extLst>
          </p:cNvPr>
          <p:cNvPicPr>
            <a:picLocks noGrp="1" noChangeAspect="1"/>
          </p:cNvPicPr>
          <p:nvPr>
            <p:ph sz="quarter" idx="1"/>
          </p:nvPr>
        </p:nvPicPr>
        <p:blipFill>
          <a:blip r:embed="rId2"/>
          <a:stretch>
            <a:fillRect/>
          </a:stretch>
        </p:blipFill>
        <p:spPr>
          <a:xfrm>
            <a:off x="2253928" y="1696095"/>
            <a:ext cx="8336094" cy="5268937"/>
          </a:xfrm>
          <a:prstGeom prst="rect">
            <a:avLst/>
          </a:prstGeom>
        </p:spPr>
      </p:pic>
      <p:pic>
        <p:nvPicPr>
          <p:cNvPr id="7" name="그림 6">
            <a:extLst>
              <a:ext uri="{FF2B5EF4-FFF2-40B4-BE49-F238E27FC236}">
                <a16:creationId xmlns:a16="http://schemas.microsoft.com/office/drawing/2014/main" id="{10E92702-05F5-4FEE-A62E-4BF12BDD2FCB}"/>
              </a:ext>
            </a:extLst>
          </p:cNvPr>
          <p:cNvPicPr>
            <a:picLocks noChangeAspect="1"/>
          </p:cNvPicPr>
          <p:nvPr/>
        </p:nvPicPr>
        <p:blipFill>
          <a:blip r:embed="rId3"/>
          <a:stretch>
            <a:fillRect/>
          </a:stretch>
        </p:blipFill>
        <p:spPr>
          <a:xfrm>
            <a:off x="2266094" y="6994828"/>
            <a:ext cx="8491048" cy="2058436"/>
          </a:xfrm>
          <a:prstGeom prst="rect">
            <a:avLst/>
          </a:prstGeom>
        </p:spPr>
      </p:pic>
    </p:spTree>
    <p:extLst>
      <p:ext uri="{BB962C8B-B14F-4D97-AF65-F5344CB8AC3E}">
        <p14:creationId xmlns:p14="http://schemas.microsoft.com/office/powerpoint/2010/main" val="2071324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r>
              <a:rPr kumimoji="1" lang="en-US" altLang="ko-KR" dirty="0"/>
              <a:t>Regular</a:t>
            </a:r>
            <a:r>
              <a:rPr kumimoji="1" lang="ko-KR" altLang="en-US" dirty="0"/>
              <a:t> </a:t>
            </a:r>
            <a:r>
              <a:rPr kumimoji="1" lang="en-US" altLang="ko-KR" dirty="0"/>
              <a:t>Expression (RE)</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68</a:t>
            </a:fld>
            <a:endParaRPr lang="en-US" altLang="ko-KR"/>
          </a:p>
        </p:txBody>
      </p:sp>
      <p:sp>
        <p:nvSpPr>
          <p:cNvPr id="8" name="부제목 2">
            <a:extLst>
              <a:ext uri="{FF2B5EF4-FFF2-40B4-BE49-F238E27FC236}">
                <a16:creationId xmlns:a16="http://schemas.microsoft.com/office/drawing/2014/main" id="{416441BC-944C-4807-9B7D-C8F0061BDFAD}"/>
              </a:ext>
            </a:extLst>
          </p:cNvPr>
          <p:cNvSpPr txBox="1">
            <a:spLocks/>
          </p:cNvSpPr>
          <p:nvPr/>
        </p:nvSpPr>
        <p:spPr>
          <a:xfrm>
            <a:off x="558720" y="1780456"/>
            <a:ext cx="11704320" cy="7022592"/>
          </a:xfrm>
          <a:prstGeom prst="rect">
            <a:avLst/>
          </a:prstGeom>
        </p:spPr>
        <p:txBody>
          <a:bodyPr vert="horz" lIns="130046" tIns="65023" rIns="130046" bIns="65023">
            <a:normAutofit fontScale="77500" lnSpcReduction="20000"/>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487695" indent="-487695" defTabSz="914400">
              <a:buFont typeface="Wingdings" panose="05000000000000000000" pitchFamily="2" charset="2"/>
              <a:buChar char="v"/>
            </a:pPr>
            <a:r>
              <a:rPr lang="en-US" altLang="ko-KR" b="1" dirty="0"/>
              <a:t>Examples</a:t>
            </a:r>
            <a:r>
              <a:rPr lang="ko-KR" altLang="en-US" b="1" dirty="0"/>
              <a:t> </a:t>
            </a:r>
            <a:endParaRPr lang="en-US" altLang="ko-KR" b="1" dirty="0"/>
          </a:p>
          <a:p>
            <a:pPr marL="853467" lvl="1" indent="-365771" defTabSz="914400">
              <a:buFont typeface="Arial" panose="020B0604020202020204" pitchFamily="34" charset="0"/>
              <a:buChar char="•"/>
            </a:pPr>
            <a:r>
              <a:rPr lang="en-US" altLang="ko-KR" dirty="0">
                <a:latin typeface="Courier New" panose="02070309020205020404" pitchFamily="49" charset="0"/>
                <a:cs typeface="Courier New" panose="02070309020205020404" pitchFamily="49" charset="0"/>
              </a:rPr>
              <a:t>^http     : </a:t>
            </a:r>
            <a:r>
              <a:rPr lang="ko-KR" altLang="en-US" dirty="0">
                <a:solidFill>
                  <a:srgbClr val="535353"/>
                </a:solidFill>
                <a:latin typeface="Courier New" panose="02070309020205020404" pitchFamily="49" charset="0"/>
                <a:cs typeface="Courier New" panose="02070309020205020404" pitchFamily="49" charset="0"/>
              </a:rPr>
              <a:t>문자열의 맨 처음에 </a:t>
            </a:r>
            <a:r>
              <a:rPr lang="en-US" altLang="ko-KR" dirty="0">
                <a:solidFill>
                  <a:srgbClr val="535353"/>
                </a:solidFill>
                <a:latin typeface="Courier New" panose="02070309020205020404" pitchFamily="49" charset="0"/>
                <a:cs typeface="Courier New" panose="02070309020205020404" pitchFamily="49" charset="0"/>
              </a:rPr>
              <a:t>http</a:t>
            </a:r>
            <a:r>
              <a:rPr lang="ko-KR" altLang="en-US" dirty="0">
                <a:solidFill>
                  <a:srgbClr val="535353"/>
                </a:solidFill>
                <a:latin typeface="Courier New" panose="02070309020205020404" pitchFamily="49" charset="0"/>
                <a:cs typeface="Courier New" panose="02070309020205020404" pitchFamily="49" charset="0"/>
              </a:rPr>
              <a:t>가 온 경우에 매치</a:t>
            </a:r>
            <a:endParaRPr lang="en-US" altLang="ko-KR" dirty="0">
              <a:solidFill>
                <a:srgbClr val="535353"/>
              </a:solidFill>
              <a:latin typeface="Courier New" panose="02070309020205020404" pitchFamily="49" charset="0"/>
              <a:cs typeface="Courier New" panose="02070309020205020404" pitchFamily="49" charset="0"/>
            </a:endParaRPr>
          </a:p>
          <a:p>
            <a:pPr marL="853467" lvl="1" indent="-365771" defTabSz="914400">
              <a:buFont typeface="Arial" panose="020B0604020202020204" pitchFamily="34" charset="0"/>
              <a:buChar char="•"/>
            </a:pPr>
            <a:r>
              <a:rPr lang="en-US" altLang="ko-KR" dirty="0">
                <a:solidFill>
                  <a:srgbClr val="535353"/>
                </a:solidFill>
                <a:latin typeface="Courier New" panose="02070309020205020404" pitchFamily="49" charset="0"/>
                <a:cs typeface="Courier New" panose="02070309020205020404" pitchFamily="49" charset="0"/>
              </a:rPr>
              <a:t>them$     : </a:t>
            </a:r>
            <a:r>
              <a:rPr lang="ko-KR" altLang="en-US" dirty="0">
                <a:solidFill>
                  <a:srgbClr val="535353"/>
                </a:solidFill>
                <a:latin typeface="Courier New" panose="02070309020205020404" pitchFamily="49" charset="0"/>
                <a:cs typeface="Courier New" panose="02070309020205020404" pitchFamily="49" charset="0"/>
              </a:rPr>
              <a:t>문자열이 </a:t>
            </a:r>
            <a:r>
              <a:rPr lang="en-US" altLang="ko-KR" dirty="0">
                <a:solidFill>
                  <a:srgbClr val="535353"/>
                </a:solidFill>
                <a:latin typeface="Courier New" panose="02070309020205020404" pitchFamily="49" charset="0"/>
                <a:cs typeface="Courier New" panose="02070309020205020404" pitchFamily="49" charset="0"/>
              </a:rPr>
              <a:t>them</a:t>
            </a:r>
            <a:r>
              <a:rPr lang="ko-KR" altLang="en-US" dirty="0">
                <a:solidFill>
                  <a:srgbClr val="535353"/>
                </a:solidFill>
                <a:latin typeface="Courier New" panose="02070309020205020404" pitchFamily="49" charset="0"/>
                <a:cs typeface="Courier New" panose="02070309020205020404" pitchFamily="49" charset="0"/>
              </a:rPr>
              <a:t>으로 끝난 경우에 </a:t>
            </a:r>
            <a:r>
              <a:rPr lang="en-US" altLang="ko-KR" dirty="0">
                <a:solidFill>
                  <a:srgbClr val="535353"/>
                </a:solidFill>
                <a:latin typeface="Courier New" panose="02070309020205020404" pitchFamily="49" charset="0"/>
                <a:cs typeface="Courier New" panose="02070309020205020404" pitchFamily="49" charset="0"/>
              </a:rPr>
              <a:t>them</a:t>
            </a:r>
            <a:r>
              <a:rPr lang="ko-KR" altLang="en-US" dirty="0">
                <a:solidFill>
                  <a:srgbClr val="535353"/>
                </a:solidFill>
                <a:latin typeface="Courier New" panose="02070309020205020404" pitchFamily="49" charset="0"/>
                <a:cs typeface="Courier New" panose="02070309020205020404" pitchFamily="49" charset="0"/>
              </a:rPr>
              <a:t>에 매치</a:t>
            </a:r>
            <a:r>
              <a:rPr lang="en-US" altLang="ko-KR" dirty="0">
                <a:solidFill>
                  <a:srgbClr val="535353"/>
                </a:solidFill>
                <a:latin typeface="Courier New" panose="02070309020205020404" pitchFamily="49" charset="0"/>
                <a:cs typeface="Courier New" panose="02070309020205020404" pitchFamily="49" charset="0"/>
              </a:rPr>
              <a:t> </a:t>
            </a:r>
          </a:p>
          <a:p>
            <a:pPr marL="853467" lvl="1" indent="-365771" defTabSz="914400">
              <a:buFont typeface="Arial" panose="020B0604020202020204" pitchFamily="34" charset="0"/>
              <a:buChar char="•"/>
            </a:pPr>
            <a:r>
              <a:rPr lang="en-US" altLang="ko-KR" dirty="0">
                <a:solidFill>
                  <a:srgbClr val="535353"/>
                </a:solidFill>
                <a:latin typeface="Courier New" panose="02070309020205020404" pitchFamily="49" charset="0"/>
                <a:cs typeface="Courier New" panose="02070309020205020404" pitchFamily="49" charset="0"/>
              </a:rPr>
              <a:t>\</a:t>
            </a:r>
            <a:r>
              <a:rPr lang="en-US" altLang="ko-KR" dirty="0" err="1">
                <a:solidFill>
                  <a:srgbClr val="535353"/>
                </a:solidFill>
                <a:latin typeface="Courier New" panose="02070309020205020404" pitchFamily="49" charset="0"/>
                <a:cs typeface="Courier New" panose="02070309020205020404" pitchFamily="49" charset="0"/>
              </a:rPr>
              <a:t>bplay</a:t>
            </a:r>
            <a:r>
              <a:rPr lang="en-US" altLang="ko-KR" dirty="0">
                <a:solidFill>
                  <a:srgbClr val="535353"/>
                </a:solidFill>
                <a:latin typeface="Courier New" panose="02070309020205020404" pitchFamily="49" charset="0"/>
                <a:cs typeface="Courier New" panose="02070309020205020404" pitchFamily="49" charset="0"/>
              </a:rPr>
              <a:t>\b  : play </a:t>
            </a:r>
            <a:r>
              <a:rPr lang="ko-KR" altLang="en-US" dirty="0">
                <a:solidFill>
                  <a:srgbClr val="535353"/>
                </a:solidFill>
                <a:latin typeface="Courier New" panose="02070309020205020404" pitchFamily="49" charset="0"/>
                <a:cs typeface="Courier New" panose="02070309020205020404" pitchFamily="49" charset="0"/>
              </a:rPr>
              <a:t>의 양 끝에 단어 경계가 오는 경우에만 </a:t>
            </a:r>
            <a:r>
              <a:rPr lang="en-US" altLang="ko-KR" dirty="0">
                <a:solidFill>
                  <a:srgbClr val="535353"/>
                </a:solidFill>
                <a:latin typeface="Courier New" panose="02070309020205020404" pitchFamily="49" charset="0"/>
                <a:cs typeface="Courier New" panose="02070309020205020404" pitchFamily="49" charset="0"/>
              </a:rPr>
              <a:t>play</a:t>
            </a:r>
            <a:r>
              <a:rPr lang="ko-KR" altLang="en-US" dirty="0">
                <a:solidFill>
                  <a:srgbClr val="535353"/>
                </a:solidFill>
                <a:latin typeface="Courier New" panose="02070309020205020404" pitchFamily="49" charset="0"/>
                <a:cs typeface="Courier New" panose="02070309020205020404" pitchFamily="49" charset="0"/>
              </a:rPr>
              <a:t>에 매치</a:t>
            </a:r>
            <a:endParaRPr lang="en-US" altLang="ko-KR" dirty="0">
              <a:solidFill>
                <a:srgbClr val="535353"/>
              </a:solidFill>
              <a:latin typeface="Courier New" panose="02070309020205020404" pitchFamily="49" charset="0"/>
              <a:cs typeface="Courier New" panose="02070309020205020404" pitchFamily="49" charset="0"/>
            </a:endParaRPr>
          </a:p>
          <a:p>
            <a:pPr lvl="1" defTabSz="914400"/>
            <a:r>
              <a:rPr lang="en-US" altLang="ko-KR" dirty="0">
                <a:solidFill>
                  <a:srgbClr val="535353"/>
                </a:solidFill>
                <a:latin typeface="Courier New" panose="02070309020205020404" pitchFamily="49" charset="0"/>
                <a:cs typeface="Courier New" panose="02070309020205020404" pitchFamily="49" charset="0"/>
              </a:rPr>
              <a:t>              (</a:t>
            </a:r>
            <a:r>
              <a:rPr lang="ko-KR" altLang="en-US" dirty="0">
                <a:solidFill>
                  <a:srgbClr val="535353"/>
                </a:solidFill>
                <a:latin typeface="Courier New" panose="02070309020205020404" pitchFamily="49" charset="0"/>
                <a:cs typeface="Courier New" panose="02070309020205020404" pitchFamily="49" charset="0"/>
              </a:rPr>
              <a:t>“</a:t>
            </a:r>
            <a:r>
              <a:rPr lang="en-US" altLang="ko-KR" dirty="0">
                <a:solidFill>
                  <a:srgbClr val="535353"/>
                </a:solidFill>
                <a:latin typeface="Courier New" panose="02070309020205020404" pitchFamily="49" charset="0"/>
                <a:cs typeface="Courier New" panose="02070309020205020404" pitchFamily="49" charset="0"/>
              </a:rPr>
              <a:t>playground”</a:t>
            </a:r>
            <a:r>
              <a:rPr lang="ko-KR" altLang="en-US" dirty="0">
                <a:solidFill>
                  <a:srgbClr val="535353"/>
                </a:solidFill>
                <a:latin typeface="Courier New" panose="02070309020205020404" pitchFamily="49" charset="0"/>
                <a:cs typeface="Courier New" panose="02070309020205020404" pitchFamily="49" charset="0"/>
              </a:rPr>
              <a:t>의 </a:t>
            </a:r>
            <a:r>
              <a:rPr lang="en-US" altLang="ko-KR" dirty="0">
                <a:solidFill>
                  <a:srgbClr val="535353"/>
                </a:solidFill>
                <a:latin typeface="Courier New" panose="02070309020205020404" pitchFamily="49" charset="0"/>
                <a:cs typeface="Courier New" panose="02070309020205020404" pitchFamily="49" charset="0"/>
              </a:rPr>
              <a:t>play</a:t>
            </a:r>
            <a:r>
              <a:rPr lang="ko-KR" altLang="en-US" dirty="0">
                <a:solidFill>
                  <a:srgbClr val="535353"/>
                </a:solidFill>
                <a:latin typeface="Courier New" panose="02070309020205020404" pitchFamily="49" charset="0"/>
                <a:cs typeface="Courier New" panose="02070309020205020404" pitchFamily="49" charset="0"/>
              </a:rPr>
              <a:t>에는 매치하지 않음</a:t>
            </a:r>
            <a:r>
              <a:rPr lang="en-US" altLang="ko-KR" dirty="0">
                <a:solidFill>
                  <a:srgbClr val="535353"/>
                </a:solidFill>
                <a:latin typeface="Courier New" panose="02070309020205020404" pitchFamily="49" charset="0"/>
                <a:cs typeface="Courier New" panose="02070309020205020404" pitchFamily="49" charset="0"/>
              </a:rPr>
              <a:t>)</a:t>
            </a:r>
          </a:p>
          <a:p>
            <a:pPr marL="853467" lvl="1" indent="-365771" defTabSz="914400">
              <a:buFont typeface="Arial" panose="020B0604020202020204" pitchFamily="34" charset="0"/>
              <a:buChar char="•"/>
            </a:pPr>
            <a:r>
              <a:rPr lang="en-US" altLang="ko-KR" dirty="0">
                <a:solidFill>
                  <a:srgbClr val="535353"/>
                </a:solidFill>
                <a:latin typeface="Courier New" panose="02070309020205020404" pitchFamily="49" charset="0"/>
                <a:cs typeface="Courier New" panose="02070309020205020404" pitchFamily="49" charset="0"/>
              </a:rPr>
              <a:t>\</a:t>
            </a:r>
            <a:r>
              <a:rPr lang="en-US" altLang="ko-KR" dirty="0" err="1">
                <a:solidFill>
                  <a:srgbClr val="535353"/>
                </a:solidFill>
                <a:latin typeface="Courier New" panose="02070309020205020404" pitchFamily="49" charset="0"/>
                <a:cs typeface="Courier New" panose="02070309020205020404" pitchFamily="49" charset="0"/>
              </a:rPr>
              <a:t>bplay</a:t>
            </a:r>
            <a:r>
              <a:rPr lang="en-US" altLang="ko-KR" dirty="0">
                <a:solidFill>
                  <a:srgbClr val="535353"/>
                </a:solidFill>
                <a:latin typeface="Courier New" panose="02070309020205020404" pitchFamily="49" charset="0"/>
                <a:cs typeface="Courier New" panose="02070309020205020404" pitchFamily="49" charset="0"/>
              </a:rPr>
              <a:t>\B  : play</a:t>
            </a:r>
            <a:r>
              <a:rPr lang="ko-KR" altLang="en-US" dirty="0">
                <a:solidFill>
                  <a:srgbClr val="535353"/>
                </a:solidFill>
                <a:latin typeface="Courier New" panose="02070309020205020404" pitchFamily="49" charset="0"/>
                <a:cs typeface="Courier New" panose="02070309020205020404" pitchFamily="49" charset="0"/>
              </a:rPr>
              <a:t>뒤에 단어 경계가 아닌 것이 왔을 때 </a:t>
            </a:r>
            <a:r>
              <a:rPr lang="en-US" altLang="ko-KR" dirty="0">
                <a:solidFill>
                  <a:srgbClr val="535353"/>
                </a:solidFill>
                <a:latin typeface="Courier New" panose="02070309020205020404" pitchFamily="49" charset="0"/>
                <a:cs typeface="Courier New" panose="02070309020205020404" pitchFamily="49" charset="0"/>
              </a:rPr>
              <a:t>play</a:t>
            </a:r>
            <a:r>
              <a:rPr lang="ko-KR" altLang="en-US" dirty="0">
                <a:solidFill>
                  <a:srgbClr val="535353"/>
                </a:solidFill>
                <a:latin typeface="Courier New" panose="02070309020205020404" pitchFamily="49" charset="0"/>
                <a:cs typeface="Courier New" panose="02070309020205020404" pitchFamily="49" charset="0"/>
              </a:rPr>
              <a:t>에 매치</a:t>
            </a:r>
            <a:endParaRPr lang="en-US" altLang="ko-KR" dirty="0">
              <a:solidFill>
                <a:srgbClr val="535353"/>
              </a:solidFill>
              <a:latin typeface="Courier New" panose="02070309020205020404" pitchFamily="49" charset="0"/>
              <a:cs typeface="Courier New" panose="02070309020205020404" pitchFamily="49" charset="0"/>
            </a:endParaRPr>
          </a:p>
          <a:p>
            <a:pPr lvl="1" defTabSz="914400"/>
            <a:r>
              <a:rPr lang="en-US" altLang="ko-KR" dirty="0">
                <a:solidFill>
                  <a:srgbClr val="535353"/>
                </a:solidFill>
                <a:latin typeface="Courier New" panose="02070309020205020404" pitchFamily="49" charset="0"/>
                <a:cs typeface="Courier New" panose="02070309020205020404" pitchFamily="49" charset="0"/>
              </a:rPr>
              <a:t>              (play</a:t>
            </a:r>
            <a:r>
              <a:rPr lang="ko-KR" altLang="en-US" dirty="0">
                <a:solidFill>
                  <a:srgbClr val="535353"/>
                </a:solidFill>
                <a:latin typeface="Courier New" panose="02070309020205020404" pitchFamily="49" charset="0"/>
                <a:cs typeface="Courier New" panose="02070309020205020404" pitchFamily="49" charset="0"/>
              </a:rPr>
              <a:t>는 </a:t>
            </a:r>
            <a:r>
              <a:rPr lang="en-US" altLang="ko-KR" dirty="0">
                <a:solidFill>
                  <a:srgbClr val="535353"/>
                </a:solidFill>
                <a:latin typeface="Courier New" panose="02070309020205020404" pitchFamily="49" charset="0"/>
                <a:cs typeface="Courier New" panose="02070309020205020404" pitchFamily="49" charset="0"/>
              </a:rPr>
              <a:t>No, “playground”, ”playball” </a:t>
            </a:r>
            <a:r>
              <a:rPr lang="ko-KR" altLang="en-US" dirty="0">
                <a:solidFill>
                  <a:srgbClr val="535353"/>
                </a:solidFill>
                <a:latin typeface="Courier New" panose="02070309020205020404" pitchFamily="49" charset="0"/>
                <a:cs typeface="Courier New" panose="02070309020205020404" pitchFamily="49" charset="0"/>
              </a:rPr>
              <a:t>은</a:t>
            </a:r>
            <a:r>
              <a:rPr lang="en-US" altLang="ko-KR" dirty="0">
                <a:solidFill>
                  <a:srgbClr val="535353"/>
                </a:solidFill>
                <a:latin typeface="Courier New" panose="02070309020205020404" pitchFamily="49" charset="0"/>
                <a:cs typeface="Courier New" panose="02070309020205020404" pitchFamily="49" charset="0"/>
              </a:rPr>
              <a:t> Yes)</a:t>
            </a:r>
          </a:p>
          <a:p>
            <a:pPr marL="853467" lvl="1" indent="-365771" defTabSz="914400">
              <a:buFont typeface="Arial" panose="020B0604020202020204" pitchFamily="34" charset="0"/>
              <a:buChar char="•"/>
            </a:pPr>
            <a:r>
              <a:rPr lang="en-US" altLang="ko-KR" dirty="0">
                <a:solidFill>
                  <a:srgbClr val="535353"/>
                </a:solidFill>
                <a:latin typeface="Courier New" panose="02070309020205020404" pitchFamily="49" charset="0"/>
                <a:cs typeface="Courier New" panose="02070309020205020404" pitchFamily="49" charset="0"/>
              </a:rPr>
              <a:t>/[0-9]/g  : </a:t>
            </a:r>
            <a:r>
              <a:rPr lang="ko-KR" altLang="en-US" dirty="0">
                <a:solidFill>
                  <a:srgbClr val="535353"/>
                </a:solidFill>
                <a:latin typeface="Courier New" panose="02070309020205020404" pitchFamily="49" charset="0"/>
                <a:cs typeface="Courier New" panose="02070309020205020404" pitchFamily="49" charset="0"/>
              </a:rPr>
              <a:t>전체에서 </a:t>
            </a:r>
            <a:r>
              <a:rPr lang="en-US" altLang="ko-KR" dirty="0">
                <a:solidFill>
                  <a:srgbClr val="535353"/>
                </a:solidFill>
                <a:latin typeface="Courier New" panose="02070309020205020404" pitchFamily="49" charset="0"/>
                <a:cs typeface="Courier New" panose="02070309020205020404" pitchFamily="49" charset="0"/>
              </a:rPr>
              <a:t>0~9 </a:t>
            </a:r>
            <a:r>
              <a:rPr lang="ko-KR" altLang="en-US" dirty="0">
                <a:solidFill>
                  <a:srgbClr val="535353"/>
                </a:solidFill>
                <a:latin typeface="Courier New" panose="02070309020205020404" pitchFamily="49" charset="0"/>
                <a:cs typeface="Courier New" panose="02070309020205020404" pitchFamily="49" charset="0"/>
              </a:rPr>
              <a:t>사이의 아무 숫자 </a:t>
            </a:r>
            <a:r>
              <a:rPr lang="en-US" altLang="ko-KR" dirty="0">
                <a:solidFill>
                  <a:srgbClr val="535353"/>
                </a:solidFill>
                <a:latin typeface="Courier New" panose="02070309020205020404" pitchFamily="49" charset="0"/>
                <a:cs typeface="Courier New" panose="02070309020205020404" pitchFamily="49" charset="0"/>
              </a:rPr>
              <a:t>‘</a:t>
            </a:r>
            <a:r>
              <a:rPr lang="ko-KR" altLang="en-US" dirty="0">
                <a:solidFill>
                  <a:srgbClr val="535353"/>
                </a:solidFill>
                <a:latin typeface="Courier New" panose="02070309020205020404" pitchFamily="49" charset="0"/>
                <a:cs typeface="Courier New" panose="02070309020205020404" pitchFamily="49" charset="0"/>
              </a:rPr>
              <a:t>한 개＇ 찾음</a:t>
            </a:r>
            <a:endParaRPr lang="en-US" altLang="ko-KR" dirty="0">
              <a:solidFill>
                <a:srgbClr val="535353"/>
              </a:solidFill>
              <a:latin typeface="Courier New" panose="02070309020205020404" pitchFamily="49" charset="0"/>
              <a:cs typeface="Courier New" panose="02070309020205020404" pitchFamily="49" charset="0"/>
            </a:endParaRPr>
          </a:p>
          <a:p>
            <a:pPr marL="853467" lvl="1" indent="-365771" defTabSz="914400">
              <a:buFont typeface="Arial" panose="020B0604020202020204" pitchFamily="34" charset="0"/>
              <a:buChar char="•"/>
            </a:pPr>
            <a:r>
              <a:rPr lang="en-US" altLang="ko-KR" dirty="0">
                <a:solidFill>
                  <a:srgbClr val="535353"/>
                </a:solidFill>
                <a:latin typeface="Courier New" panose="02070309020205020404" pitchFamily="49" charset="0"/>
                <a:cs typeface="Courier New" panose="02070309020205020404" pitchFamily="49" charset="0"/>
              </a:rPr>
              <a:t>/[to]/g</a:t>
            </a:r>
            <a:r>
              <a:rPr lang="ko-KR" altLang="en-US" dirty="0">
                <a:solidFill>
                  <a:srgbClr val="535353"/>
                </a:solidFill>
                <a:latin typeface="Courier New" panose="02070309020205020404" pitchFamily="49" charset="0"/>
                <a:cs typeface="Courier New" panose="02070309020205020404" pitchFamily="49" charset="0"/>
              </a:rPr>
              <a:t>   </a:t>
            </a:r>
            <a:r>
              <a:rPr lang="en-US" altLang="ko-KR" dirty="0">
                <a:solidFill>
                  <a:srgbClr val="535353"/>
                </a:solidFill>
                <a:latin typeface="Courier New" panose="02070309020205020404" pitchFamily="49" charset="0"/>
                <a:cs typeface="Courier New" panose="02070309020205020404" pitchFamily="49" charset="0"/>
              </a:rPr>
              <a:t>:</a:t>
            </a:r>
            <a:r>
              <a:rPr lang="ko-KR" altLang="en-US" dirty="0">
                <a:solidFill>
                  <a:srgbClr val="535353"/>
                </a:solidFill>
                <a:latin typeface="Courier New" panose="02070309020205020404" pitchFamily="49" charset="0"/>
                <a:cs typeface="Courier New" panose="02070309020205020404" pitchFamily="49" charset="0"/>
              </a:rPr>
              <a:t> 전체에서  </a:t>
            </a:r>
            <a:r>
              <a:rPr lang="en-US" altLang="ko-KR" dirty="0">
                <a:solidFill>
                  <a:srgbClr val="535353"/>
                </a:solidFill>
                <a:latin typeface="Courier New" panose="02070309020205020404" pitchFamily="49" charset="0"/>
                <a:cs typeface="Courier New" panose="02070309020205020404" pitchFamily="49" charset="0"/>
              </a:rPr>
              <a:t>t </a:t>
            </a:r>
            <a:r>
              <a:rPr lang="ko-KR" altLang="en-US" dirty="0">
                <a:solidFill>
                  <a:srgbClr val="535353"/>
                </a:solidFill>
                <a:latin typeface="Courier New" panose="02070309020205020404" pitchFamily="49" charset="0"/>
                <a:cs typeface="Courier New" panose="02070309020205020404" pitchFamily="49" charset="0"/>
              </a:rPr>
              <a:t>혹은 </a:t>
            </a:r>
            <a:r>
              <a:rPr lang="en-US" altLang="ko-KR" dirty="0">
                <a:solidFill>
                  <a:srgbClr val="535353"/>
                </a:solidFill>
                <a:latin typeface="Courier New" panose="02070309020205020404" pitchFamily="49" charset="0"/>
                <a:cs typeface="Courier New" panose="02070309020205020404" pitchFamily="49" charset="0"/>
              </a:rPr>
              <a:t>o </a:t>
            </a:r>
            <a:r>
              <a:rPr lang="ko-KR" altLang="en-US" dirty="0">
                <a:solidFill>
                  <a:srgbClr val="535353"/>
                </a:solidFill>
                <a:latin typeface="Courier New" panose="02070309020205020404" pitchFamily="49" charset="0"/>
                <a:cs typeface="Courier New" panose="02070309020205020404" pitchFamily="49" charset="0"/>
              </a:rPr>
              <a:t>를 찾음</a:t>
            </a:r>
            <a:endParaRPr lang="en-US" altLang="ko-KR" dirty="0">
              <a:solidFill>
                <a:srgbClr val="535353"/>
              </a:solidFill>
              <a:latin typeface="Courier New" panose="02070309020205020404" pitchFamily="49" charset="0"/>
              <a:cs typeface="Courier New" panose="02070309020205020404" pitchFamily="49" charset="0"/>
            </a:endParaRPr>
          </a:p>
          <a:p>
            <a:pPr marL="853467" lvl="1" indent="-365771" defTabSz="914400">
              <a:buFont typeface="Arial" panose="020B0604020202020204" pitchFamily="34" charset="0"/>
              <a:buChar char="•"/>
            </a:pPr>
            <a:r>
              <a:rPr lang="en-US" altLang="ko-KR" dirty="0">
                <a:solidFill>
                  <a:srgbClr val="535353"/>
                </a:solidFill>
                <a:latin typeface="Courier New" panose="02070309020205020404" pitchFamily="49" charset="0"/>
                <a:cs typeface="Courier New" panose="02070309020205020404" pitchFamily="49" charset="0"/>
              </a:rPr>
              <a:t>/filter/g</a:t>
            </a:r>
            <a:r>
              <a:rPr lang="ko-KR" altLang="en-US" dirty="0">
                <a:solidFill>
                  <a:srgbClr val="535353"/>
                </a:solidFill>
                <a:latin typeface="Courier New" panose="02070309020205020404" pitchFamily="49" charset="0"/>
                <a:cs typeface="Courier New" panose="02070309020205020404" pitchFamily="49" charset="0"/>
              </a:rPr>
              <a:t> </a:t>
            </a:r>
            <a:r>
              <a:rPr lang="en-US" altLang="ko-KR" dirty="0">
                <a:solidFill>
                  <a:srgbClr val="535353"/>
                </a:solidFill>
                <a:latin typeface="Courier New" panose="02070309020205020404" pitchFamily="49" charset="0"/>
                <a:cs typeface="Courier New" panose="02070309020205020404" pitchFamily="49" charset="0"/>
              </a:rPr>
              <a:t>:</a:t>
            </a:r>
            <a:r>
              <a:rPr lang="ko-KR" altLang="en-US" dirty="0">
                <a:solidFill>
                  <a:srgbClr val="535353"/>
                </a:solidFill>
                <a:latin typeface="Courier New" panose="02070309020205020404" pitchFamily="49" charset="0"/>
                <a:cs typeface="Courier New" panose="02070309020205020404" pitchFamily="49" charset="0"/>
              </a:rPr>
              <a:t> 전체에서 </a:t>
            </a:r>
            <a:r>
              <a:rPr lang="en-US" altLang="ko-KR" dirty="0">
                <a:solidFill>
                  <a:srgbClr val="535353"/>
                </a:solidFill>
                <a:latin typeface="Courier New" panose="02070309020205020404" pitchFamily="49" charset="0"/>
                <a:cs typeface="Courier New" panose="02070309020205020404" pitchFamily="49" charset="0"/>
              </a:rPr>
              <a:t>‘filter’ </a:t>
            </a:r>
            <a:r>
              <a:rPr lang="ko-KR" altLang="en-US" dirty="0">
                <a:solidFill>
                  <a:srgbClr val="535353"/>
                </a:solidFill>
                <a:latin typeface="Courier New" panose="02070309020205020404" pitchFamily="49" charset="0"/>
                <a:cs typeface="Courier New" panose="02070309020205020404" pitchFamily="49" charset="0"/>
              </a:rPr>
              <a:t>라는</a:t>
            </a:r>
            <a:r>
              <a:rPr lang="en-US" altLang="ko-KR" dirty="0">
                <a:solidFill>
                  <a:srgbClr val="535353"/>
                </a:solidFill>
                <a:latin typeface="Courier New" panose="02070309020205020404" pitchFamily="49" charset="0"/>
                <a:cs typeface="Courier New" panose="02070309020205020404" pitchFamily="49" charset="0"/>
              </a:rPr>
              <a:t> </a:t>
            </a:r>
            <a:r>
              <a:rPr lang="ko-KR" altLang="en-US" dirty="0">
                <a:solidFill>
                  <a:srgbClr val="535353"/>
                </a:solidFill>
                <a:latin typeface="Courier New" panose="02070309020205020404" pitchFamily="49" charset="0"/>
                <a:cs typeface="Courier New" panose="02070309020205020404" pitchFamily="49" charset="0"/>
              </a:rPr>
              <a:t>단어에 매칭되는 것을 찾음</a:t>
            </a:r>
            <a:endParaRPr lang="en-US" altLang="ko-KR" dirty="0">
              <a:solidFill>
                <a:srgbClr val="535353"/>
              </a:solidFill>
              <a:latin typeface="Courier New" panose="02070309020205020404" pitchFamily="49" charset="0"/>
              <a:cs typeface="Courier New" panose="02070309020205020404" pitchFamily="49" charset="0"/>
            </a:endParaRPr>
          </a:p>
          <a:p>
            <a:pPr marL="853467" lvl="1" indent="-365771" defTabSz="914400">
              <a:buFont typeface="Arial" panose="020B0604020202020204" pitchFamily="34" charset="0"/>
              <a:buChar char="•"/>
            </a:pPr>
            <a:r>
              <a:rPr lang="en-US" altLang="ko-KR" dirty="0">
                <a:solidFill>
                  <a:srgbClr val="535353"/>
                </a:solidFill>
                <a:latin typeface="Courier New" panose="02070309020205020404" pitchFamily="49" charset="0"/>
                <a:cs typeface="Courier New" panose="02070309020205020404" pitchFamily="49" charset="0"/>
              </a:rPr>
              <a:t>\b(</a:t>
            </a:r>
            <a:r>
              <a:rPr lang="en-US" altLang="ko-KR" dirty="0">
                <a:solidFill>
                  <a:srgbClr val="535353"/>
                </a:solidFill>
                <a:latin typeface="Courier New" panose="02070309020205020404" pitchFamily="49" charset="0"/>
                <a:cs typeface="Courier New" panose="02070309020205020404" pitchFamily="49" charset="0"/>
                <a:sym typeface="Wingdings" panose="05000000000000000000" pitchFamily="2" charset="2"/>
              </a:rPr>
              <a:t>?!\</a:t>
            </a:r>
            <a:r>
              <a:rPr lang="en-US" altLang="ko-KR" dirty="0" err="1">
                <a:solidFill>
                  <a:srgbClr val="535353"/>
                </a:solidFill>
                <a:latin typeface="Courier New" panose="02070309020205020404" pitchFamily="49" charset="0"/>
                <a:cs typeface="Courier New" panose="02070309020205020404" pitchFamily="49" charset="0"/>
                <a:sym typeface="Wingdings" panose="05000000000000000000" pitchFamily="2" charset="2"/>
              </a:rPr>
              <a:t>b</a:t>
            </a:r>
            <a:r>
              <a:rPr lang="en-US" altLang="ko-KR" b="1" dirty="0" err="1">
                <a:solidFill>
                  <a:srgbClr val="535353"/>
                </a:solidFill>
                <a:latin typeface="Courier New" panose="02070309020205020404" pitchFamily="49" charset="0"/>
                <a:cs typeface="Courier New" panose="02070309020205020404" pitchFamily="49" charset="0"/>
                <a:sym typeface="Wingdings" panose="05000000000000000000" pitchFamily="2" charset="2"/>
              </a:rPr>
              <a:t>to</a:t>
            </a:r>
            <a:r>
              <a:rPr lang="en-US" altLang="ko-KR" dirty="0">
                <a:solidFill>
                  <a:srgbClr val="535353"/>
                </a:solidFill>
                <a:latin typeface="Courier New" panose="02070309020205020404" pitchFamily="49" charset="0"/>
                <a:cs typeface="Courier New" panose="02070309020205020404" pitchFamily="49" charset="0"/>
                <a:sym typeface="Wingdings" panose="05000000000000000000" pitchFamily="2" charset="2"/>
              </a:rPr>
              <a:t>\b)\w+\b : ‘to’</a:t>
            </a:r>
            <a:r>
              <a:rPr lang="ko-KR" altLang="en-US" dirty="0">
                <a:solidFill>
                  <a:srgbClr val="535353"/>
                </a:solidFill>
                <a:latin typeface="Courier New" panose="02070309020205020404" pitchFamily="49" charset="0"/>
                <a:cs typeface="Courier New" panose="02070309020205020404" pitchFamily="49" charset="0"/>
                <a:sym typeface="Wingdings" panose="05000000000000000000" pitchFamily="2" charset="2"/>
              </a:rPr>
              <a:t>라는 단어 빼고 다른 단어 매칭</a:t>
            </a:r>
            <a:endParaRPr lang="en-US" altLang="ko-KR" dirty="0">
              <a:solidFill>
                <a:srgbClr val="535353"/>
              </a:solidFill>
              <a:latin typeface="Courier New" panose="02070309020205020404" pitchFamily="49" charset="0"/>
              <a:cs typeface="Courier New" panose="02070309020205020404" pitchFamily="49" charset="0"/>
              <a:sym typeface="Wingdings" panose="05000000000000000000" pitchFamily="2" charset="2"/>
            </a:endParaRPr>
          </a:p>
          <a:p>
            <a:pPr lvl="1" defTabSz="914400"/>
            <a:r>
              <a:rPr lang="en-US" altLang="ko-KR" dirty="0">
                <a:solidFill>
                  <a:srgbClr val="535353"/>
                </a:solidFill>
                <a:latin typeface="Courier New" panose="02070309020205020404" pitchFamily="49" charset="0"/>
                <a:cs typeface="Courier New" panose="02070309020205020404" pitchFamily="49" charset="0"/>
                <a:sym typeface="Wingdings" panose="05000000000000000000" pitchFamily="2" charset="2"/>
              </a:rPr>
              <a:t>    (\w+</a:t>
            </a:r>
            <a:r>
              <a:rPr lang="ko-KR" altLang="en-US" dirty="0">
                <a:solidFill>
                  <a:srgbClr val="535353"/>
                </a:solidFill>
                <a:latin typeface="Courier New" panose="02070309020205020404" pitchFamily="49" charset="0"/>
                <a:cs typeface="Courier New" panose="02070309020205020404" pitchFamily="49" charset="0"/>
                <a:sym typeface="Wingdings" panose="05000000000000000000" pitchFamily="2" charset="2"/>
              </a:rPr>
              <a:t> 는 </a:t>
            </a:r>
            <a:r>
              <a:rPr lang="en-US" altLang="ko-KR" dirty="0">
                <a:solidFill>
                  <a:srgbClr val="535353"/>
                </a:solidFill>
                <a:latin typeface="Courier New" panose="02070309020205020404" pitchFamily="49" charset="0"/>
                <a:cs typeface="Courier New" panose="02070309020205020404" pitchFamily="49" charset="0"/>
                <a:sym typeface="Wingdings" panose="05000000000000000000" pitchFamily="2" charset="2"/>
              </a:rPr>
              <a:t>match one or more word </a:t>
            </a:r>
            <a:r>
              <a:rPr lang="en-US" altLang="ko-KR" dirty="0" err="1">
                <a:solidFill>
                  <a:srgbClr val="535353"/>
                </a:solidFill>
                <a:latin typeface="Courier New" panose="02070309020205020404" pitchFamily="49" charset="0"/>
                <a:cs typeface="Courier New" panose="02070309020205020404" pitchFamily="49" charset="0"/>
                <a:sym typeface="Wingdings" panose="05000000000000000000" pitchFamily="2" charset="2"/>
              </a:rPr>
              <a:t>charqcters</a:t>
            </a:r>
            <a:r>
              <a:rPr lang="en-US" altLang="ko-KR" dirty="0">
                <a:solidFill>
                  <a:srgbClr val="535353"/>
                </a:solidFill>
                <a:latin typeface="Courier New" panose="02070309020205020404" pitchFamily="49" charset="0"/>
                <a:cs typeface="Courier New" panose="02070309020205020404" pitchFamily="49" charset="0"/>
                <a:sym typeface="Wingdings" panose="05000000000000000000" pitchFamily="2" charset="2"/>
              </a:rPr>
              <a:t>: ‘[a-zA-Z0-9_]’</a:t>
            </a:r>
          </a:p>
          <a:p>
            <a:pPr marL="853467" lvl="1" indent="-365771" defTabSz="914400">
              <a:buFont typeface="Arial" panose="020B0604020202020204" pitchFamily="34" charset="0"/>
              <a:buChar char="•"/>
            </a:pPr>
            <a:r>
              <a:rPr lang="en-US" altLang="ko-KR" dirty="0">
                <a:solidFill>
                  <a:srgbClr val="535353"/>
                </a:solidFill>
                <a:latin typeface="Courier New" panose="02070309020205020404" pitchFamily="49" charset="0"/>
                <a:cs typeface="Courier New" panose="02070309020205020404" pitchFamily="49" charset="0"/>
                <a:sym typeface="Wingdings" panose="05000000000000000000" pitchFamily="2" charset="2"/>
              </a:rPr>
              <a:t>/^\d{3}-\d{3,4}-\d{4}$/  : </a:t>
            </a:r>
            <a:r>
              <a:rPr lang="ko-KR" altLang="en-US" dirty="0">
                <a:solidFill>
                  <a:srgbClr val="535353"/>
                </a:solidFill>
                <a:latin typeface="Courier New" panose="02070309020205020404" pitchFamily="49" charset="0"/>
                <a:cs typeface="Courier New" panose="02070309020205020404" pitchFamily="49" charset="0"/>
                <a:sym typeface="Wingdings" panose="05000000000000000000" pitchFamily="2" charset="2"/>
              </a:rPr>
              <a:t>전화번호</a:t>
            </a:r>
            <a:endParaRPr lang="en-US" altLang="ko-KR" dirty="0">
              <a:solidFill>
                <a:srgbClr val="535353"/>
              </a:solidFill>
              <a:latin typeface="Courier New" panose="02070309020205020404" pitchFamily="49" charset="0"/>
              <a:cs typeface="Courier New" panose="02070309020205020404" pitchFamily="49" charset="0"/>
              <a:sym typeface="Wingdings" panose="05000000000000000000" pitchFamily="2" charset="2"/>
            </a:endParaRPr>
          </a:p>
          <a:p>
            <a:pPr marL="853467" lvl="1" indent="-365771" defTabSz="914400">
              <a:buFont typeface="Arial" panose="020B0604020202020204" pitchFamily="34" charset="0"/>
              <a:buChar char="•"/>
            </a:pPr>
            <a:r>
              <a:rPr lang="en-US" altLang="ko-KR" dirty="0">
                <a:latin typeface="Courier New" panose="02070309020205020404" pitchFamily="49" charset="0"/>
                <a:cs typeface="Courier New" panose="02070309020205020404" pitchFamily="49" charset="0"/>
              </a:rPr>
              <a:t>/^01([0|1|6|7|8|9]?)</a:t>
            </a:r>
            <a:r>
              <a:rPr lang="en-US" altLang="ko-KR" b="1" dirty="0">
                <a:latin typeface="Courier New" panose="02070309020205020404" pitchFamily="49" charset="0"/>
                <a:cs typeface="Courier New" panose="02070309020205020404" pitchFamily="49" charset="0"/>
              </a:rPr>
              <a:t>-?</a:t>
            </a:r>
            <a:r>
              <a:rPr lang="en-US" altLang="ko-KR" dirty="0">
                <a:latin typeface="Courier New" panose="02070309020205020404" pitchFamily="49" charset="0"/>
                <a:cs typeface="Courier New" panose="02070309020205020404" pitchFamily="49" charset="0"/>
              </a:rPr>
              <a:t>([0-9]{3,4})</a:t>
            </a:r>
            <a:r>
              <a:rPr lang="en-US" altLang="ko-KR" b="1" dirty="0">
                <a:latin typeface="Courier New" panose="02070309020205020404" pitchFamily="49" charset="0"/>
                <a:cs typeface="Courier New" panose="02070309020205020404" pitchFamily="49" charset="0"/>
              </a:rPr>
              <a:t>-?</a:t>
            </a:r>
            <a:r>
              <a:rPr lang="en-US" altLang="ko-KR" dirty="0">
                <a:latin typeface="Courier New" panose="02070309020205020404" pitchFamily="49" charset="0"/>
                <a:cs typeface="Courier New" panose="02070309020205020404" pitchFamily="49" charset="0"/>
              </a:rPr>
              <a:t>([0-9]{4})$/ </a:t>
            </a:r>
            <a:r>
              <a:rPr lang="ko-KR" altLang="en-US" dirty="0">
                <a:latin typeface="Courier New" panose="02070309020205020404" pitchFamily="49" charset="0"/>
                <a:cs typeface="Courier New" panose="02070309020205020404" pitchFamily="49" charset="0"/>
              </a:rPr>
              <a:t>휴대폰번호</a:t>
            </a:r>
            <a:r>
              <a:rPr lang="en-US" altLang="ko-KR" dirty="0">
                <a:latin typeface="Courier New" panose="02070309020205020404" pitchFamily="49" charset="0"/>
                <a:cs typeface="Courier New" panose="02070309020205020404" pitchFamily="49" charset="0"/>
              </a:rPr>
              <a:t> </a:t>
            </a:r>
            <a:endParaRPr lang="en-US" altLang="ko-KR" dirty="0">
              <a:solidFill>
                <a:srgbClr val="535353"/>
              </a:solidFill>
            </a:endParaRPr>
          </a:p>
          <a:p>
            <a:pPr marL="853467" lvl="1" indent="-365771" defTabSz="914400">
              <a:buFont typeface="Arial" panose="020B0604020202020204" pitchFamily="34" charset="0"/>
              <a:buChar char="•"/>
            </a:pPr>
            <a:endParaRPr lang="en-US" altLang="ko-KR" dirty="0"/>
          </a:p>
        </p:txBody>
      </p:sp>
    </p:spTree>
    <p:extLst>
      <p:ext uri="{BB962C8B-B14F-4D97-AF65-F5344CB8AC3E}">
        <p14:creationId xmlns:p14="http://schemas.microsoft.com/office/powerpoint/2010/main" val="34464544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r>
              <a:rPr kumimoji="1" lang="en-US" altLang="ko-KR" dirty="0"/>
              <a:t>URL(uniform resource locator)</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69</a:t>
            </a:fld>
            <a:endParaRPr lang="en-US" altLang="ko-KR"/>
          </a:p>
        </p:txBody>
      </p:sp>
      <p:sp>
        <p:nvSpPr>
          <p:cNvPr id="8" name="부제목 2">
            <a:extLst>
              <a:ext uri="{FF2B5EF4-FFF2-40B4-BE49-F238E27FC236}">
                <a16:creationId xmlns:a16="http://schemas.microsoft.com/office/drawing/2014/main" id="{416441BC-944C-4807-9B7D-C8F0061BDFAD}"/>
              </a:ext>
            </a:extLst>
          </p:cNvPr>
          <p:cNvSpPr txBox="1">
            <a:spLocks/>
          </p:cNvSpPr>
          <p:nvPr/>
        </p:nvSpPr>
        <p:spPr>
          <a:xfrm>
            <a:off x="558720" y="1780456"/>
            <a:ext cx="11704320" cy="7022592"/>
          </a:xfrm>
          <a:prstGeom prst="rect">
            <a:avLst/>
          </a:prstGeom>
        </p:spPr>
        <p:txBody>
          <a:bodyPr vert="horz" lIns="130046" tIns="65023" rIns="130046" bIns="65023">
            <a:normAutofit/>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r>
              <a:rPr lang="en-US" altLang="ko-KR" b="1" dirty="0"/>
              <a:t>URL (uniform resource locator)</a:t>
            </a:r>
          </a:p>
          <a:p>
            <a:pPr marL="853467" lvl="1" indent="-365771">
              <a:buFont typeface="Arial" panose="020B0604020202020204" pitchFamily="34" charset="0"/>
              <a:buChar char="•"/>
            </a:pPr>
            <a:r>
              <a:rPr lang="ko-KR" altLang="en-US" dirty="0"/>
              <a:t>네트워크</a:t>
            </a:r>
            <a:r>
              <a:rPr lang="en-US" altLang="ko-KR" dirty="0"/>
              <a:t> </a:t>
            </a:r>
            <a:r>
              <a:rPr lang="ko-KR" altLang="en-US" dirty="0"/>
              <a:t>상에서 자원이 어디 있는지 알려주기 위한 규약</a:t>
            </a:r>
            <a:endParaRPr lang="en-US" altLang="ko-KR" dirty="0"/>
          </a:p>
        </p:txBody>
      </p:sp>
      <p:pic>
        <p:nvPicPr>
          <p:cNvPr id="5" name="그림 4">
            <a:extLst>
              <a:ext uri="{FF2B5EF4-FFF2-40B4-BE49-F238E27FC236}">
                <a16:creationId xmlns:a16="http://schemas.microsoft.com/office/drawing/2014/main" id="{CC172844-76DD-47C6-B9DC-5DA0F6E33291}"/>
              </a:ext>
            </a:extLst>
          </p:cNvPr>
          <p:cNvPicPr>
            <a:picLocks noChangeAspect="1"/>
          </p:cNvPicPr>
          <p:nvPr/>
        </p:nvPicPr>
        <p:blipFill>
          <a:blip r:embed="rId2"/>
          <a:stretch>
            <a:fillRect/>
          </a:stretch>
        </p:blipFill>
        <p:spPr>
          <a:xfrm>
            <a:off x="1816547" y="3889024"/>
            <a:ext cx="9515721" cy="3985216"/>
          </a:xfrm>
          <a:prstGeom prst="rect">
            <a:avLst/>
          </a:prstGeom>
        </p:spPr>
      </p:pic>
    </p:spTree>
    <p:extLst>
      <p:ext uri="{BB962C8B-B14F-4D97-AF65-F5344CB8AC3E}">
        <p14:creationId xmlns:p14="http://schemas.microsoft.com/office/powerpoint/2010/main" val="2979112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43ECC7DA-EB75-C144-A2F6-3DA97B4DCA4B}"/>
              </a:ext>
            </a:extLst>
          </p:cNvPr>
          <p:cNvSpPr>
            <a:spLocks noGrp="1"/>
          </p:cNvSpPr>
          <p:nvPr>
            <p:ph type="sldNum" sz="quarter" idx="12"/>
          </p:nvPr>
        </p:nvSpPr>
        <p:spPr/>
        <p:txBody>
          <a:bodyPr/>
          <a:lstStyle/>
          <a:p>
            <a:fld id="{86CB4B4D-7CA3-9044-876B-883B54F8677D}" type="slidenum">
              <a:rPr lang="en-US" altLang="ko-KR" smtClean="0"/>
              <a:pPr/>
              <a:t>7</a:t>
            </a:fld>
            <a:endParaRPr lang="en-US" altLang="ko-KR"/>
          </a:p>
        </p:txBody>
      </p:sp>
      <p:sp>
        <p:nvSpPr>
          <p:cNvPr id="3" name="텍스트 개체 틀 2">
            <a:extLst>
              <a:ext uri="{FF2B5EF4-FFF2-40B4-BE49-F238E27FC236}">
                <a16:creationId xmlns:a16="http://schemas.microsoft.com/office/drawing/2014/main" id="{4F2BCE89-27B9-9F4E-94A8-0420FDF55121}"/>
              </a:ext>
            </a:extLst>
          </p:cNvPr>
          <p:cNvSpPr>
            <a:spLocks noGrp="1"/>
          </p:cNvSpPr>
          <p:nvPr>
            <p:ph type="body" sz="quarter" idx="13"/>
          </p:nvPr>
        </p:nvSpPr>
        <p:spPr/>
        <p:txBody>
          <a:bodyPr/>
          <a:lstStyle/>
          <a:p>
            <a:r>
              <a:rPr kumimoji="1" lang="ko-KR" altLang="en-US"/>
              <a:t>빅데이터</a:t>
            </a:r>
            <a:r>
              <a:rPr kumimoji="1" lang="en-US" altLang="ko-KR"/>
              <a:t>(AI)</a:t>
            </a:r>
            <a:r>
              <a:rPr kumimoji="1" lang="ko-KR" altLang="en-US"/>
              <a:t> 도입 사례</a:t>
            </a:r>
          </a:p>
        </p:txBody>
      </p:sp>
    </p:spTree>
    <p:extLst>
      <p:ext uri="{BB962C8B-B14F-4D97-AF65-F5344CB8AC3E}">
        <p14:creationId xmlns:p14="http://schemas.microsoft.com/office/powerpoint/2010/main" val="12141473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r>
              <a:rPr lang="en-US" altLang="ko-KR" dirty="0"/>
              <a:t>HTML(</a:t>
            </a:r>
            <a:r>
              <a:rPr lang="en-US" altLang="ko-KR" dirty="0" err="1"/>
              <a:t>HyperText</a:t>
            </a:r>
            <a:r>
              <a:rPr lang="en-US" altLang="ko-KR" dirty="0"/>
              <a:t> Markup Language)</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70</a:t>
            </a:fld>
            <a:endParaRPr lang="en-US" altLang="ko-KR"/>
          </a:p>
        </p:txBody>
      </p:sp>
      <p:sp>
        <p:nvSpPr>
          <p:cNvPr id="8" name="부제목 2">
            <a:extLst>
              <a:ext uri="{FF2B5EF4-FFF2-40B4-BE49-F238E27FC236}">
                <a16:creationId xmlns:a16="http://schemas.microsoft.com/office/drawing/2014/main" id="{416441BC-944C-4807-9B7D-C8F0061BDFAD}"/>
              </a:ext>
            </a:extLst>
          </p:cNvPr>
          <p:cNvSpPr txBox="1">
            <a:spLocks/>
          </p:cNvSpPr>
          <p:nvPr/>
        </p:nvSpPr>
        <p:spPr>
          <a:xfrm>
            <a:off x="587972" y="1503957"/>
            <a:ext cx="11704320" cy="5461075"/>
          </a:xfrm>
          <a:prstGeom prst="rect">
            <a:avLst/>
          </a:prstGeom>
        </p:spPr>
        <p:txBody>
          <a:bodyPr vert="horz" lIns="130046" tIns="65023" rIns="130046" bIns="65023">
            <a:normAutofit fontScale="92500" lnSpcReduction="10000"/>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r>
              <a:rPr lang="en-US" altLang="ko-KR" b="1" dirty="0"/>
              <a:t>HTML</a:t>
            </a:r>
          </a:p>
          <a:p>
            <a:pPr marL="975390" lvl="1" indent="-487695">
              <a:buFont typeface="Arial" panose="020B0604020202020204" pitchFamily="34" charset="0"/>
              <a:buChar char="•"/>
            </a:pPr>
            <a:r>
              <a:rPr lang="en-US" altLang="ko-KR" dirty="0"/>
              <a:t>Standard Markup language for creating web pages and web applications</a:t>
            </a:r>
          </a:p>
          <a:p>
            <a:pPr marL="975390" lvl="1" indent="-487695">
              <a:buFont typeface="Arial" panose="020B0604020202020204" pitchFamily="34" charset="0"/>
              <a:buChar char="•"/>
            </a:pPr>
            <a:r>
              <a:rPr lang="en-US" altLang="ko-KR" dirty="0"/>
              <a:t>With CSS(Cascading STYPE sheets) and </a:t>
            </a:r>
            <a:r>
              <a:rPr lang="en-US" altLang="ko-KR" dirty="0" err="1"/>
              <a:t>Javascript</a:t>
            </a:r>
            <a:r>
              <a:rPr lang="en-US" altLang="ko-KR" dirty="0"/>
              <a:t>, it forms a triad of cornerstone technologies for WWW.</a:t>
            </a:r>
          </a:p>
          <a:p>
            <a:pPr marL="975390" lvl="1" indent="-487695">
              <a:buFont typeface="Arial" panose="020B0604020202020204" pitchFamily="34" charset="0"/>
              <a:buChar char="•"/>
            </a:pPr>
            <a:r>
              <a:rPr lang="en-US" altLang="ko-KR" dirty="0"/>
              <a:t>HTML describes the structure of a web page </a:t>
            </a:r>
            <a:r>
              <a:rPr lang="en-US" altLang="ko-KR" dirty="0">
                <a:hlinkClick r:id="rId2" tooltip="Semantic Web"/>
              </a:rPr>
              <a:t>semantically</a:t>
            </a:r>
            <a:r>
              <a:rPr lang="en-US" altLang="ko-KR" dirty="0"/>
              <a:t> and originally included cues for the appearance of the document.</a:t>
            </a:r>
          </a:p>
          <a:p>
            <a:pPr marL="975390" lvl="1" indent="-487695">
              <a:buFont typeface="Arial" panose="020B0604020202020204" pitchFamily="34" charset="0"/>
              <a:buChar char="•"/>
            </a:pPr>
            <a:r>
              <a:rPr lang="en-US" altLang="ko-KR" dirty="0"/>
              <a:t>The </a:t>
            </a:r>
            <a:r>
              <a:rPr lang="en-US" altLang="ko-KR" dirty="0">
                <a:hlinkClick r:id="rId3" tooltip="World Wide Web Consortium"/>
              </a:rPr>
              <a:t>World Wide Web Consortium</a:t>
            </a:r>
            <a:r>
              <a:rPr lang="en-US" altLang="ko-KR" dirty="0"/>
              <a:t> (W3C), has encouraged the use of CSS over explicit presentational HTML since 1997.</a:t>
            </a:r>
          </a:p>
          <a:p>
            <a:pPr marL="487695" indent="-487695">
              <a:buFont typeface="Wingdings" panose="05000000000000000000" pitchFamily="2" charset="2"/>
              <a:buChar char="v"/>
            </a:pPr>
            <a:r>
              <a:rPr lang="en-US" altLang="ko-KR" b="1" dirty="0"/>
              <a:t>Example</a:t>
            </a:r>
          </a:p>
        </p:txBody>
      </p:sp>
      <p:sp>
        <p:nvSpPr>
          <p:cNvPr id="6" name="부제목 2">
            <a:extLst>
              <a:ext uri="{FF2B5EF4-FFF2-40B4-BE49-F238E27FC236}">
                <a16:creationId xmlns:a16="http://schemas.microsoft.com/office/drawing/2014/main" id="{134B1234-D241-45E3-8BC9-9B8062ED7069}"/>
              </a:ext>
            </a:extLst>
          </p:cNvPr>
          <p:cNvSpPr txBox="1">
            <a:spLocks/>
          </p:cNvSpPr>
          <p:nvPr/>
        </p:nvSpPr>
        <p:spPr>
          <a:xfrm>
            <a:off x="2109912" y="6821016"/>
            <a:ext cx="5096415" cy="2231132"/>
          </a:xfrm>
          <a:prstGeom prst="rect">
            <a:avLst/>
          </a:prstGeom>
          <a:ln w="28575">
            <a:solidFill>
              <a:schemeClr val="tx1"/>
            </a:solidFill>
          </a:ln>
        </p:spPr>
        <p:txBody>
          <a:bodyPr vert="horz" lIns="97536" tIns="48768" rIns="97536" bIns="48768" rtlCol="0">
            <a:normAutofit fontScale="70000" lnSpcReduction="20000"/>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a:r>
              <a:rPr lang="en-US" altLang="ko-KR" sz="2133" dirty="0">
                <a:latin typeface="Courier New" panose="02070309020205020404" pitchFamily="49" charset="0"/>
                <a:cs typeface="Courier New" panose="02070309020205020404" pitchFamily="49" charset="0"/>
              </a:rPr>
              <a:t>&lt;!DOCTYPE html&gt; </a:t>
            </a:r>
          </a:p>
          <a:p>
            <a:pPr lvl="1" algn="l"/>
            <a:r>
              <a:rPr lang="en-US" altLang="ko-KR" sz="2133" dirty="0">
                <a:latin typeface="Courier New" panose="02070309020205020404" pitchFamily="49" charset="0"/>
                <a:cs typeface="Courier New" panose="02070309020205020404" pitchFamily="49" charset="0"/>
              </a:rPr>
              <a:t>&lt;html&gt; </a:t>
            </a:r>
          </a:p>
          <a:p>
            <a:pPr lvl="1" algn="l"/>
            <a:r>
              <a:rPr lang="en-US" altLang="ko-KR" sz="2133" dirty="0">
                <a:latin typeface="Courier New" panose="02070309020205020404" pitchFamily="49" charset="0"/>
                <a:cs typeface="Courier New" panose="02070309020205020404" pitchFamily="49" charset="0"/>
              </a:rPr>
              <a:t>  &lt;head&gt; </a:t>
            </a:r>
          </a:p>
          <a:p>
            <a:pPr lvl="1" algn="l"/>
            <a:r>
              <a:rPr lang="en-US" altLang="ko-KR" sz="2133" dirty="0">
                <a:latin typeface="Courier New" panose="02070309020205020404" pitchFamily="49" charset="0"/>
                <a:cs typeface="Courier New" panose="02070309020205020404" pitchFamily="49" charset="0"/>
              </a:rPr>
              <a:t>    &lt;title&gt;This is a title&lt;/title&gt; </a:t>
            </a:r>
          </a:p>
          <a:p>
            <a:pPr lvl="1" algn="l"/>
            <a:r>
              <a:rPr lang="en-US" altLang="ko-KR" sz="2133" dirty="0">
                <a:latin typeface="Courier New" panose="02070309020205020404" pitchFamily="49" charset="0"/>
                <a:cs typeface="Courier New" panose="02070309020205020404" pitchFamily="49" charset="0"/>
              </a:rPr>
              <a:t>  &lt;/head&gt; </a:t>
            </a:r>
          </a:p>
          <a:p>
            <a:pPr lvl="1" algn="l"/>
            <a:r>
              <a:rPr lang="en-US" altLang="ko-KR" sz="2133" dirty="0">
                <a:latin typeface="Courier New" panose="02070309020205020404" pitchFamily="49" charset="0"/>
                <a:cs typeface="Courier New" panose="02070309020205020404" pitchFamily="49" charset="0"/>
              </a:rPr>
              <a:t>  &lt;body&gt; </a:t>
            </a:r>
          </a:p>
          <a:p>
            <a:pPr lvl="1" algn="l"/>
            <a:r>
              <a:rPr lang="en-US" altLang="ko-KR" sz="2133" dirty="0">
                <a:latin typeface="Courier New" panose="02070309020205020404" pitchFamily="49" charset="0"/>
                <a:cs typeface="Courier New" panose="02070309020205020404" pitchFamily="49" charset="0"/>
              </a:rPr>
              <a:t>    &lt;p&gt;Hello world!&lt;/p&gt; </a:t>
            </a:r>
          </a:p>
          <a:p>
            <a:pPr lvl="1" algn="l"/>
            <a:r>
              <a:rPr lang="en-US" altLang="ko-KR" sz="2133" dirty="0">
                <a:latin typeface="Courier New" panose="02070309020205020404" pitchFamily="49" charset="0"/>
                <a:cs typeface="Courier New" panose="02070309020205020404" pitchFamily="49" charset="0"/>
              </a:rPr>
              <a:t>  &lt;/body&gt; </a:t>
            </a:r>
          </a:p>
          <a:p>
            <a:pPr lvl="1" algn="l"/>
            <a:r>
              <a:rPr lang="en-US" altLang="ko-KR" sz="2133" dirty="0">
                <a:latin typeface="Courier New" panose="02070309020205020404" pitchFamily="49" charset="0"/>
                <a:cs typeface="Courier New" panose="02070309020205020404" pitchFamily="49" charset="0"/>
              </a:rPr>
              <a:t>&lt;/html&gt;</a:t>
            </a:r>
          </a:p>
        </p:txBody>
      </p:sp>
      <p:sp>
        <p:nvSpPr>
          <p:cNvPr id="7" name="부제목 2">
            <a:extLst>
              <a:ext uri="{FF2B5EF4-FFF2-40B4-BE49-F238E27FC236}">
                <a16:creationId xmlns:a16="http://schemas.microsoft.com/office/drawing/2014/main" id="{0BA01092-2A2A-4CC9-B4B5-46FB75452F56}"/>
              </a:ext>
            </a:extLst>
          </p:cNvPr>
          <p:cNvSpPr txBox="1">
            <a:spLocks/>
          </p:cNvSpPr>
          <p:nvPr/>
        </p:nvSpPr>
        <p:spPr>
          <a:xfrm>
            <a:off x="7206327" y="6821016"/>
            <a:ext cx="4696673" cy="2231132"/>
          </a:xfrm>
          <a:prstGeom prst="rect">
            <a:avLst/>
          </a:prstGeom>
          <a:ln w="28575">
            <a:solidFill>
              <a:schemeClr val="tx1"/>
            </a:solidFill>
          </a:ln>
        </p:spPr>
        <p:txBody>
          <a:bodyPr vert="horz" lIns="97536" tIns="48768" rIns="97536" bIns="48768" rtlCol="0">
            <a:normAutofit fontScale="70000" lnSpcReduction="20000"/>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l"/>
            <a:r>
              <a:rPr lang="en-US" altLang="ko-KR" sz="2133" dirty="0">
                <a:latin typeface="Courier New" panose="02070309020205020404" pitchFamily="49" charset="0"/>
                <a:cs typeface="Courier New" panose="02070309020205020404" pitchFamily="49" charset="0"/>
              </a:rPr>
              <a:t>&lt;!-- HTML5 --&gt;</a:t>
            </a:r>
          </a:p>
          <a:p>
            <a:pPr lvl="1" algn="l"/>
            <a:r>
              <a:rPr lang="en-US" altLang="ko-KR" sz="2133" dirty="0">
                <a:latin typeface="Courier New" panose="02070309020205020404" pitchFamily="49" charset="0"/>
                <a:cs typeface="Courier New" panose="02070309020205020404" pitchFamily="49" charset="0"/>
              </a:rPr>
              <a:t>&lt;!-- </a:t>
            </a:r>
            <a:r>
              <a:rPr lang="en-US" altLang="ko-KR" sz="2133" dirty="0" err="1">
                <a:latin typeface="Courier New" panose="02070309020205020404" pitchFamily="49" charset="0"/>
                <a:cs typeface="Courier New" panose="02070309020205020404" pitchFamily="49" charset="0"/>
              </a:rPr>
              <a:t>Decribes</a:t>
            </a:r>
            <a:r>
              <a:rPr lang="en-US" altLang="ko-KR" sz="2133" dirty="0">
                <a:latin typeface="Courier New" panose="02070309020205020404" pitchFamily="49" charset="0"/>
                <a:cs typeface="Courier New" panose="02070309020205020404" pitchFamily="49" charset="0"/>
              </a:rPr>
              <a:t> web page --&gt;</a:t>
            </a:r>
          </a:p>
          <a:p>
            <a:pPr lvl="1" algn="l"/>
            <a:r>
              <a:rPr lang="en-US" altLang="ko-KR" sz="2133" dirty="0">
                <a:latin typeface="Courier New" panose="02070309020205020404" pitchFamily="49" charset="0"/>
                <a:cs typeface="Courier New" panose="02070309020205020404" pitchFamily="49" charset="0"/>
              </a:rPr>
              <a:t> </a:t>
            </a:r>
          </a:p>
          <a:p>
            <a:pPr lvl="1" algn="l"/>
            <a:r>
              <a:rPr lang="en-US" altLang="ko-KR" sz="2133" dirty="0">
                <a:latin typeface="Courier New" panose="02070309020205020404" pitchFamily="49" charset="0"/>
                <a:cs typeface="Courier New" panose="02070309020205020404" pitchFamily="49" charset="0"/>
              </a:rPr>
              <a:t>&lt;!-- Brower page title --&gt;</a:t>
            </a:r>
          </a:p>
          <a:p>
            <a:pPr lvl="1" algn="l"/>
            <a:r>
              <a:rPr lang="en-US" altLang="ko-KR" sz="2133" dirty="0">
                <a:latin typeface="Courier New" panose="02070309020205020404" pitchFamily="49" charset="0"/>
                <a:cs typeface="Courier New" panose="02070309020205020404" pitchFamily="49" charset="0"/>
              </a:rPr>
              <a:t> </a:t>
            </a:r>
          </a:p>
          <a:p>
            <a:pPr lvl="1" algn="l"/>
            <a:r>
              <a:rPr lang="en-US" altLang="ko-KR" sz="2133" dirty="0">
                <a:latin typeface="Courier New" panose="02070309020205020404" pitchFamily="49" charset="0"/>
                <a:cs typeface="Courier New" panose="02070309020205020404" pitchFamily="49" charset="0"/>
              </a:rPr>
              <a:t>&lt;!-- Visible page content --&gt;</a:t>
            </a:r>
          </a:p>
          <a:p>
            <a:pPr lvl="1" algn="l"/>
            <a:r>
              <a:rPr lang="en-US" altLang="ko-KR" sz="2133" dirty="0">
                <a:latin typeface="Courier New" panose="02070309020205020404" pitchFamily="49" charset="0"/>
                <a:cs typeface="Courier New" panose="02070309020205020404" pitchFamily="49" charset="0"/>
              </a:rPr>
              <a:t>  </a:t>
            </a:r>
          </a:p>
          <a:p>
            <a:pPr lvl="1" algn="l"/>
            <a:r>
              <a:rPr lang="en-US" altLang="ko-KR" sz="2133" dirty="0">
                <a:latin typeface="Courier New" panose="02070309020205020404" pitchFamily="49" charset="0"/>
                <a:cs typeface="Courier New" panose="02070309020205020404" pitchFamily="49" charset="0"/>
              </a:rPr>
              <a:t> </a:t>
            </a:r>
          </a:p>
          <a:p>
            <a:pPr lvl="1" algn="l"/>
            <a:r>
              <a:rPr lang="en-US" altLang="ko-KR" sz="2133"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0160489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pPr algn="ctr"/>
            <a:r>
              <a:rPr lang="en-US" altLang="ko-KR" dirty="0"/>
              <a:t>HTML</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71</a:t>
            </a:fld>
            <a:endParaRPr lang="en-US" altLang="ko-KR"/>
          </a:p>
        </p:txBody>
      </p:sp>
      <p:sp>
        <p:nvSpPr>
          <p:cNvPr id="8" name="부제목 2">
            <a:extLst>
              <a:ext uri="{FF2B5EF4-FFF2-40B4-BE49-F238E27FC236}">
                <a16:creationId xmlns:a16="http://schemas.microsoft.com/office/drawing/2014/main" id="{416441BC-944C-4807-9B7D-C8F0061BDFAD}"/>
              </a:ext>
            </a:extLst>
          </p:cNvPr>
          <p:cNvSpPr txBox="1">
            <a:spLocks/>
          </p:cNvSpPr>
          <p:nvPr/>
        </p:nvSpPr>
        <p:spPr>
          <a:xfrm>
            <a:off x="587972" y="1503957"/>
            <a:ext cx="11704320" cy="7261275"/>
          </a:xfrm>
          <a:prstGeom prst="rect">
            <a:avLst/>
          </a:prstGeom>
        </p:spPr>
        <p:txBody>
          <a:bodyPr vert="horz" lIns="130046" tIns="65023" rIns="130046" bIns="65023">
            <a:normAutofit fontScale="70000" lnSpcReduction="20000"/>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487695" indent="-487695">
              <a:buFont typeface="Wingdings" panose="05000000000000000000" pitchFamily="2" charset="2"/>
              <a:buChar char="v"/>
            </a:pPr>
            <a:r>
              <a:rPr lang="en-US" altLang="ko-KR" sz="4000" b="1" dirty="0"/>
              <a:t>Elements</a:t>
            </a:r>
          </a:p>
          <a:p>
            <a:pPr marL="975390" lvl="1" indent="-487695">
              <a:buFont typeface="Arial" panose="020B0604020202020204" pitchFamily="34" charset="0"/>
              <a:buChar char="•"/>
            </a:pPr>
            <a:r>
              <a:rPr lang="en-US" altLang="ko-KR" sz="3100" dirty="0"/>
              <a:t>Building blocks of HTML pages</a:t>
            </a:r>
          </a:p>
          <a:p>
            <a:pPr marL="975390" lvl="1" indent="-487695">
              <a:buFont typeface="Arial" panose="020B0604020202020204" pitchFamily="34" charset="0"/>
              <a:buChar char="•"/>
            </a:pPr>
            <a:r>
              <a:rPr lang="en-US" altLang="ko-KR" sz="3100" dirty="0"/>
              <a:t>(ex) &lt;head&gt;&lt;/head&gt;: </a:t>
            </a:r>
            <a:r>
              <a:rPr lang="ko-KR" altLang="en-US" sz="3100" dirty="0"/>
              <a:t>시작을 알리는 태그</a:t>
            </a:r>
            <a:r>
              <a:rPr lang="en-US" altLang="ko-KR" sz="3100" dirty="0"/>
              <a:t>, &lt;title&gt; </a:t>
            </a:r>
            <a:r>
              <a:rPr lang="ko-KR" altLang="en-US" sz="3100" dirty="0"/>
              <a:t>은 </a:t>
            </a:r>
            <a:r>
              <a:rPr lang="en-US" altLang="ko-KR" sz="3100" dirty="0"/>
              <a:t>&lt;head&gt; </a:t>
            </a:r>
            <a:r>
              <a:rPr lang="ko-KR" altLang="en-US" sz="3100" dirty="0"/>
              <a:t>안에서 제목 부여</a:t>
            </a:r>
            <a:r>
              <a:rPr lang="en-US" altLang="ko-KR" sz="3100" dirty="0"/>
              <a:t>.</a:t>
            </a:r>
          </a:p>
          <a:p>
            <a:pPr marL="975390" lvl="1" indent="-487695">
              <a:buFont typeface="Arial" panose="020B0604020202020204" pitchFamily="34" charset="0"/>
              <a:buChar char="•"/>
            </a:pPr>
            <a:r>
              <a:rPr lang="en-US" altLang="ko-KR" sz="3100" dirty="0"/>
              <a:t>&lt;body&gt;&lt;/body&gt;: </a:t>
            </a:r>
            <a:r>
              <a:rPr lang="ko-KR" altLang="en-US" sz="3100" dirty="0"/>
              <a:t>실제 웹검색기 화면에 출력되는 부분</a:t>
            </a:r>
            <a:endParaRPr lang="en-US" altLang="ko-KR" sz="3100" dirty="0"/>
          </a:p>
          <a:p>
            <a:pPr marL="975390" lvl="1" indent="-487695">
              <a:buFont typeface="Arial" panose="020B0604020202020204" pitchFamily="34" charset="0"/>
              <a:buChar char="•"/>
            </a:pPr>
            <a:r>
              <a:rPr lang="en-US" altLang="ko-KR" sz="3100" dirty="0"/>
              <a:t>&lt;h1&gt;&lt;/h1&gt; : </a:t>
            </a:r>
            <a:r>
              <a:rPr lang="ko-KR" altLang="en-US" sz="3100" dirty="0"/>
              <a:t>제목 텍스트의 크기 </a:t>
            </a:r>
            <a:r>
              <a:rPr lang="en-US" altLang="ko-KR" sz="3100" dirty="0"/>
              <a:t>(&lt;h1&gt; ~ &lt;h6&gt;)</a:t>
            </a:r>
          </a:p>
          <a:p>
            <a:pPr marL="975390" lvl="1" indent="-487695">
              <a:buFont typeface="Arial" panose="020B0604020202020204" pitchFamily="34" charset="0"/>
              <a:buChar char="•"/>
            </a:pPr>
            <a:r>
              <a:rPr lang="en-US" altLang="ko-KR" sz="3100" dirty="0"/>
              <a:t>&lt;p&gt;&lt;/p&gt;    : paragraphs (</a:t>
            </a:r>
            <a:r>
              <a:rPr lang="ko-KR" altLang="en-US" sz="3100" dirty="0"/>
              <a:t>단락</a:t>
            </a:r>
            <a:r>
              <a:rPr lang="en-US" altLang="ko-KR" sz="3100" dirty="0"/>
              <a:t>)</a:t>
            </a:r>
          </a:p>
          <a:p>
            <a:pPr marL="975390" lvl="1" indent="-487695">
              <a:buFont typeface="Arial" panose="020B0604020202020204" pitchFamily="34" charset="0"/>
              <a:buChar char="•"/>
            </a:pPr>
            <a:r>
              <a:rPr lang="en-US" altLang="ko-KR" sz="3100" dirty="0"/>
              <a:t>Tags such as &lt;</a:t>
            </a:r>
            <a:r>
              <a:rPr lang="en-US" altLang="ko-KR" sz="3100" dirty="0" err="1"/>
              <a:t>img</a:t>
            </a:r>
            <a:r>
              <a:rPr lang="en-US" altLang="ko-KR" sz="3100" dirty="0"/>
              <a:t> /&gt; and &lt;input /&gt; directly introduce content into the page.</a:t>
            </a:r>
          </a:p>
          <a:p>
            <a:pPr marL="975390" lvl="1" indent="-487695">
              <a:buFont typeface="Arial" panose="020B0604020202020204" pitchFamily="34" charset="0"/>
              <a:buChar char="•"/>
            </a:pPr>
            <a:r>
              <a:rPr lang="en-US" altLang="ko-KR" sz="3100" dirty="0"/>
              <a:t>&lt;a </a:t>
            </a:r>
            <a:r>
              <a:rPr lang="en-US" altLang="ko-KR" sz="3100" dirty="0" err="1"/>
              <a:t>href</a:t>
            </a:r>
            <a:r>
              <a:rPr lang="en-US" altLang="ko-KR" sz="3100" dirty="0"/>
              <a:t>="https://www.wikipedia.org/"&gt;A link to Wikipedia!&lt;/a&gt; : create a link</a:t>
            </a:r>
          </a:p>
          <a:p>
            <a:pPr marL="365771" indent="-365771">
              <a:buFont typeface="Wingdings" panose="05000000000000000000" pitchFamily="2" charset="2"/>
              <a:buChar char="v"/>
            </a:pPr>
            <a:r>
              <a:rPr lang="en-US" altLang="ko-KR" sz="4000" b="1" dirty="0"/>
              <a:t>Attributes </a:t>
            </a:r>
            <a:r>
              <a:rPr lang="en-US" altLang="ko-KR" sz="4000" dirty="0"/>
              <a:t>of an element</a:t>
            </a:r>
          </a:p>
          <a:p>
            <a:pPr marL="853467" lvl="1" indent="-365771">
              <a:buFont typeface="Arial" panose="020B0604020202020204" pitchFamily="34" charset="0"/>
              <a:buChar char="•"/>
            </a:pPr>
            <a:r>
              <a:rPr lang="en-US" altLang="ko-KR" sz="3100" dirty="0"/>
              <a:t>id: document-wide unique identifier for an element</a:t>
            </a:r>
          </a:p>
          <a:p>
            <a:pPr marL="853467" lvl="1" indent="-365771">
              <a:buFont typeface="Arial" panose="020B0604020202020204" pitchFamily="34" charset="0"/>
              <a:buChar char="•"/>
            </a:pPr>
            <a:r>
              <a:rPr lang="en-US" altLang="ko-KR" sz="3100" dirty="0"/>
              <a:t>class: classifying similar elements</a:t>
            </a:r>
          </a:p>
          <a:p>
            <a:pPr marL="853467" lvl="1" indent="-365771">
              <a:buFont typeface="Arial" panose="020B0604020202020204" pitchFamily="34" charset="0"/>
              <a:buChar char="•"/>
            </a:pPr>
            <a:r>
              <a:rPr lang="en-US" altLang="ko-KR" sz="3100" dirty="0"/>
              <a:t>style: assign presentational properties</a:t>
            </a:r>
          </a:p>
          <a:p>
            <a:pPr marL="853467" lvl="1" indent="-365771">
              <a:buFont typeface="Arial" panose="020B0604020202020204" pitchFamily="34" charset="0"/>
              <a:buChar char="•"/>
            </a:pPr>
            <a:r>
              <a:rPr lang="en-US" altLang="ko-KR" sz="3100" dirty="0"/>
              <a:t>title: attach </a:t>
            </a:r>
            <a:r>
              <a:rPr lang="en-US" altLang="ko-KR" sz="3100" dirty="0" err="1"/>
              <a:t>subtextual</a:t>
            </a:r>
            <a:r>
              <a:rPr lang="en-US" altLang="ko-KR" sz="3100" dirty="0"/>
              <a:t> explanation to an element</a:t>
            </a:r>
          </a:p>
          <a:p>
            <a:pPr marL="853467" lvl="1" indent="-365771">
              <a:buFont typeface="Arial" panose="020B0604020202020204" pitchFamily="34" charset="0"/>
              <a:buChar char="•"/>
            </a:pPr>
            <a:r>
              <a:rPr lang="en-US" altLang="ko-KR" sz="3100" dirty="0" err="1"/>
              <a:t>lang</a:t>
            </a:r>
            <a:r>
              <a:rPr lang="en-US" altLang="ko-KR" sz="3100" dirty="0"/>
              <a:t>: identifies a natural language to an element</a:t>
            </a:r>
          </a:p>
        </p:txBody>
      </p:sp>
    </p:spTree>
    <p:extLst>
      <p:ext uri="{BB962C8B-B14F-4D97-AF65-F5344CB8AC3E}">
        <p14:creationId xmlns:p14="http://schemas.microsoft.com/office/powerpoint/2010/main" val="3169736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pPr algn="ctr"/>
            <a:r>
              <a:rPr lang="en-US" altLang="ko-KR" dirty="0"/>
              <a:t>HTML Tags</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72</a:t>
            </a:fld>
            <a:endParaRPr lang="en-US" altLang="ko-KR"/>
          </a:p>
        </p:txBody>
      </p:sp>
      <p:sp>
        <p:nvSpPr>
          <p:cNvPr id="8" name="부제목 2">
            <a:extLst>
              <a:ext uri="{FF2B5EF4-FFF2-40B4-BE49-F238E27FC236}">
                <a16:creationId xmlns:a16="http://schemas.microsoft.com/office/drawing/2014/main" id="{416441BC-944C-4807-9B7D-C8F0061BDFAD}"/>
              </a:ext>
            </a:extLst>
          </p:cNvPr>
          <p:cNvSpPr txBox="1">
            <a:spLocks/>
          </p:cNvSpPr>
          <p:nvPr/>
        </p:nvSpPr>
        <p:spPr>
          <a:xfrm>
            <a:off x="587972" y="1503957"/>
            <a:ext cx="11704320" cy="7261275"/>
          </a:xfrm>
          <a:prstGeom prst="rect">
            <a:avLst/>
          </a:prstGeom>
        </p:spPr>
        <p:txBody>
          <a:bodyPr vert="horz" lIns="130046" tIns="65023" rIns="130046" bIns="65023">
            <a:normAutofit/>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487695" indent="-487695">
              <a:buFont typeface="Wingdings" panose="05000000000000000000" pitchFamily="2" charset="2"/>
              <a:buChar char="v"/>
            </a:pPr>
            <a:endParaRPr lang="en-US" altLang="ko-KR" sz="3100" dirty="0"/>
          </a:p>
        </p:txBody>
      </p:sp>
      <p:sp>
        <p:nvSpPr>
          <p:cNvPr id="7" name="부제목 2">
            <a:extLst>
              <a:ext uri="{FF2B5EF4-FFF2-40B4-BE49-F238E27FC236}">
                <a16:creationId xmlns:a16="http://schemas.microsoft.com/office/drawing/2014/main" id="{3706D6D9-48BD-41B0-8597-AD78C0FC76C1}"/>
              </a:ext>
            </a:extLst>
          </p:cNvPr>
          <p:cNvSpPr txBox="1">
            <a:spLocks/>
          </p:cNvSpPr>
          <p:nvPr/>
        </p:nvSpPr>
        <p:spPr>
          <a:xfrm>
            <a:off x="558720" y="1780456"/>
            <a:ext cx="11704320" cy="7022592"/>
          </a:xfrm>
          <a:prstGeom prst="rect">
            <a:avLst/>
          </a:prstGeom>
        </p:spPr>
        <p:txBody>
          <a:bodyPr vert="horz" lIns="130046" tIns="65023" rIns="130046" bIns="65023">
            <a:normAutofit fontScale="85000" lnSpcReduction="20000"/>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r>
              <a:rPr lang="en-US" altLang="ko-KR" b="1" dirty="0"/>
              <a:t>Some of the Basic Tags</a:t>
            </a:r>
          </a:p>
          <a:p>
            <a:pPr marL="975390" lvl="1" indent="-487695">
              <a:buFont typeface="Arial" panose="020B0604020202020204" pitchFamily="34" charset="0"/>
              <a:buChar char="•"/>
            </a:pPr>
            <a:r>
              <a:rPr lang="en-US" altLang="ko-KR" dirty="0"/>
              <a:t>Headings: </a:t>
            </a:r>
            <a:r>
              <a:rPr lang="en-US" altLang="ko-KR" dirty="0">
                <a:solidFill>
                  <a:srgbClr val="FF0000"/>
                </a:solidFill>
              </a:rPr>
              <a:t>&lt;h1&gt;&lt;h2&gt;&lt;h3&gt;</a:t>
            </a:r>
          </a:p>
          <a:p>
            <a:pPr marL="975390" lvl="1" indent="-487695">
              <a:buFont typeface="Arial" panose="020B0604020202020204" pitchFamily="34" charset="0"/>
              <a:buChar char="•"/>
            </a:pPr>
            <a:r>
              <a:rPr lang="en-US" altLang="ko-KR" dirty="0"/>
              <a:t>Paragraphs: </a:t>
            </a:r>
            <a:r>
              <a:rPr lang="en-US" altLang="ko-KR" dirty="0">
                <a:solidFill>
                  <a:srgbClr val="FF0000"/>
                </a:solidFill>
              </a:rPr>
              <a:t>&lt;p&gt;</a:t>
            </a:r>
          </a:p>
          <a:p>
            <a:pPr marL="975390" lvl="1" indent="-487695">
              <a:buFont typeface="Arial" panose="020B0604020202020204" pitchFamily="34" charset="0"/>
              <a:buChar char="•"/>
            </a:pPr>
            <a:r>
              <a:rPr lang="en-US" altLang="ko-KR" dirty="0"/>
              <a:t>Images: </a:t>
            </a:r>
            <a:r>
              <a:rPr lang="en-US" altLang="ko-KR" dirty="0">
                <a:solidFill>
                  <a:srgbClr val="FF0000"/>
                </a:solidFill>
              </a:rPr>
              <a:t>&lt;</a:t>
            </a:r>
            <a:r>
              <a:rPr lang="en-US" altLang="ko-KR" dirty="0" err="1">
                <a:solidFill>
                  <a:srgbClr val="FF0000"/>
                </a:solidFill>
              </a:rPr>
              <a:t>img</a:t>
            </a:r>
            <a:r>
              <a:rPr lang="en-US" altLang="ko-KR" dirty="0">
                <a:solidFill>
                  <a:srgbClr val="FF0000"/>
                </a:solidFill>
              </a:rPr>
              <a:t> </a:t>
            </a:r>
            <a:r>
              <a:rPr lang="en-US" altLang="ko-KR" dirty="0" err="1"/>
              <a:t>src</a:t>
            </a:r>
            <a:r>
              <a:rPr lang="en-US" altLang="ko-KR" dirty="0"/>
              <a:t>=“logo.jpg” alt=“</a:t>
            </a:r>
            <a:r>
              <a:rPr lang="en-US" altLang="ko-KR" dirty="0" err="1"/>
              <a:t>site_logo</a:t>
            </a:r>
            <a:r>
              <a:rPr lang="en-US" altLang="ko-KR" dirty="0"/>
              <a:t>” width=“100” height=“100”</a:t>
            </a:r>
            <a:r>
              <a:rPr lang="en-US" altLang="ko-KR" dirty="0">
                <a:solidFill>
                  <a:srgbClr val="FF0000"/>
                </a:solidFill>
              </a:rPr>
              <a:t>&gt;</a:t>
            </a:r>
            <a:r>
              <a:rPr lang="en-US" altLang="ko-KR" dirty="0"/>
              <a:t> ; alternative text, size (width and height)</a:t>
            </a:r>
          </a:p>
          <a:p>
            <a:pPr marL="975390" lvl="1" indent="-487695">
              <a:buFont typeface="Arial" panose="020B0604020202020204" pitchFamily="34" charset="0"/>
              <a:buChar char="•"/>
            </a:pPr>
            <a:r>
              <a:rPr lang="en-US" altLang="ko-KR" dirty="0"/>
              <a:t>Links: </a:t>
            </a:r>
            <a:r>
              <a:rPr lang="en-US" altLang="ko-KR" dirty="0">
                <a:solidFill>
                  <a:srgbClr val="FF0000"/>
                </a:solidFill>
              </a:rPr>
              <a:t>&lt;a </a:t>
            </a:r>
            <a:r>
              <a:rPr lang="en-US" altLang="ko-KR" dirty="0" err="1"/>
              <a:t>href</a:t>
            </a:r>
            <a:r>
              <a:rPr lang="en-US" altLang="ko-KR" dirty="0"/>
              <a:t>="http://www.w3schools.com/tags/tag_a.asp"&gt;Here</a:t>
            </a:r>
            <a:r>
              <a:rPr lang="en-US" altLang="ko-KR" dirty="0">
                <a:solidFill>
                  <a:srgbClr val="FF0000"/>
                </a:solidFill>
              </a:rPr>
              <a:t>&lt;/a&gt;</a:t>
            </a:r>
          </a:p>
          <a:p>
            <a:pPr marL="975390" lvl="1" indent="-487695">
              <a:buFont typeface="Arial" panose="020B0604020202020204" pitchFamily="34" charset="0"/>
              <a:buChar char="•"/>
            </a:pPr>
            <a:r>
              <a:rPr lang="en-US" altLang="ko-KR" dirty="0"/>
              <a:t>Tables: </a:t>
            </a:r>
            <a:r>
              <a:rPr lang="en-US" altLang="ko-KR" dirty="0">
                <a:solidFill>
                  <a:srgbClr val="FF0000"/>
                </a:solidFill>
              </a:rPr>
              <a:t>&lt;table</a:t>
            </a:r>
            <a:r>
              <a:rPr lang="en-US" altLang="ko-KR" dirty="0"/>
              <a:t> border=“1”cellpadding=“5” </a:t>
            </a:r>
            <a:r>
              <a:rPr lang="en-US" altLang="ko-KR" dirty="0" err="1"/>
              <a:t>cellspacing</a:t>
            </a:r>
            <a:r>
              <a:rPr lang="en-US" altLang="ko-KR" dirty="0"/>
              <a:t>=“5”&gt;</a:t>
            </a:r>
          </a:p>
          <a:p>
            <a:pPr marL="975390" lvl="1" indent="-487695">
              <a:buFont typeface="Arial" panose="020B0604020202020204" pitchFamily="34" charset="0"/>
              <a:buChar char="•"/>
            </a:pPr>
            <a:r>
              <a:rPr lang="en-US" altLang="ko-KR" dirty="0"/>
              <a:t> </a:t>
            </a:r>
            <a:r>
              <a:rPr lang="en-US" altLang="ko-KR" dirty="0">
                <a:solidFill>
                  <a:srgbClr val="FF0000"/>
                </a:solidFill>
              </a:rPr>
              <a:t>&lt;tr&gt; &lt;td&gt;</a:t>
            </a:r>
            <a:r>
              <a:rPr lang="en-US" altLang="ko-KR" dirty="0"/>
              <a:t>One&lt;/td&gt;&lt;td&gt;Two&lt;/td&gt; </a:t>
            </a:r>
            <a:r>
              <a:rPr lang="en-US" altLang="ko-KR" dirty="0">
                <a:solidFill>
                  <a:srgbClr val="FF0000"/>
                </a:solidFill>
              </a:rPr>
              <a:t>&lt;/tr&gt;  </a:t>
            </a:r>
            <a:r>
              <a:rPr lang="en-US" altLang="ko-KR" dirty="0"/>
              <a:t>; row and data &lt;/table&gt;</a:t>
            </a:r>
          </a:p>
          <a:p>
            <a:pPr marL="853467" lvl="1" indent="-365771">
              <a:buFont typeface="Arial" panose="020B0604020202020204" pitchFamily="34" charset="0"/>
              <a:buChar char="•"/>
            </a:pPr>
            <a:r>
              <a:rPr lang="en-US" altLang="ko-KR" dirty="0"/>
              <a:t>Divisions: </a:t>
            </a:r>
            <a:r>
              <a:rPr lang="en-US" altLang="ko-KR" dirty="0">
                <a:solidFill>
                  <a:srgbClr val="FF0000"/>
                </a:solidFill>
              </a:rPr>
              <a:t>&lt;div&gt; </a:t>
            </a:r>
            <a:r>
              <a:rPr lang="en-US" altLang="ko-KR" dirty="0"/>
              <a:t>This is a DIV container</a:t>
            </a:r>
            <a:r>
              <a:rPr lang="en-US" altLang="ko-KR" dirty="0">
                <a:solidFill>
                  <a:srgbClr val="FF0000"/>
                </a:solidFill>
              </a:rPr>
              <a:t>&lt;/div&gt; </a:t>
            </a:r>
            <a:r>
              <a:rPr lang="en-US" altLang="ko-KR" dirty="0"/>
              <a:t>; define a section in a document (you can think of it like a container or a building block.)</a:t>
            </a:r>
          </a:p>
          <a:p>
            <a:pPr marL="853467" lvl="1" indent="-365771">
              <a:buFont typeface="Arial" panose="020B0604020202020204" pitchFamily="34" charset="0"/>
              <a:buChar char="•"/>
            </a:pPr>
            <a:r>
              <a:rPr lang="en-US" altLang="ko-KR" dirty="0"/>
              <a:t>Lists: </a:t>
            </a:r>
            <a:r>
              <a:rPr lang="en-US" altLang="ko-KR" dirty="0">
                <a:solidFill>
                  <a:srgbClr val="FF0000"/>
                </a:solidFill>
              </a:rPr>
              <a:t>&lt;ul&gt;&lt;</a:t>
            </a:r>
            <a:r>
              <a:rPr lang="en-US" altLang="ko-KR" dirty="0" err="1">
                <a:solidFill>
                  <a:srgbClr val="FF0000"/>
                </a:solidFill>
              </a:rPr>
              <a:t>ol</a:t>
            </a:r>
            <a:r>
              <a:rPr lang="en-US" altLang="ko-KR" dirty="0">
                <a:solidFill>
                  <a:srgbClr val="FF0000"/>
                </a:solidFill>
              </a:rPr>
              <a:t>&gt;&lt;li&gt; </a:t>
            </a:r>
            <a:r>
              <a:rPr lang="en-US" altLang="ko-KR" dirty="0"/>
              <a:t>; defines unordered list, ordered list, a list item</a:t>
            </a:r>
          </a:p>
          <a:p>
            <a:pPr marL="853467" lvl="1" indent="-365771">
              <a:buFont typeface="Arial" panose="020B0604020202020204" pitchFamily="34" charset="0"/>
              <a:buChar char="•"/>
            </a:pPr>
            <a:r>
              <a:rPr lang="en-US" altLang="ko-KR" dirty="0"/>
              <a:t>Line breaks: </a:t>
            </a:r>
            <a:r>
              <a:rPr lang="en-US" altLang="ko-KR" dirty="0">
                <a:solidFill>
                  <a:srgbClr val="FF0000"/>
                </a:solidFill>
              </a:rPr>
              <a:t>&lt;</a:t>
            </a:r>
            <a:r>
              <a:rPr lang="en-US" altLang="ko-KR" dirty="0" err="1">
                <a:solidFill>
                  <a:srgbClr val="FF0000"/>
                </a:solidFill>
              </a:rPr>
              <a:t>br</a:t>
            </a:r>
            <a:r>
              <a:rPr lang="en-US" altLang="ko-KR" dirty="0">
                <a:solidFill>
                  <a:srgbClr val="FF0000"/>
                </a:solidFill>
              </a:rPr>
              <a:t>&gt;</a:t>
            </a:r>
          </a:p>
          <a:p>
            <a:pPr marL="853467" lvl="1" indent="-365771">
              <a:buFont typeface="Arial" panose="020B0604020202020204" pitchFamily="34" charset="0"/>
              <a:buChar char="•"/>
            </a:pPr>
            <a:r>
              <a:rPr lang="en-US" altLang="ko-KR" dirty="0"/>
              <a:t>Bold text: </a:t>
            </a:r>
            <a:r>
              <a:rPr lang="en-US" altLang="ko-KR" dirty="0">
                <a:solidFill>
                  <a:srgbClr val="FF0000"/>
                </a:solidFill>
              </a:rPr>
              <a:t>&lt;b&gt;</a:t>
            </a:r>
            <a:r>
              <a:rPr lang="en-US" altLang="ko-KR" dirty="0"/>
              <a:t>…</a:t>
            </a:r>
            <a:r>
              <a:rPr lang="en-US" altLang="ko-KR" dirty="0">
                <a:solidFill>
                  <a:srgbClr val="FF0000"/>
                </a:solidFill>
              </a:rPr>
              <a:t>&lt;/b&gt;</a:t>
            </a:r>
          </a:p>
          <a:p>
            <a:pPr marL="853467" lvl="1" indent="-365771">
              <a:buFont typeface="Arial" panose="020B0604020202020204" pitchFamily="34" charset="0"/>
              <a:buChar char="•"/>
            </a:pPr>
            <a:r>
              <a:rPr lang="en-US" altLang="ko-KR" dirty="0"/>
              <a:t>Italic text: </a:t>
            </a:r>
            <a:r>
              <a:rPr lang="en-US" altLang="ko-KR" dirty="0">
                <a:solidFill>
                  <a:srgbClr val="FF0000"/>
                </a:solidFill>
              </a:rPr>
              <a:t>&lt;</a:t>
            </a:r>
            <a:r>
              <a:rPr lang="en-US" altLang="ko-KR" dirty="0" err="1">
                <a:solidFill>
                  <a:srgbClr val="FF0000"/>
                </a:solidFill>
              </a:rPr>
              <a:t>i</a:t>
            </a:r>
            <a:r>
              <a:rPr lang="en-US" altLang="ko-KR" dirty="0">
                <a:solidFill>
                  <a:srgbClr val="FF0000"/>
                </a:solidFill>
              </a:rPr>
              <a:t>&gt;</a:t>
            </a:r>
            <a:r>
              <a:rPr lang="en-US" altLang="ko-KR" dirty="0"/>
              <a:t>…</a:t>
            </a:r>
            <a:r>
              <a:rPr lang="en-US" altLang="ko-KR" dirty="0">
                <a:solidFill>
                  <a:srgbClr val="FF0000"/>
                </a:solidFill>
              </a:rPr>
              <a:t>&lt;/</a:t>
            </a:r>
            <a:r>
              <a:rPr lang="en-US" altLang="ko-KR" dirty="0" err="1">
                <a:solidFill>
                  <a:srgbClr val="FF0000"/>
                </a:solidFill>
              </a:rPr>
              <a:t>i</a:t>
            </a:r>
            <a:r>
              <a:rPr lang="en-US" altLang="ko-KR" dirty="0">
                <a:solidFill>
                  <a:srgbClr val="FF0000"/>
                </a:solidFill>
              </a:rPr>
              <a:t>&gt;</a:t>
            </a:r>
          </a:p>
        </p:txBody>
      </p:sp>
    </p:spTree>
    <p:extLst>
      <p:ext uri="{BB962C8B-B14F-4D97-AF65-F5344CB8AC3E}">
        <p14:creationId xmlns:p14="http://schemas.microsoft.com/office/powerpoint/2010/main" val="28165954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pPr algn="ctr"/>
            <a:r>
              <a:rPr lang="en-US" altLang="ko-KR" dirty="0"/>
              <a:t>CSS(Cascading Style Sheets)</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73</a:t>
            </a:fld>
            <a:endParaRPr lang="en-US" altLang="ko-KR"/>
          </a:p>
        </p:txBody>
      </p:sp>
      <p:sp>
        <p:nvSpPr>
          <p:cNvPr id="8" name="부제목 2">
            <a:extLst>
              <a:ext uri="{FF2B5EF4-FFF2-40B4-BE49-F238E27FC236}">
                <a16:creationId xmlns:a16="http://schemas.microsoft.com/office/drawing/2014/main" id="{416441BC-944C-4807-9B7D-C8F0061BDFAD}"/>
              </a:ext>
            </a:extLst>
          </p:cNvPr>
          <p:cNvSpPr txBox="1">
            <a:spLocks/>
          </p:cNvSpPr>
          <p:nvPr/>
        </p:nvSpPr>
        <p:spPr>
          <a:xfrm>
            <a:off x="587972" y="1503957"/>
            <a:ext cx="11704320" cy="7261275"/>
          </a:xfrm>
          <a:prstGeom prst="rect">
            <a:avLst/>
          </a:prstGeom>
        </p:spPr>
        <p:txBody>
          <a:bodyPr vert="horz" lIns="130046" tIns="65023" rIns="130046" bIns="65023">
            <a:normAutofit/>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487695" indent="-487695">
              <a:buFont typeface="Wingdings" panose="05000000000000000000" pitchFamily="2" charset="2"/>
              <a:buChar char="v"/>
            </a:pPr>
            <a:endParaRPr lang="en-US" altLang="ko-KR" sz="3100" dirty="0"/>
          </a:p>
        </p:txBody>
      </p:sp>
      <p:sp>
        <p:nvSpPr>
          <p:cNvPr id="7" name="부제목 2">
            <a:extLst>
              <a:ext uri="{FF2B5EF4-FFF2-40B4-BE49-F238E27FC236}">
                <a16:creationId xmlns:a16="http://schemas.microsoft.com/office/drawing/2014/main" id="{3706D6D9-48BD-41B0-8597-AD78C0FC76C1}"/>
              </a:ext>
            </a:extLst>
          </p:cNvPr>
          <p:cNvSpPr txBox="1">
            <a:spLocks/>
          </p:cNvSpPr>
          <p:nvPr/>
        </p:nvSpPr>
        <p:spPr>
          <a:xfrm>
            <a:off x="558720" y="1780456"/>
            <a:ext cx="11704320" cy="7022592"/>
          </a:xfrm>
          <a:prstGeom prst="rect">
            <a:avLst/>
          </a:prstGeom>
        </p:spPr>
        <p:txBody>
          <a:bodyPr vert="horz" lIns="130046" tIns="65023" rIns="130046" bIns="65023">
            <a:normAutofit fontScale="92500" lnSpcReduction="20000"/>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487695" indent="-487695">
              <a:buFont typeface="Wingdings" panose="05000000000000000000" pitchFamily="2" charset="2"/>
              <a:buChar char="v"/>
            </a:pPr>
            <a:r>
              <a:rPr lang="en-US" altLang="ko-KR" b="1" dirty="0"/>
              <a:t>CSS</a:t>
            </a:r>
          </a:p>
          <a:p>
            <a:pPr marL="975390" lvl="1" indent="-487695">
              <a:buFont typeface="Arial" panose="020B0604020202020204" pitchFamily="34" charset="0"/>
              <a:buChar char="•"/>
            </a:pPr>
            <a:r>
              <a:rPr lang="en-US" altLang="ko-KR" dirty="0"/>
              <a:t>CSS describes </a:t>
            </a:r>
            <a:r>
              <a:rPr lang="en-US" altLang="ko-KR" dirty="0">
                <a:solidFill>
                  <a:srgbClr val="0070C0"/>
                </a:solidFill>
              </a:rPr>
              <a:t>how HTML elements are to be displayed on screen, paper, or in other media.</a:t>
            </a:r>
          </a:p>
          <a:p>
            <a:pPr marL="975390" lvl="1" indent="-487695">
              <a:buFont typeface="Arial" panose="020B0604020202020204" pitchFamily="34" charset="0"/>
              <a:buChar char="•"/>
            </a:pPr>
            <a:r>
              <a:rPr lang="en-US" altLang="ko-KR" dirty="0"/>
              <a:t>Enable the separation of presentation and content, including layout, colors, and fonts. It can improve content accessibility, provide more flexibility and control, enable multiple web pages to share formatting by specifying the relevant CSS in a separate .</a:t>
            </a:r>
            <a:r>
              <a:rPr lang="en-US" altLang="ko-KR" dirty="0" err="1"/>
              <a:t>css</a:t>
            </a:r>
            <a:r>
              <a:rPr lang="en-US" altLang="ko-KR" dirty="0"/>
              <a:t> file.</a:t>
            </a:r>
          </a:p>
          <a:p>
            <a:pPr marL="365771" indent="-365771">
              <a:buFont typeface="Wingdings" panose="05000000000000000000" pitchFamily="2" charset="2"/>
              <a:buChar char="v"/>
            </a:pPr>
            <a:r>
              <a:rPr lang="en-US" altLang="ko-KR" b="1" dirty="0"/>
              <a:t>Three ways to add CSS in HTML </a:t>
            </a:r>
            <a:endParaRPr lang="en-US" altLang="ko-KR" dirty="0"/>
          </a:p>
          <a:p>
            <a:pPr marL="853467" lvl="1" indent="-365771">
              <a:buFont typeface="Arial" panose="020B0604020202020204" pitchFamily="34" charset="0"/>
              <a:buChar char="•"/>
            </a:pPr>
            <a:r>
              <a:rPr lang="en-US" altLang="ko-KR" dirty="0"/>
              <a:t>Inline – by using the style attribute in HTML elements</a:t>
            </a:r>
          </a:p>
          <a:p>
            <a:pPr marL="390138" lvl="1" indent="0">
              <a:buNone/>
            </a:pPr>
            <a:r>
              <a:rPr lang="en-US" altLang="ko-KR" dirty="0"/>
              <a:t>	   (ex) &lt;h1 style="</a:t>
            </a:r>
            <a:r>
              <a:rPr lang="en-US" altLang="ko-KR" dirty="0" err="1"/>
              <a:t>color:blue</a:t>
            </a:r>
            <a:r>
              <a:rPr lang="en-US" altLang="ko-KR" dirty="0"/>
              <a:t>;"&gt;This is a Blue Heading&lt;/h1&gt;</a:t>
            </a:r>
          </a:p>
          <a:p>
            <a:pPr marL="853467" lvl="1" indent="-365771">
              <a:buFont typeface="Arial" panose="020B0604020202020204" pitchFamily="34" charset="0"/>
              <a:buChar char="•"/>
            </a:pPr>
            <a:r>
              <a:rPr lang="en-US" altLang="ko-KR" dirty="0"/>
              <a:t>Internal – by using a </a:t>
            </a:r>
            <a:r>
              <a:rPr lang="en-US" altLang="ko-KR" dirty="0">
                <a:solidFill>
                  <a:srgbClr val="FF0000"/>
                </a:solidFill>
              </a:rPr>
              <a:t>&lt;style&gt; </a:t>
            </a:r>
            <a:r>
              <a:rPr lang="en-US" altLang="ko-KR" dirty="0"/>
              <a:t>element in the </a:t>
            </a:r>
            <a:r>
              <a:rPr lang="en-US" altLang="ko-KR" dirty="0">
                <a:solidFill>
                  <a:srgbClr val="FF0000"/>
                </a:solidFill>
              </a:rPr>
              <a:t>&lt;head&gt; </a:t>
            </a:r>
            <a:r>
              <a:rPr lang="en-US" altLang="ko-KR" dirty="0"/>
              <a:t>section</a:t>
            </a:r>
          </a:p>
          <a:p>
            <a:pPr marL="390138" lvl="1" indent="0">
              <a:buNone/>
            </a:pPr>
            <a:r>
              <a:rPr lang="en-US" altLang="ko-KR" dirty="0"/>
              <a:t>	   (ex) next page</a:t>
            </a:r>
          </a:p>
          <a:p>
            <a:pPr marL="853467" lvl="1" indent="-365771">
              <a:buFont typeface="Arial" panose="020B0604020202020204" pitchFamily="34" charset="0"/>
              <a:buChar char="•"/>
            </a:pPr>
            <a:r>
              <a:rPr lang="en-US" altLang="ko-KR" dirty="0"/>
              <a:t>External – by using an external CSS file (the most common way)</a:t>
            </a:r>
          </a:p>
          <a:p>
            <a:pPr marL="390138" lvl="1" indent="0">
              <a:buNone/>
            </a:pPr>
            <a:r>
              <a:rPr lang="en-US" altLang="ko-KR" dirty="0"/>
              <a:t>	   (ex) next page</a:t>
            </a:r>
          </a:p>
        </p:txBody>
      </p:sp>
    </p:spTree>
    <p:extLst>
      <p:ext uri="{BB962C8B-B14F-4D97-AF65-F5344CB8AC3E}">
        <p14:creationId xmlns:p14="http://schemas.microsoft.com/office/powerpoint/2010/main" val="1315293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pPr algn="ctr"/>
            <a:r>
              <a:rPr lang="en-US" altLang="ko-KR" dirty="0"/>
              <a:t>Internal CSS</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74</a:t>
            </a:fld>
            <a:endParaRPr lang="en-US" altLang="ko-KR"/>
          </a:p>
        </p:txBody>
      </p:sp>
      <p:sp>
        <p:nvSpPr>
          <p:cNvPr id="8" name="부제목 2">
            <a:extLst>
              <a:ext uri="{FF2B5EF4-FFF2-40B4-BE49-F238E27FC236}">
                <a16:creationId xmlns:a16="http://schemas.microsoft.com/office/drawing/2014/main" id="{416441BC-944C-4807-9B7D-C8F0061BDFAD}"/>
              </a:ext>
            </a:extLst>
          </p:cNvPr>
          <p:cNvSpPr txBox="1">
            <a:spLocks/>
          </p:cNvSpPr>
          <p:nvPr/>
        </p:nvSpPr>
        <p:spPr>
          <a:xfrm>
            <a:off x="587972" y="1503957"/>
            <a:ext cx="11704320" cy="7261275"/>
          </a:xfrm>
          <a:prstGeom prst="rect">
            <a:avLst/>
          </a:prstGeom>
        </p:spPr>
        <p:txBody>
          <a:bodyPr vert="horz" lIns="130046" tIns="65023" rIns="130046" bIns="65023">
            <a:normAutofit/>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487695" indent="-487695">
              <a:buFont typeface="Wingdings" panose="05000000000000000000" pitchFamily="2" charset="2"/>
              <a:buChar char="v"/>
            </a:pPr>
            <a:endParaRPr lang="en-US" altLang="ko-KR" sz="3100" dirty="0"/>
          </a:p>
        </p:txBody>
      </p:sp>
      <p:pic>
        <p:nvPicPr>
          <p:cNvPr id="6" name="그림 5">
            <a:extLst>
              <a:ext uri="{FF2B5EF4-FFF2-40B4-BE49-F238E27FC236}">
                <a16:creationId xmlns:a16="http://schemas.microsoft.com/office/drawing/2014/main" id="{B05498E2-8FBF-4003-A670-A08FD6566096}"/>
              </a:ext>
            </a:extLst>
          </p:cNvPr>
          <p:cNvPicPr>
            <a:picLocks noChangeAspect="1"/>
          </p:cNvPicPr>
          <p:nvPr/>
        </p:nvPicPr>
        <p:blipFill>
          <a:blip r:embed="rId2"/>
          <a:stretch>
            <a:fillRect/>
          </a:stretch>
        </p:blipFill>
        <p:spPr>
          <a:xfrm>
            <a:off x="1029792" y="2563993"/>
            <a:ext cx="5256584" cy="4616359"/>
          </a:xfrm>
          <a:prstGeom prst="rect">
            <a:avLst/>
          </a:prstGeom>
        </p:spPr>
      </p:pic>
      <p:pic>
        <p:nvPicPr>
          <p:cNvPr id="7" name="그림 6">
            <a:extLst>
              <a:ext uri="{FF2B5EF4-FFF2-40B4-BE49-F238E27FC236}">
                <a16:creationId xmlns:a16="http://schemas.microsoft.com/office/drawing/2014/main" id="{51AD8305-93F0-43DD-A3CB-30F126821E9C}"/>
              </a:ext>
            </a:extLst>
          </p:cNvPr>
          <p:cNvPicPr>
            <a:picLocks noChangeAspect="1"/>
          </p:cNvPicPr>
          <p:nvPr/>
        </p:nvPicPr>
        <p:blipFill>
          <a:blip r:embed="rId3"/>
          <a:stretch>
            <a:fillRect/>
          </a:stretch>
        </p:blipFill>
        <p:spPr>
          <a:xfrm>
            <a:off x="7392345" y="2563993"/>
            <a:ext cx="4582663" cy="2931556"/>
          </a:xfrm>
          <a:prstGeom prst="rect">
            <a:avLst/>
          </a:prstGeom>
        </p:spPr>
      </p:pic>
    </p:spTree>
    <p:extLst>
      <p:ext uri="{BB962C8B-B14F-4D97-AF65-F5344CB8AC3E}">
        <p14:creationId xmlns:p14="http://schemas.microsoft.com/office/powerpoint/2010/main" val="35073769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pPr algn="ctr"/>
            <a:r>
              <a:rPr lang="en-US" altLang="ko-KR" dirty="0"/>
              <a:t>external CSS</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75</a:t>
            </a:fld>
            <a:endParaRPr lang="en-US" altLang="ko-KR"/>
          </a:p>
        </p:txBody>
      </p:sp>
      <p:sp>
        <p:nvSpPr>
          <p:cNvPr id="8" name="부제목 2">
            <a:extLst>
              <a:ext uri="{FF2B5EF4-FFF2-40B4-BE49-F238E27FC236}">
                <a16:creationId xmlns:a16="http://schemas.microsoft.com/office/drawing/2014/main" id="{416441BC-944C-4807-9B7D-C8F0061BDFAD}"/>
              </a:ext>
            </a:extLst>
          </p:cNvPr>
          <p:cNvSpPr txBox="1">
            <a:spLocks/>
          </p:cNvSpPr>
          <p:nvPr/>
        </p:nvSpPr>
        <p:spPr>
          <a:xfrm>
            <a:off x="587972" y="1503957"/>
            <a:ext cx="11704320" cy="7261275"/>
          </a:xfrm>
          <a:prstGeom prst="rect">
            <a:avLst/>
          </a:prstGeom>
        </p:spPr>
        <p:txBody>
          <a:bodyPr vert="horz" lIns="130046" tIns="65023" rIns="130046" bIns="65023">
            <a:normAutofit/>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487695" indent="-487695">
              <a:buFont typeface="Wingdings" panose="05000000000000000000" pitchFamily="2" charset="2"/>
              <a:buChar char="v"/>
            </a:pPr>
            <a:endParaRPr lang="en-US" altLang="ko-KR" sz="3100" dirty="0"/>
          </a:p>
        </p:txBody>
      </p:sp>
      <p:grpSp>
        <p:nvGrpSpPr>
          <p:cNvPr id="5" name="그룹 4">
            <a:extLst>
              <a:ext uri="{FF2B5EF4-FFF2-40B4-BE49-F238E27FC236}">
                <a16:creationId xmlns:a16="http://schemas.microsoft.com/office/drawing/2014/main" id="{24CE5DE2-74CF-4B8C-B14F-2DBC66183340}"/>
              </a:ext>
            </a:extLst>
          </p:cNvPr>
          <p:cNvGrpSpPr/>
          <p:nvPr/>
        </p:nvGrpSpPr>
        <p:grpSpPr>
          <a:xfrm>
            <a:off x="1605856" y="5297969"/>
            <a:ext cx="9140518" cy="3294062"/>
            <a:chOff x="1058028" y="5329474"/>
            <a:chExt cx="9140518" cy="3294062"/>
          </a:xfrm>
        </p:grpSpPr>
        <p:pic>
          <p:nvPicPr>
            <p:cNvPr id="6" name="그림 5">
              <a:extLst>
                <a:ext uri="{FF2B5EF4-FFF2-40B4-BE49-F238E27FC236}">
                  <a16:creationId xmlns:a16="http://schemas.microsoft.com/office/drawing/2014/main" id="{3F0964D3-F574-460D-8F12-85ACD3AB8D12}"/>
                </a:ext>
              </a:extLst>
            </p:cNvPr>
            <p:cNvPicPr>
              <a:picLocks noChangeAspect="1"/>
            </p:cNvPicPr>
            <p:nvPr/>
          </p:nvPicPr>
          <p:blipFill>
            <a:blip r:embed="rId2"/>
            <a:stretch>
              <a:fillRect/>
            </a:stretch>
          </p:blipFill>
          <p:spPr>
            <a:xfrm>
              <a:off x="1058028" y="5329474"/>
              <a:ext cx="4693920" cy="3190240"/>
            </a:xfrm>
            <a:prstGeom prst="rect">
              <a:avLst/>
            </a:prstGeom>
          </p:spPr>
        </p:pic>
        <p:pic>
          <p:nvPicPr>
            <p:cNvPr id="9" name="그림 8">
              <a:extLst>
                <a:ext uri="{FF2B5EF4-FFF2-40B4-BE49-F238E27FC236}">
                  <a16:creationId xmlns:a16="http://schemas.microsoft.com/office/drawing/2014/main" id="{206F6F90-8791-4737-AF63-1BAB11BB6F6E}"/>
                </a:ext>
              </a:extLst>
            </p:cNvPr>
            <p:cNvPicPr>
              <a:picLocks noChangeAspect="1"/>
            </p:cNvPicPr>
            <p:nvPr/>
          </p:nvPicPr>
          <p:blipFill>
            <a:blip r:embed="rId3"/>
            <a:stretch>
              <a:fillRect/>
            </a:stretch>
          </p:blipFill>
          <p:spPr>
            <a:xfrm>
              <a:off x="6850649" y="5388140"/>
              <a:ext cx="3261360" cy="2570480"/>
            </a:xfrm>
            <a:prstGeom prst="rect">
              <a:avLst/>
            </a:prstGeom>
          </p:spPr>
        </p:pic>
        <p:sp>
          <p:nvSpPr>
            <p:cNvPr id="11" name="TextBox 10">
              <a:extLst>
                <a:ext uri="{FF2B5EF4-FFF2-40B4-BE49-F238E27FC236}">
                  <a16:creationId xmlns:a16="http://schemas.microsoft.com/office/drawing/2014/main" id="{2E12E6B8-1C3F-4FDB-9B39-F1208D439AC2}"/>
                </a:ext>
              </a:extLst>
            </p:cNvPr>
            <p:cNvSpPr txBox="1"/>
            <p:nvPr/>
          </p:nvSpPr>
          <p:spPr>
            <a:xfrm>
              <a:off x="6855964" y="8100316"/>
              <a:ext cx="3342582" cy="523220"/>
            </a:xfrm>
            <a:prstGeom prst="rect">
              <a:avLst/>
            </a:prstGeom>
            <a:noFill/>
          </p:spPr>
          <p:txBody>
            <a:bodyPr wrap="none" rtlCol="0">
              <a:spAutoFit/>
            </a:bodyPr>
            <a:lstStyle/>
            <a:p>
              <a:r>
                <a:rPr lang="en-US" altLang="ko-KR" sz="2800" dirty="0"/>
                <a:t>In the “styles.css” file:</a:t>
              </a:r>
              <a:endParaRPr lang="ko-KR" altLang="en-US" sz="2800" dirty="0"/>
            </a:p>
          </p:txBody>
        </p:sp>
      </p:grpSp>
      <p:sp>
        <p:nvSpPr>
          <p:cNvPr id="2" name="직사각형 1">
            <a:extLst>
              <a:ext uri="{FF2B5EF4-FFF2-40B4-BE49-F238E27FC236}">
                <a16:creationId xmlns:a16="http://schemas.microsoft.com/office/drawing/2014/main" id="{F8137583-EB31-4DB0-9014-3A411ECE7081}"/>
              </a:ext>
            </a:extLst>
          </p:cNvPr>
          <p:cNvSpPr/>
          <p:nvPr/>
        </p:nvSpPr>
        <p:spPr>
          <a:xfrm>
            <a:off x="1028988" y="1708448"/>
            <a:ext cx="10957805" cy="3416320"/>
          </a:xfrm>
          <a:prstGeom prst="rect">
            <a:avLst/>
          </a:prstGeom>
        </p:spPr>
        <p:txBody>
          <a:bodyPr wrap="square">
            <a:spAutoFit/>
          </a:bodyPr>
          <a:lstStyle/>
          <a:p>
            <a:pPr marL="571500" indent="-571500" algn="l">
              <a:buFont typeface="Wingdings" panose="05000000000000000000" pitchFamily="2" charset="2"/>
              <a:buChar char="§"/>
            </a:pPr>
            <a:r>
              <a:rPr lang="en-US" altLang="ko-KR" dirty="0"/>
              <a:t>An external style sheet is used to define the style for many HTML pages.</a:t>
            </a:r>
          </a:p>
          <a:p>
            <a:pPr marL="571500" indent="-571500" algn="l">
              <a:buFont typeface="Wingdings" panose="05000000000000000000" pitchFamily="2" charset="2"/>
              <a:buChar char="§"/>
            </a:pPr>
            <a:r>
              <a:rPr lang="en-US" altLang="ko-KR" dirty="0"/>
              <a:t>With an external style sheet, you can change the look of an entire web site, by changing one file! </a:t>
            </a:r>
          </a:p>
          <a:p>
            <a:pPr marL="571500" indent="-571500" algn="l">
              <a:buFont typeface="Wingdings" panose="05000000000000000000" pitchFamily="2" charset="2"/>
              <a:buChar char="§"/>
            </a:pPr>
            <a:r>
              <a:rPr lang="en-US" altLang="ko-KR" dirty="0"/>
              <a:t>To use an external style sheet, add a link to it in the &lt;body&gt; section of the HTML page:</a:t>
            </a:r>
            <a:endParaRPr lang="ko-KR" altLang="en-US" dirty="0"/>
          </a:p>
        </p:txBody>
      </p:sp>
    </p:spTree>
    <p:extLst>
      <p:ext uri="{BB962C8B-B14F-4D97-AF65-F5344CB8AC3E}">
        <p14:creationId xmlns:p14="http://schemas.microsoft.com/office/powerpoint/2010/main" val="41552946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pPr algn="ctr"/>
            <a:r>
              <a:rPr lang="en-US" altLang="ko-KR" dirty="0"/>
              <a:t>Example (HTML only)</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76</a:t>
            </a:fld>
            <a:endParaRPr lang="en-US" altLang="ko-KR"/>
          </a:p>
        </p:txBody>
      </p:sp>
      <p:sp>
        <p:nvSpPr>
          <p:cNvPr id="8" name="부제목 2">
            <a:extLst>
              <a:ext uri="{FF2B5EF4-FFF2-40B4-BE49-F238E27FC236}">
                <a16:creationId xmlns:a16="http://schemas.microsoft.com/office/drawing/2014/main" id="{416441BC-944C-4807-9B7D-C8F0061BDFAD}"/>
              </a:ext>
            </a:extLst>
          </p:cNvPr>
          <p:cNvSpPr txBox="1">
            <a:spLocks/>
          </p:cNvSpPr>
          <p:nvPr/>
        </p:nvSpPr>
        <p:spPr>
          <a:xfrm>
            <a:off x="587972" y="1503957"/>
            <a:ext cx="11704320" cy="7261275"/>
          </a:xfrm>
          <a:prstGeom prst="rect">
            <a:avLst/>
          </a:prstGeom>
        </p:spPr>
        <p:txBody>
          <a:bodyPr vert="horz" lIns="130046" tIns="65023" rIns="130046" bIns="65023">
            <a:normAutofit/>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487695" indent="-487695">
              <a:buFont typeface="Wingdings" panose="05000000000000000000" pitchFamily="2" charset="2"/>
              <a:buChar char="v"/>
            </a:pPr>
            <a:endParaRPr lang="en-US" altLang="ko-KR" sz="3100" dirty="0"/>
          </a:p>
        </p:txBody>
      </p:sp>
      <p:pic>
        <p:nvPicPr>
          <p:cNvPr id="5" name="그림 4">
            <a:extLst>
              <a:ext uri="{FF2B5EF4-FFF2-40B4-BE49-F238E27FC236}">
                <a16:creationId xmlns:a16="http://schemas.microsoft.com/office/drawing/2014/main" id="{FED97D89-661E-4868-8C8F-D360F74DF69B}"/>
              </a:ext>
            </a:extLst>
          </p:cNvPr>
          <p:cNvPicPr>
            <a:picLocks noChangeAspect="1"/>
          </p:cNvPicPr>
          <p:nvPr/>
        </p:nvPicPr>
        <p:blipFill>
          <a:blip r:embed="rId2"/>
          <a:stretch>
            <a:fillRect/>
          </a:stretch>
        </p:blipFill>
        <p:spPr>
          <a:xfrm>
            <a:off x="712508" y="1780456"/>
            <a:ext cx="7882402" cy="4320480"/>
          </a:xfrm>
          <a:prstGeom prst="rect">
            <a:avLst/>
          </a:prstGeom>
        </p:spPr>
      </p:pic>
      <p:pic>
        <p:nvPicPr>
          <p:cNvPr id="6" name="그림 5">
            <a:extLst>
              <a:ext uri="{FF2B5EF4-FFF2-40B4-BE49-F238E27FC236}">
                <a16:creationId xmlns:a16="http://schemas.microsoft.com/office/drawing/2014/main" id="{EC2D4314-68E7-475D-91CC-81F843C7C367}"/>
              </a:ext>
            </a:extLst>
          </p:cNvPr>
          <p:cNvPicPr>
            <a:picLocks noChangeAspect="1"/>
          </p:cNvPicPr>
          <p:nvPr/>
        </p:nvPicPr>
        <p:blipFill>
          <a:blip r:embed="rId3"/>
          <a:stretch>
            <a:fillRect/>
          </a:stretch>
        </p:blipFill>
        <p:spPr>
          <a:xfrm>
            <a:off x="5282981" y="6662083"/>
            <a:ext cx="6623858" cy="1311061"/>
          </a:xfrm>
          <a:prstGeom prst="rect">
            <a:avLst/>
          </a:prstGeom>
        </p:spPr>
      </p:pic>
    </p:spTree>
    <p:extLst>
      <p:ext uri="{BB962C8B-B14F-4D97-AF65-F5344CB8AC3E}">
        <p14:creationId xmlns:p14="http://schemas.microsoft.com/office/powerpoint/2010/main" val="34074981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pPr algn="ctr"/>
            <a:r>
              <a:rPr lang="en-US" altLang="ko-KR" dirty="0"/>
              <a:t>Example (CSS)</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77</a:t>
            </a:fld>
            <a:endParaRPr lang="en-US" altLang="ko-KR"/>
          </a:p>
        </p:txBody>
      </p:sp>
      <p:sp>
        <p:nvSpPr>
          <p:cNvPr id="8" name="부제목 2">
            <a:extLst>
              <a:ext uri="{FF2B5EF4-FFF2-40B4-BE49-F238E27FC236}">
                <a16:creationId xmlns:a16="http://schemas.microsoft.com/office/drawing/2014/main" id="{416441BC-944C-4807-9B7D-C8F0061BDFAD}"/>
              </a:ext>
            </a:extLst>
          </p:cNvPr>
          <p:cNvSpPr txBox="1">
            <a:spLocks/>
          </p:cNvSpPr>
          <p:nvPr/>
        </p:nvSpPr>
        <p:spPr>
          <a:xfrm>
            <a:off x="587972" y="1503957"/>
            <a:ext cx="11704320" cy="7261275"/>
          </a:xfrm>
          <a:prstGeom prst="rect">
            <a:avLst/>
          </a:prstGeom>
        </p:spPr>
        <p:txBody>
          <a:bodyPr vert="horz" lIns="130046" tIns="65023" rIns="130046" bIns="65023">
            <a:normAutofit/>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487695" indent="-487695">
              <a:buFont typeface="Wingdings" panose="05000000000000000000" pitchFamily="2" charset="2"/>
              <a:buChar char="v"/>
            </a:pPr>
            <a:endParaRPr lang="en-US" altLang="ko-KR" sz="3100" dirty="0"/>
          </a:p>
        </p:txBody>
      </p:sp>
      <p:pic>
        <p:nvPicPr>
          <p:cNvPr id="7" name="그림 6">
            <a:extLst>
              <a:ext uri="{FF2B5EF4-FFF2-40B4-BE49-F238E27FC236}">
                <a16:creationId xmlns:a16="http://schemas.microsoft.com/office/drawing/2014/main" id="{C032402D-AE2B-4ED6-B490-30F878565BB1}"/>
              </a:ext>
            </a:extLst>
          </p:cNvPr>
          <p:cNvPicPr>
            <a:picLocks noChangeAspect="1"/>
          </p:cNvPicPr>
          <p:nvPr/>
        </p:nvPicPr>
        <p:blipFill>
          <a:blip r:embed="rId2"/>
          <a:stretch>
            <a:fillRect/>
          </a:stretch>
        </p:blipFill>
        <p:spPr>
          <a:xfrm>
            <a:off x="587972" y="1448311"/>
            <a:ext cx="7642620" cy="6517129"/>
          </a:xfrm>
          <a:prstGeom prst="rect">
            <a:avLst/>
          </a:prstGeom>
        </p:spPr>
      </p:pic>
      <p:pic>
        <p:nvPicPr>
          <p:cNvPr id="9" name="그림 8">
            <a:extLst>
              <a:ext uri="{FF2B5EF4-FFF2-40B4-BE49-F238E27FC236}">
                <a16:creationId xmlns:a16="http://schemas.microsoft.com/office/drawing/2014/main" id="{6EE0FA29-5DAD-4BDB-A08D-624EFA22B8DE}"/>
              </a:ext>
            </a:extLst>
          </p:cNvPr>
          <p:cNvPicPr>
            <a:picLocks noChangeAspect="1"/>
          </p:cNvPicPr>
          <p:nvPr/>
        </p:nvPicPr>
        <p:blipFill>
          <a:blip r:embed="rId3"/>
          <a:stretch>
            <a:fillRect/>
          </a:stretch>
        </p:blipFill>
        <p:spPr>
          <a:xfrm>
            <a:off x="4053760" y="8229535"/>
            <a:ext cx="8209280" cy="782320"/>
          </a:xfrm>
          <a:prstGeom prst="rect">
            <a:avLst/>
          </a:prstGeom>
        </p:spPr>
      </p:pic>
    </p:spTree>
    <p:extLst>
      <p:ext uri="{BB962C8B-B14F-4D97-AF65-F5344CB8AC3E}">
        <p14:creationId xmlns:p14="http://schemas.microsoft.com/office/powerpoint/2010/main" val="26645173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pPr algn="ctr"/>
            <a:r>
              <a:rPr lang="en-US" altLang="ko-KR" dirty="0"/>
              <a:t>CSS Tags</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78</a:t>
            </a:fld>
            <a:endParaRPr lang="en-US" altLang="ko-KR"/>
          </a:p>
        </p:txBody>
      </p:sp>
      <p:sp>
        <p:nvSpPr>
          <p:cNvPr id="8" name="부제목 2">
            <a:extLst>
              <a:ext uri="{FF2B5EF4-FFF2-40B4-BE49-F238E27FC236}">
                <a16:creationId xmlns:a16="http://schemas.microsoft.com/office/drawing/2014/main" id="{416441BC-944C-4807-9B7D-C8F0061BDFAD}"/>
              </a:ext>
            </a:extLst>
          </p:cNvPr>
          <p:cNvSpPr txBox="1">
            <a:spLocks/>
          </p:cNvSpPr>
          <p:nvPr/>
        </p:nvSpPr>
        <p:spPr>
          <a:xfrm>
            <a:off x="587972" y="1503957"/>
            <a:ext cx="11704320" cy="7261275"/>
          </a:xfrm>
          <a:prstGeom prst="rect">
            <a:avLst/>
          </a:prstGeom>
        </p:spPr>
        <p:txBody>
          <a:bodyPr vert="horz" lIns="130046" tIns="65023" rIns="130046" bIns="65023">
            <a:normAutofit/>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487695" indent="-487695">
              <a:buFont typeface="Wingdings" panose="05000000000000000000" pitchFamily="2" charset="2"/>
              <a:buChar char="v"/>
            </a:pPr>
            <a:endParaRPr lang="en-US" altLang="ko-KR" sz="3100" dirty="0"/>
          </a:p>
        </p:txBody>
      </p:sp>
      <p:sp>
        <p:nvSpPr>
          <p:cNvPr id="7" name="부제목 2">
            <a:extLst>
              <a:ext uri="{FF2B5EF4-FFF2-40B4-BE49-F238E27FC236}">
                <a16:creationId xmlns:a16="http://schemas.microsoft.com/office/drawing/2014/main" id="{3706D6D9-48BD-41B0-8597-AD78C0FC76C1}"/>
              </a:ext>
            </a:extLst>
          </p:cNvPr>
          <p:cNvSpPr txBox="1">
            <a:spLocks/>
          </p:cNvSpPr>
          <p:nvPr/>
        </p:nvSpPr>
        <p:spPr>
          <a:xfrm>
            <a:off x="558720" y="1780456"/>
            <a:ext cx="11704320" cy="7022592"/>
          </a:xfrm>
          <a:prstGeom prst="rect">
            <a:avLst/>
          </a:prstGeom>
        </p:spPr>
        <p:txBody>
          <a:bodyPr vert="horz" lIns="130046" tIns="65023" rIns="130046" bIns="65023">
            <a:normAutofit fontScale="92500"/>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487695" indent="-487695">
              <a:buFont typeface="Wingdings" panose="05000000000000000000" pitchFamily="2" charset="2"/>
              <a:buChar char="v"/>
            </a:pPr>
            <a:r>
              <a:rPr lang="en-US" altLang="ko-KR" b="1" dirty="0"/>
              <a:t>Some attributes</a:t>
            </a:r>
          </a:p>
          <a:p>
            <a:pPr marL="975390" lvl="1" indent="-487695">
              <a:buFont typeface="Arial" panose="020B0604020202020204" pitchFamily="34" charset="0"/>
              <a:buChar char="•"/>
            </a:pPr>
            <a:r>
              <a:rPr lang="en-US" altLang="ko-KR" dirty="0"/>
              <a:t>CSS Fonts: </a:t>
            </a:r>
            <a:r>
              <a:rPr lang="en-US" altLang="ko-KR" dirty="0">
                <a:solidFill>
                  <a:srgbClr val="C00000"/>
                </a:solidFill>
              </a:rPr>
              <a:t>color</a:t>
            </a:r>
            <a:r>
              <a:rPr lang="en-US" altLang="ko-KR" dirty="0"/>
              <a:t>, </a:t>
            </a:r>
            <a:r>
              <a:rPr lang="en-US" altLang="ko-KR" dirty="0">
                <a:solidFill>
                  <a:srgbClr val="C00000"/>
                </a:solidFill>
              </a:rPr>
              <a:t>font-family</a:t>
            </a:r>
            <a:r>
              <a:rPr lang="en-US" altLang="ko-KR" dirty="0"/>
              <a:t>, </a:t>
            </a:r>
            <a:r>
              <a:rPr lang="en-US" altLang="ko-KR" dirty="0">
                <a:solidFill>
                  <a:srgbClr val="C00000"/>
                </a:solidFill>
              </a:rPr>
              <a:t>font-size</a:t>
            </a:r>
          </a:p>
          <a:p>
            <a:pPr marL="975390" lvl="1" indent="-487695">
              <a:buFont typeface="Arial" panose="020B0604020202020204" pitchFamily="34" charset="0"/>
              <a:buChar char="•"/>
            </a:pPr>
            <a:r>
              <a:rPr lang="en-US" altLang="ko-KR" dirty="0"/>
              <a:t>CSS Border: </a:t>
            </a:r>
            <a:r>
              <a:rPr lang="en-US" altLang="ko-KR" dirty="0">
                <a:solidFill>
                  <a:srgbClr val="C00000"/>
                </a:solidFill>
              </a:rPr>
              <a:t>border</a:t>
            </a:r>
          </a:p>
          <a:p>
            <a:pPr marL="975390" lvl="1" indent="-487695">
              <a:buFont typeface="Arial" panose="020B0604020202020204" pitchFamily="34" charset="0"/>
              <a:buChar char="•"/>
            </a:pPr>
            <a:r>
              <a:rPr lang="en-US" altLang="ko-KR" dirty="0"/>
              <a:t>CSS Padding: </a:t>
            </a:r>
            <a:r>
              <a:rPr lang="en-US" altLang="ko-KR" dirty="0">
                <a:solidFill>
                  <a:srgbClr val="C00000"/>
                </a:solidFill>
              </a:rPr>
              <a:t>padding</a:t>
            </a:r>
            <a:r>
              <a:rPr lang="en-US" altLang="ko-KR" dirty="0"/>
              <a:t> ; defines a padding(space) between the text and the border</a:t>
            </a:r>
          </a:p>
          <a:p>
            <a:pPr marL="975390" lvl="1" indent="-487695">
              <a:buFont typeface="Arial" panose="020B0604020202020204" pitchFamily="34" charset="0"/>
              <a:buChar char="•"/>
            </a:pPr>
            <a:r>
              <a:rPr lang="en-US" altLang="ko-KR" dirty="0"/>
              <a:t>CSS Margin: </a:t>
            </a:r>
            <a:r>
              <a:rPr lang="en-US" altLang="ko-KR" dirty="0">
                <a:solidFill>
                  <a:srgbClr val="C00000"/>
                </a:solidFill>
              </a:rPr>
              <a:t>margin</a:t>
            </a:r>
            <a:r>
              <a:rPr lang="en-US" altLang="ko-KR" dirty="0"/>
              <a:t> ; defines a margin(space) outside the border</a:t>
            </a:r>
          </a:p>
          <a:p>
            <a:pPr marL="975390" lvl="1" indent="-487695">
              <a:buFont typeface="Arial" panose="020B0604020202020204" pitchFamily="34" charset="0"/>
              <a:buChar char="•"/>
            </a:pPr>
            <a:r>
              <a:rPr lang="en-US" altLang="ko-KR" dirty="0"/>
              <a:t>id attribute: &lt;p </a:t>
            </a:r>
            <a:r>
              <a:rPr lang="en-US" altLang="ko-KR" dirty="0">
                <a:solidFill>
                  <a:srgbClr val="C00000"/>
                </a:solidFill>
              </a:rPr>
              <a:t>id</a:t>
            </a:r>
            <a:r>
              <a:rPr lang="en-US" altLang="ko-KR" dirty="0"/>
              <a:t>=“p01”&gt;I am different&lt;/p&gt; ; defines a style with the specific id</a:t>
            </a:r>
          </a:p>
          <a:p>
            <a:pPr marL="975390" lvl="1" indent="-487695">
              <a:buFont typeface="Arial" panose="020B0604020202020204" pitchFamily="34" charset="0"/>
              <a:buChar char="•"/>
            </a:pPr>
            <a:r>
              <a:rPr lang="en-US" altLang="ko-KR" dirty="0"/>
              <a:t>Class attribute: &lt;p </a:t>
            </a:r>
            <a:r>
              <a:rPr lang="en-US" altLang="ko-KR" dirty="0">
                <a:solidFill>
                  <a:srgbClr val="C00000"/>
                </a:solidFill>
              </a:rPr>
              <a:t>class</a:t>
            </a:r>
            <a:r>
              <a:rPr lang="en-US" altLang="ko-KR" dirty="0"/>
              <a:t>=“error”&gt;I am different&lt;/p&gt; ; a style for the specific class</a:t>
            </a:r>
          </a:p>
          <a:p>
            <a:pPr marL="975390" lvl="1" indent="-487695">
              <a:buFont typeface="Arial" panose="020B0604020202020204" pitchFamily="34" charset="0"/>
              <a:buChar char="•"/>
            </a:pPr>
            <a:r>
              <a:rPr lang="en-US" altLang="ko-KR" dirty="0"/>
              <a:t>External reference: </a:t>
            </a:r>
          </a:p>
          <a:p>
            <a:pPr marL="390138" lvl="1" indent="0">
              <a:buNone/>
            </a:pPr>
            <a:r>
              <a:rPr lang="en-US" altLang="ko-KR" dirty="0"/>
              <a:t>	&lt;link </a:t>
            </a:r>
            <a:r>
              <a:rPr lang="en-US" altLang="ko-KR" dirty="0" err="1">
                <a:solidFill>
                  <a:srgbClr val="C00000"/>
                </a:solidFill>
              </a:rPr>
              <a:t>rel</a:t>
            </a:r>
            <a:r>
              <a:rPr lang="en-US" altLang="ko-KR" dirty="0"/>
              <a:t>=“stylesheet” </a:t>
            </a:r>
            <a:r>
              <a:rPr lang="en-US" altLang="ko-KR" dirty="0" err="1">
                <a:solidFill>
                  <a:srgbClr val="C00000"/>
                </a:solidFill>
              </a:rPr>
              <a:t>href</a:t>
            </a:r>
            <a:r>
              <a:rPr lang="en-US" altLang="ko-KR" dirty="0"/>
              <a:t>=</a:t>
            </a:r>
            <a:r>
              <a:rPr lang="en-US" altLang="ko-KR" dirty="0">
                <a:hlinkClick r:id="rId2"/>
              </a:rPr>
              <a:t>https://www.w3schools.com/html/styles.css</a:t>
            </a:r>
            <a:r>
              <a:rPr lang="en-US" altLang="ko-KR" dirty="0"/>
              <a:t>&gt;</a:t>
            </a:r>
          </a:p>
        </p:txBody>
      </p:sp>
    </p:spTree>
    <p:extLst>
      <p:ext uri="{BB962C8B-B14F-4D97-AF65-F5344CB8AC3E}">
        <p14:creationId xmlns:p14="http://schemas.microsoft.com/office/powerpoint/2010/main" val="26764935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pPr algn="ctr"/>
            <a:r>
              <a:rPr lang="en-US" altLang="ko-KR" dirty="0"/>
              <a:t>JavaScript(JS)</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79</a:t>
            </a:fld>
            <a:endParaRPr lang="en-US" altLang="ko-KR"/>
          </a:p>
        </p:txBody>
      </p:sp>
      <p:sp>
        <p:nvSpPr>
          <p:cNvPr id="8" name="부제목 2">
            <a:extLst>
              <a:ext uri="{FF2B5EF4-FFF2-40B4-BE49-F238E27FC236}">
                <a16:creationId xmlns:a16="http://schemas.microsoft.com/office/drawing/2014/main" id="{416441BC-944C-4807-9B7D-C8F0061BDFAD}"/>
              </a:ext>
            </a:extLst>
          </p:cNvPr>
          <p:cNvSpPr txBox="1">
            <a:spLocks/>
          </p:cNvSpPr>
          <p:nvPr/>
        </p:nvSpPr>
        <p:spPr>
          <a:xfrm>
            <a:off x="587972" y="1503957"/>
            <a:ext cx="11704320" cy="7261275"/>
          </a:xfrm>
          <a:prstGeom prst="rect">
            <a:avLst/>
          </a:prstGeom>
        </p:spPr>
        <p:txBody>
          <a:bodyPr vert="horz" lIns="130046" tIns="65023" rIns="130046" bIns="65023">
            <a:normAutofit/>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487695" indent="-487695">
              <a:buFont typeface="Wingdings" panose="05000000000000000000" pitchFamily="2" charset="2"/>
              <a:buChar char="v"/>
            </a:pPr>
            <a:endParaRPr lang="en-US" altLang="ko-KR" sz="3100" dirty="0"/>
          </a:p>
        </p:txBody>
      </p:sp>
      <p:sp>
        <p:nvSpPr>
          <p:cNvPr id="7" name="부제목 2">
            <a:extLst>
              <a:ext uri="{FF2B5EF4-FFF2-40B4-BE49-F238E27FC236}">
                <a16:creationId xmlns:a16="http://schemas.microsoft.com/office/drawing/2014/main" id="{3706D6D9-48BD-41B0-8597-AD78C0FC76C1}"/>
              </a:ext>
            </a:extLst>
          </p:cNvPr>
          <p:cNvSpPr txBox="1">
            <a:spLocks/>
          </p:cNvSpPr>
          <p:nvPr/>
        </p:nvSpPr>
        <p:spPr>
          <a:xfrm>
            <a:off x="558720" y="1780456"/>
            <a:ext cx="11704320" cy="7022592"/>
          </a:xfrm>
          <a:prstGeom prst="rect">
            <a:avLst/>
          </a:prstGeom>
        </p:spPr>
        <p:txBody>
          <a:bodyPr vert="horz" lIns="130046" tIns="65023" rIns="130046" bIns="65023">
            <a:normAutofit/>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487695" indent="-487695">
              <a:buFont typeface="Wingdings" panose="05000000000000000000" pitchFamily="2" charset="2"/>
              <a:buChar char="v"/>
            </a:pPr>
            <a:r>
              <a:rPr lang="en-US" altLang="ko-KR" b="1" dirty="0"/>
              <a:t>Example of Web page containing JavaScript (HTML 5 syntax) and the DOM</a:t>
            </a:r>
          </a:p>
        </p:txBody>
      </p:sp>
      <p:pic>
        <p:nvPicPr>
          <p:cNvPr id="6" name="그림 5">
            <a:extLst>
              <a:ext uri="{FF2B5EF4-FFF2-40B4-BE49-F238E27FC236}">
                <a16:creationId xmlns:a16="http://schemas.microsoft.com/office/drawing/2014/main" id="{13337C04-441F-409C-A124-84833DFE38C0}"/>
              </a:ext>
            </a:extLst>
          </p:cNvPr>
          <p:cNvPicPr>
            <a:picLocks noChangeAspect="1"/>
          </p:cNvPicPr>
          <p:nvPr/>
        </p:nvPicPr>
        <p:blipFill>
          <a:blip r:embed="rId2"/>
          <a:stretch>
            <a:fillRect/>
          </a:stretch>
        </p:blipFill>
        <p:spPr>
          <a:xfrm>
            <a:off x="1137460" y="3112928"/>
            <a:ext cx="9458960" cy="3698240"/>
          </a:xfrm>
          <a:prstGeom prst="rect">
            <a:avLst/>
          </a:prstGeom>
        </p:spPr>
      </p:pic>
      <p:pic>
        <p:nvPicPr>
          <p:cNvPr id="9" name="그림 8">
            <a:extLst>
              <a:ext uri="{FF2B5EF4-FFF2-40B4-BE49-F238E27FC236}">
                <a16:creationId xmlns:a16="http://schemas.microsoft.com/office/drawing/2014/main" id="{A06D3B3E-F92B-4457-851C-3A95DEB486A5}"/>
              </a:ext>
            </a:extLst>
          </p:cNvPr>
          <p:cNvPicPr>
            <a:picLocks noChangeAspect="1"/>
          </p:cNvPicPr>
          <p:nvPr/>
        </p:nvPicPr>
        <p:blipFill>
          <a:blip r:embed="rId3"/>
          <a:stretch>
            <a:fillRect/>
          </a:stretch>
        </p:blipFill>
        <p:spPr>
          <a:xfrm>
            <a:off x="6525096" y="7087667"/>
            <a:ext cx="4836160" cy="1503680"/>
          </a:xfrm>
          <a:prstGeom prst="rect">
            <a:avLst/>
          </a:prstGeom>
        </p:spPr>
      </p:pic>
      <p:pic>
        <p:nvPicPr>
          <p:cNvPr id="10" name="그림 9">
            <a:extLst>
              <a:ext uri="{FF2B5EF4-FFF2-40B4-BE49-F238E27FC236}">
                <a16:creationId xmlns:a16="http://schemas.microsoft.com/office/drawing/2014/main" id="{B0DB3A3F-30E9-4122-A659-79D236E3150A}"/>
              </a:ext>
            </a:extLst>
          </p:cNvPr>
          <p:cNvPicPr>
            <a:picLocks noChangeAspect="1"/>
          </p:cNvPicPr>
          <p:nvPr/>
        </p:nvPicPr>
        <p:blipFill>
          <a:blip r:embed="rId4"/>
          <a:stretch>
            <a:fillRect/>
          </a:stretch>
        </p:blipFill>
        <p:spPr>
          <a:xfrm>
            <a:off x="3838104" y="7221037"/>
            <a:ext cx="2438400" cy="731520"/>
          </a:xfrm>
          <a:prstGeom prst="rect">
            <a:avLst/>
          </a:prstGeom>
        </p:spPr>
      </p:pic>
    </p:spTree>
    <p:extLst>
      <p:ext uri="{BB962C8B-B14F-4D97-AF65-F5344CB8AC3E}">
        <p14:creationId xmlns:p14="http://schemas.microsoft.com/office/powerpoint/2010/main" val="3960082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sz="quarter" idx="1"/>
          </p:nvPr>
        </p:nvSpPr>
        <p:spPr/>
        <p:txBody>
          <a:bodyPr/>
          <a:lstStyle/>
          <a:p>
            <a:r>
              <a:rPr lang="ko-KR" altLang="en-US"/>
              <a:t>보험사는 교통사고를 낼 확률이 높은 사람을 찾아 이들의 보험료를 올리고 이들이 다른 회사로 가게 한다</a:t>
            </a:r>
          </a:p>
          <a:p>
            <a:endParaRPr lang="ko-KR" altLang="en-US"/>
          </a:p>
        </p:txBody>
      </p:sp>
      <p:sp>
        <p:nvSpPr>
          <p:cNvPr id="2" name="제목 1"/>
          <p:cNvSpPr>
            <a:spLocks noGrp="1"/>
          </p:cNvSpPr>
          <p:nvPr>
            <p:ph type="title"/>
          </p:nvPr>
        </p:nvSpPr>
        <p:spPr/>
        <p:txBody>
          <a:bodyPr/>
          <a:lstStyle/>
          <a:p>
            <a:r>
              <a:rPr lang="ko-KR" altLang="en-US"/>
              <a:t>자동차 보험사</a:t>
            </a:r>
          </a:p>
        </p:txBody>
      </p:sp>
      <p:pic>
        <p:nvPicPr>
          <p:cNvPr id="251" name="image26.png" descr="image26.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3105516" y="3668217"/>
            <a:ext cx="6793768" cy="4433241"/>
          </a:xfrm>
          <a:prstGeom prst="rect">
            <a:avLst/>
          </a:prstGeom>
          <a:ln w="12700">
            <a:miter lim="400000"/>
          </a:ln>
        </p:spPr>
      </p:pic>
      <p:sp>
        <p:nvSpPr>
          <p:cNvPr id="4" name="슬라이드 번호 개체 틀 3"/>
          <p:cNvSpPr>
            <a:spLocks noGrp="1"/>
          </p:cNvSpPr>
          <p:nvPr>
            <p:ph type="sldNum" sz="quarter" idx="12"/>
          </p:nvPr>
        </p:nvSpPr>
        <p:spPr/>
        <p:txBody>
          <a:bodyPr/>
          <a:lstStyle/>
          <a:p>
            <a:fld id="{86CB4B4D-7CA3-9044-876B-883B54F8677D}" type="slidenum">
              <a:rPr lang="en-US" altLang="ko-KR" smtClean="0"/>
              <a:pPr/>
              <a:t>8</a:t>
            </a:fld>
            <a:endParaRPr lang="en-US" altLang="ko-KR"/>
          </a:p>
        </p:txBody>
      </p:sp>
    </p:spTree>
    <p:extLst>
      <p:ext uri="{BB962C8B-B14F-4D97-AF65-F5344CB8AC3E}">
        <p14:creationId xmlns:p14="http://schemas.microsoft.com/office/powerpoint/2010/main" val="32717436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pPr algn="ctr"/>
            <a:r>
              <a:rPr lang="en-US" altLang="ko-KR" dirty="0"/>
              <a:t>JS example(2)</a:t>
            </a:r>
            <a:r>
              <a:rPr lang="ko-KR" altLang="en-US" dirty="0"/>
              <a:t> </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80</a:t>
            </a:fld>
            <a:endParaRPr lang="en-US" altLang="ko-KR"/>
          </a:p>
        </p:txBody>
      </p:sp>
      <p:sp>
        <p:nvSpPr>
          <p:cNvPr id="8" name="부제목 2">
            <a:extLst>
              <a:ext uri="{FF2B5EF4-FFF2-40B4-BE49-F238E27FC236}">
                <a16:creationId xmlns:a16="http://schemas.microsoft.com/office/drawing/2014/main" id="{416441BC-944C-4807-9B7D-C8F0061BDFAD}"/>
              </a:ext>
            </a:extLst>
          </p:cNvPr>
          <p:cNvSpPr txBox="1">
            <a:spLocks/>
          </p:cNvSpPr>
          <p:nvPr/>
        </p:nvSpPr>
        <p:spPr>
          <a:xfrm>
            <a:off x="587972" y="1503957"/>
            <a:ext cx="11704320" cy="7261275"/>
          </a:xfrm>
          <a:prstGeom prst="rect">
            <a:avLst/>
          </a:prstGeom>
        </p:spPr>
        <p:txBody>
          <a:bodyPr vert="horz" lIns="130046" tIns="65023" rIns="130046" bIns="65023">
            <a:normAutofit/>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487695" indent="-487695">
              <a:buFont typeface="Wingdings" panose="05000000000000000000" pitchFamily="2" charset="2"/>
              <a:buChar char="v"/>
            </a:pPr>
            <a:endParaRPr lang="en-US" altLang="ko-KR" sz="3100" dirty="0"/>
          </a:p>
        </p:txBody>
      </p:sp>
      <p:sp>
        <p:nvSpPr>
          <p:cNvPr id="7" name="부제목 2">
            <a:extLst>
              <a:ext uri="{FF2B5EF4-FFF2-40B4-BE49-F238E27FC236}">
                <a16:creationId xmlns:a16="http://schemas.microsoft.com/office/drawing/2014/main" id="{3706D6D9-48BD-41B0-8597-AD78C0FC76C1}"/>
              </a:ext>
            </a:extLst>
          </p:cNvPr>
          <p:cNvSpPr txBox="1">
            <a:spLocks/>
          </p:cNvSpPr>
          <p:nvPr/>
        </p:nvSpPr>
        <p:spPr>
          <a:xfrm>
            <a:off x="558720" y="1780456"/>
            <a:ext cx="11704320" cy="7022592"/>
          </a:xfrm>
          <a:prstGeom prst="rect">
            <a:avLst/>
          </a:prstGeom>
        </p:spPr>
        <p:txBody>
          <a:bodyPr vert="horz" lIns="130046" tIns="65023" rIns="130046" bIns="65023">
            <a:normAutofit/>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0" indent="0">
              <a:buNone/>
            </a:pPr>
            <a:endParaRPr lang="en-US" altLang="ko-KR" b="1" dirty="0"/>
          </a:p>
        </p:txBody>
      </p:sp>
      <p:pic>
        <p:nvPicPr>
          <p:cNvPr id="11" name="그림 10">
            <a:extLst>
              <a:ext uri="{FF2B5EF4-FFF2-40B4-BE49-F238E27FC236}">
                <a16:creationId xmlns:a16="http://schemas.microsoft.com/office/drawing/2014/main" id="{4E9823AA-0069-4885-8159-F2F18D789327}"/>
              </a:ext>
            </a:extLst>
          </p:cNvPr>
          <p:cNvPicPr>
            <a:picLocks noChangeAspect="1"/>
          </p:cNvPicPr>
          <p:nvPr/>
        </p:nvPicPr>
        <p:blipFill>
          <a:blip r:embed="rId2"/>
          <a:stretch>
            <a:fillRect/>
          </a:stretch>
        </p:blipFill>
        <p:spPr>
          <a:xfrm>
            <a:off x="813767" y="2138086"/>
            <a:ext cx="8100863" cy="3098754"/>
          </a:xfrm>
          <a:prstGeom prst="rect">
            <a:avLst/>
          </a:prstGeom>
        </p:spPr>
      </p:pic>
      <p:pic>
        <p:nvPicPr>
          <p:cNvPr id="12" name="그림 11">
            <a:extLst>
              <a:ext uri="{FF2B5EF4-FFF2-40B4-BE49-F238E27FC236}">
                <a16:creationId xmlns:a16="http://schemas.microsoft.com/office/drawing/2014/main" id="{19C1D090-9979-48D3-BF69-4C44F125BB3A}"/>
              </a:ext>
            </a:extLst>
          </p:cNvPr>
          <p:cNvPicPr>
            <a:picLocks noChangeAspect="1"/>
          </p:cNvPicPr>
          <p:nvPr/>
        </p:nvPicPr>
        <p:blipFill>
          <a:blip r:embed="rId3"/>
          <a:stretch>
            <a:fillRect/>
          </a:stretch>
        </p:blipFill>
        <p:spPr>
          <a:xfrm>
            <a:off x="4198144" y="5291751"/>
            <a:ext cx="5472608" cy="2327817"/>
          </a:xfrm>
          <a:prstGeom prst="rect">
            <a:avLst/>
          </a:prstGeom>
        </p:spPr>
      </p:pic>
      <p:pic>
        <p:nvPicPr>
          <p:cNvPr id="13" name="그림 12">
            <a:extLst>
              <a:ext uri="{FF2B5EF4-FFF2-40B4-BE49-F238E27FC236}">
                <a16:creationId xmlns:a16="http://schemas.microsoft.com/office/drawing/2014/main" id="{62C3E379-D089-4D35-8448-0848D37C950D}"/>
              </a:ext>
            </a:extLst>
          </p:cNvPr>
          <p:cNvPicPr>
            <a:picLocks noChangeAspect="1"/>
          </p:cNvPicPr>
          <p:nvPr/>
        </p:nvPicPr>
        <p:blipFill>
          <a:blip r:embed="rId4"/>
          <a:stretch>
            <a:fillRect/>
          </a:stretch>
        </p:blipFill>
        <p:spPr>
          <a:xfrm>
            <a:off x="6407919" y="7769552"/>
            <a:ext cx="5297517" cy="995680"/>
          </a:xfrm>
          <a:prstGeom prst="rect">
            <a:avLst/>
          </a:prstGeom>
        </p:spPr>
      </p:pic>
    </p:spTree>
    <p:extLst>
      <p:ext uri="{BB962C8B-B14F-4D97-AF65-F5344CB8AC3E}">
        <p14:creationId xmlns:p14="http://schemas.microsoft.com/office/powerpoint/2010/main" val="12444233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pPr algn="ctr"/>
            <a:r>
              <a:rPr lang="en-US" altLang="ko-KR" dirty="0" err="1"/>
              <a:t>BeautifulSoup</a:t>
            </a:r>
            <a:r>
              <a:rPr lang="en-US" altLang="ko-KR" dirty="0"/>
              <a:t> parser</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81</a:t>
            </a:fld>
            <a:endParaRPr lang="en-US" altLang="ko-KR"/>
          </a:p>
        </p:txBody>
      </p:sp>
      <p:sp>
        <p:nvSpPr>
          <p:cNvPr id="8" name="부제목 2">
            <a:extLst>
              <a:ext uri="{FF2B5EF4-FFF2-40B4-BE49-F238E27FC236}">
                <a16:creationId xmlns:a16="http://schemas.microsoft.com/office/drawing/2014/main" id="{416441BC-944C-4807-9B7D-C8F0061BDFAD}"/>
              </a:ext>
            </a:extLst>
          </p:cNvPr>
          <p:cNvSpPr txBox="1">
            <a:spLocks/>
          </p:cNvSpPr>
          <p:nvPr/>
        </p:nvSpPr>
        <p:spPr>
          <a:xfrm>
            <a:off x="587972" y="1503957"/>
            <a:ext cx="11704320" cy="7261275"/>
          </a:xfrm>
          <a:prstGeom prst="rect">
            <a:avLst/>
          </a:prstGeom>
        </p:spPr>
        <p:txBody>
          <a:bodyPr vert="horz" lIns="130046" tIns="65023" rIns="130046" bIns="65023">
            <a:normAutofit/>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487695" indent="-487695">
              <a:buFont typeface="Wingdings" panose="05000000000000000000" pitchFamily="2" charset="2"/>
              <a:buChar char="v"/>
            </a:pPr>
            <a:endParaRPr lang="en-US" altLang="ko-KR" sz="3100" dirty="0"/>
          </a:p>
        </p:txBody>
      </p:sp>
      <p:pic>
        <p:nvPicPr>
          <p:cNvPr id="9" name="그림 8">
            <a:extLst>
              <a:ext uri="{FF2B5EF4-FFF2-40B4-BE49-F238E27FC236}">
                <a16:creationId xmlns:a16="http://schemas.microsoft.com/office/drawing/2014/main" id="{3457E6B4-4E13-48CA-A41E-1DB4AFF3E4FA}"/>
              </a:ext>
            </a:extLst>
          </p:cNvPr>
          <p:cNvPicPr>
            <a:picLocks noChangeAspect="1"/>
          </p:cNvPicPr>
          <p:nvPr/>
        </p:nvPicPr>
        <p:blipFill>
          <a:blip r:embed="rId2"/>
          <a:stretch>
            <a:fillRect/>
          </a:stretch>
        </p:blipFill>
        <p:spPr>
          <a:xfrm>
            <a:off x="4126136" y="5586595"/>
            <a:ext cx="6480720" cy="3826710"/>
          </a:xfrm>
          <a:prstGeom prst="rect">
            <a:avLst/>
          </a:prstGeom>
        </p:spPr>
      </p:pic>
      <p:sp>
        <p:nvSpPr>
          <p:cNvPr id="14" name="부제목 2">
            <a:extLst>
              <a:ext uri="{FF2B5EF4-FFF2-40B4-BE49-F238E27FC236}">
                <a16:creationId xmlns:a16="http://schemas.microsoft.com/office/drawing/2014/main" id="{35A63134-ADB8-4EA3-975B-6C5EABBE1A15}"/>
              </a:ext>
            </a:extLst>
          </p:cNvPr>
          <p:cNvSpPr txBox="1">
            <a:spLocks/>
          </p:cNvSpPr>
          <p:nvPr/>
        </p:nvSpPr>
        <p:spPr>
          <a:xfrm>
            <a:off x="687843" y="1733126"/>
            <a:ext cx="11647205" cy="5159898"/>
          </a:xfrm>
          <a:prstGeom prst="rect">
            <a:avLst/>
          </a:prstGeom>
        </p:spPr>
        <p:txBody>
          <a:bodyPr vert="horz" lIns="130046" tIns="65023" rIns="130046" bIns="65023">
            <a:normAutofit/>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463329" indent="-365771" defTabSz="914400">
              <a:buFont typeface="Wingdings" panose="05000000000000000000" pitchFamily="2" charset="2"/>
              <a:buChar char="v"/>
            </a:pPr>
            <a:r>
              <a:rPr lang="en-US" altLang="ko-KR" dirty="0"/>
              <a:t>Python</a:t>
            </a:r>
            <a:r>
              <a:rPr lang="ko-KR" altLang="en-US" dirty="0"/>
              <a:t> 내장 </a:t>
            </a:r>
            <a:r>
              <a:rPr lang="en-US" altLang="ko-KR" dirty="0" err="1"/>
              <a:t>html.parser</a:t>
            </a:r>
            <a:r>
              <a:rPr lang="en-US" altLang="ko-KR" dirty="0"/>
              <a:t> or </a:t>
            </a:r>
            <a:r>
              <a:rPr lang="en-US" altLang="ko-KR" dirty="0" err="1"/>
              <a:t>lxml’s</a:t>
            </a:r>
            <a:r>
              <a:rPr lang="en-US" altLang="ko-KR" dirty="0"/>
              <a:t> HTML parser</a:t>
            </a:r>
          </a:p>
          <a:p>
            <a:pPr marL="890062" lvl="1" indent="-304810" defTabSz="914400">
              <a:buFont typeface="Arial" panose="020B0604020202020204" pitchFamily="34" charset="0"/>
              <a:buChar char="•"/>
            </a:pPr>
            <a:r>
              <a:rPr lang="en-US" altLang="ko-KR" dirty="0" err="1">
                <a:solidFill>
                  <a:srgbClr val="FF0000"/>
                </a:solidFill>
                <a:latin typeface="Courier New" panose="02070309020205020404" pitchFamily="49" charset="0"/>
                <a:cs typeface="Courier New" panose="02070309020205020404" pitchFamily="49" charset="0"/>
              </a:rPr>
              <a:t>BeautifulSoup</a:t>
            </a:r>
            <a:r>
              <a:rPr lang="en-US" altLang="ko-KR" dirty="0">
                <a:solidFill>
                  <a:srgbClr val="FF0000"/>
                </a:solidFill>
                <a:latin typeface="Courier New" panose="02070309020205020404" pitchFamily="49" charset="0"/>
                <a:cs typeface="Courier New" panose="02070309020205020404" pitchFamily="49" charset="0"/>
              </a:rPr>
              <a:t>(html,“</a:t>
            </a:r>
            <a:r>
              <a:rPr lang="en-US" altLang="ko-KR" dirty="0" err="1">
                <a:solidFill>
                  <a:srgbClr val="FF0000"/>
                </a:solidFill>
                <a:latin typeface="Courier New" panose="02070309020205020404" pitchFamily="49" charset="0"/>
                <a:cs typeface="Courier New" panose="02070309020205020404" pitchFamily="49" charset="0"/>
              </a:rPr>
              <a:t>html.parser</a:t>
            </a:r>
            <a:r>
              <a:rPr lang="en-US" altLang="ko-KR" dirty="0">
                <a:solidFill>
                  <a:srgbClr val="FF0000"/>
                </a:solidFill>
                <a:latin typeface="Courier New" panose="02070309020205020404" pitchFamily="49" charset="0"/>
                <a:cs typeface="Courier New" panose="02070309020205020404" pitchFamily="49" charset="0"/>
              </a:rPr>
              <a:t>”) </a:t>
            </a:r>
            <a:r>
              <a:rPr lang="en-US" altLang="ko-KR" dirty="0">
                <a:latin typeface="+mj-lt"/>
                <a:cs typeface="Courier New" panose="02070309020205020404" pitchFamily="49" charset="0"/>
              </a:rPr>
              <a:t>or</a:t>
            </a:r>
            <a:r>
              <a:rPr lang="en-US" altLang="ko-KR" dirty="0">
                <a:latin typeface="Courier New" panose="02070309020205020404" pitchFamily="49" charset="0"/>
                <a:cs typeface="Courier New" panose="02070309020205020404" pitchFamily="49" charset="0"/>
              </a:rPr>
              <a:t> </a:t>
            </a:r>
            <a:r>
              <a:rPr lang="en-US" altLang="ko-KR" dirty="0" err="1">
                <a:solidFill>
                  <a:srgbClr val="FF0000"/>
                </a:solidFill>
                <a:latin typeface="Courier New" panose="02070309020205020404" pitchFamily="49" charset="0"/>
                <a:cs typeface="Courier New" panose="02070309020205020404" pitchFamily="49" charset="0"/>
              </a:rPr>
              <a:t>BeautifulSoup</a:t>
            </a:r>
            <a:r>
              <a:rPr lang="en-US" altLang="ko-KR" dirty="0">
                <a:solidFill>
                  <a:srgbClr val="FF0000"/>
                </a:solidFill>
                <a:latin typeface="Courier New" panose="02070309020205020404" pitchFamily="49" charset="0"/>
                <a:cs typeface="Courier New" panose="02070309020205020404" pitchFamily="49" charset="0"/>
              </a:rPr>
              <a:t>(html,“</a:t>
            </a:r>
            <a:r>
              <a:rPr lang="en-US" altLang="ko-KR" dirty="0" err="1">
                <a:solidFill>
                  <a:srgbClr val="FF0000"/>
                </a:solidFill>
                <a:latin typeface="Courier New" panose="02070309020205020404" pitchFamily="49" charset="0"/>
                <a:cs typeface="Courier New" panose="02070309020205020404" pitchFamily="49" charset="0"/>
              </a:rPr>
              <a:t>lxml</a:t>
            </a:r>
            <a:r>
              <a:rPr lang="en-US" altLang="ko-KR" dirty="0">
                <a:solidFill>
                  <a:srgbClr val="FF0000"/>
                </a:solidFill>
                <a:latin typeface="Courier New" panose="02070309020205020404" pitchFamily="49" charset="0"/>
                <a:cs typeface="Courier New" panose="02070309020205020404" pitchFamily="49" charset="0"/>
              </a:rPr>
              <a:t>”)</a:t>
            </a:r>
          </a:p>
          <a:p>
            <a:pPr marL="890062" lvl="1" indent="-304810" defTabSz="914400">
              <a:buFont typeface="Arial" panose="020B0604020202020204" pitchFamily="34" charset="0"/>
              <a:buChar char="•"/>
            </a:pPr>
            <a:r>
              <a:rPr lang="ko-KR" altLang="en-US" dirty="0"/>
              <a:t>일반적으로 </a:t>
            </a:r>
            <a:r>
              <a:rPr lang="en-US" altLang="ko-KR" dirty="0" err="1"/>
              <a:t>lxml</a:t>
            </a:r>
            <a:r>
              <a:rPr lang="en-US" altLang="ko-KR" dirty="0"/>
              <a:t> </a:t>
            </a:r>
            <a:r>
              <a:rPr lang="ko-KR" altLang="en-US" dirty="0"/>
              <a:t>이 빠르고 </a:t>
            </a:r>
            <a:r>
              <a:rPr lang="en-US" altLang="ko-KR" dirty="0"/>
              <a:t>flexible </a:t>
            </a:r>
            <a:r>
              <a:rPr lang="ko-KR" altLang="en-US" dirty="0"/>
              <a:t>하다고 알려짐 </a:t>
            </a:r>
            <a:r>
              <a:rPr lang="en-US" altLang="ko-KR" dirty="0"/>
              <a:t>(</a:t>
            </a:r>
            <a:r>
              <a:rPr lang="ko-KR" altLang="en-US" dirty="0"/>
              <a:t>정확하게</a:t>
            </a:r>
            <a:r>
              <a:rPr lang="en-US" altLang="ko-KR" dirty="0"/>
              <a:t> html </a:t>
            </a:r>
            <a:r>
              <a:rPr lang="ko-KR" altLang="en-US" dirty="0"/>
              <a:t>로 마크업이 안되어 있을 경우에는 </a:t>
            </a:r>
            <a:r>
              <a:rPr lang="en-US" altLang="ko-KR" dirty="0" err="1"/>
              <a:t>lxml</a:t>
            </a:r>
            <a:r>
              <a:rPr lang="en-US" altLang="ko-KR" dirty="0"/>
              <a:t> </a:t>
            </a:r>
            <a:r>
              <a:rPr lang="ko-KR" altLang="en-US" dirty="0"/>
              <a:t>사용</a:t>
            </a:r>
            <a:r>
              <a:rPr lang="en-US" altLang="ko-KR" dirty="0"/>
              <a:t>)</a:t>
            </a:r>
          </a:p>
          <a:p>
            <a:pPr marL="890062" lvl="1" indent="-304810" defTabSz="914400">
              <a:buFont typeface="Arial" panose="020B0604020202020204" pitchFamily="34" charset="0"/>
              <a:buChar char="•"/>
            </a:pPr>
            <a:r>
              <a:rPr lang="en-US" altLang="ko-KR" dirty="0"/>
              <a:t>(ex) Google Finance </a:t>
            </a:r>
            <a:r>
              <a:rPr lang="ko-KR" altLang="en-US" dirty="0"/>
              <a:t>의 예 </a:t>
            </a:r>
            <a:r>
              <a:rPr lang="en-US" altLang="ko-KR" dirty="0"/>
              <a:t>- &lt;/tr&gt;, &lt;/td&gt; </a:t>
            </a:r>
            <a:r>
              <a:rPr lang="ko-KR" altLang="en-US" dirty="0"/>
              <a:t>가 없음</a:t>
            </a:r>
            <a:r>
              <a:rPr lang="en-US" altLang="ko-KR" dirty="0"/>
              <a:t>. </a:t>
            </a:r>
            <a:r>
              <a:rPr lang="ko-KR" altLang="en-US" dirty="0"/>
              <a:t>이때 </a:t>
            </a:r>
            <a:r>
              <a:rPr lang="en-US" altLang="ko-KR" dirty="0"/>
              <a:t>“</a:t>
            </a:r>
            <a:r>
              <a:rPr lang="en-US" altLang="ko-KR" dirty="0" err="1"/>
              <a:t>lxml</a:t>
            </a:r>
            <a:r>
              <a:rPr lang="en-US" altLang="ko-KR" dirty="0"/>
              <a:t>” parser</a:t>
            </a:r>
            <a:r>
              <a:rPr lang="ko-KR" altLang="en-US" dirty="0"/>
              <a:t> 사용</a:t>
            </a:r>
            <a:endParaRPr lang="en-US" altLang="ko-KR" dirty="0"/>
          </a:p>
        </p:txBody>
      </p:sp>
    </p:spTree>
    <p:extLst>
      <p:ext uri="{BB962C8B-B14F-4D97-AF65-F5344CB8AC3E}">
        <p14:creationId xmlns:p14="http://schemas.microsoft.com/office/powerpoint/2010/main" val="38715548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pPr algn="ctr"/>
            <a:r>
              <a:rPr lang="en-US" altLang="ko-KR" dirty="0"/>
              <a:t>Requests module</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82</a:t>
            </a:fld>
            <a:endParaRPr lang="en-US" altLang="ko-KR"/>
          </a:p>
        </p:txBody>
      </p:sp>
      <p:sp>
        <p:nvSpPr>
          <p:cNvPr id="8" name="부제목 2">
            <a:extLst>
              <a:ext uri="{FF2B5EF4-FFF2-40B4-BE49-F238E27FC236}">
                <a16:creationId xmlns:a16="http://schemas.microsoft.com/office/drawing/2014/main" id="{416441BC-944C-4807-9B7D-C8F0061BDFAD}"/>
              </a:ext>
            </a:extLst>
          </p:cNvPr>
          <p:cNvSpPr txBox="1">
            <a:spLocks/>
          </p:cNvSpPr>
          <p:nvPr/>
        </p:nvSpPr>
        <p:spPr>
          <a:xfrm>
            <a:off x="587972" y="1503957"/>
            <a:ext cx="11704320" cy="7261275"/>
          </a:xfrm>
          <a:prstGeom prst="rect">
            <a:avLst/>
          </a:prstGeom>
        </p:spPr>
        <p:txBody>
          <a:bodyPr vert="horz" lIns="130046" tIns="65023" rIns="130046" bIns="65023">
            <a:normAutofit/>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487695" indent="-487695">
              <a:buFont typeface="Wingdings" panose="05000000000000000000" pitchFamily="2" charset="2"/>
              <a:buChar char="v"/>
            </a:pPr>
            <a:endParaRPr lang="en-US" altLang="ko-KR" sz="3100" dirty="0"/>
          </a:p>
        </p:txBody>
      </p:sp>
      <p:sp>
        <p:nvSpPr>
          <p:cNvPr id="14" name="부제목 2">
            <a:extLst>
              <a:ext uri="{FF2B5EF4-FFF2-40B4-BE49-F238E27FC236}">
                <a16:creationId xmlns:a16="http://schemas.microsoft.com/office/drawing/2014/main" id="{35A63134-ADB8-4EA3-975B-6C5EABBE1A15}"/>
              </a:ext>
            </a:extLst>
          </p:cNvPr>
          <p:cNvSpPr txBox="1">
            <a:spLocks/>
          </p:cNvSpPr>
          <p:nvPr/>
        </p:nvSpPr>
        <p:spPr>
          <a:xfrm>
            <a:off x="687843" y="1733126"/>
            <a:ext cx="11647205" cy="5159898"/>
          </a:xfrm>
          <a:prstGeom prst="rect">
            <a:avLst/>
          </a:prstGeom>
        </p:spPr>
        <p:txBody>
          <a:bodyPr vert="horz" lIns="130046" tIns="65023" rIns="130046" bIns="65023">
            <a:normAutofit/>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97558" indent="0" defTabSz="914400">
              <a:buNone/>
            </a:pPr>
            <a:endParaRPr lang="en-US" altLang="ko-KR" dirty="0"/>
          </a:p>
        </p:txBody>
      </p:sp>
      <p:pic>
        <p:nvPicPr>
          <p:cNvPr id="7" name="그림 6">
            <a:extLst>
              <a:ext uri="{FF2B5EF4-FFF2-40B4-BE49-F238E27FC236}">
                <a16:creationId xmlns:a16="http://schemas.microsoft.com/office/drawing/2014/main" id="{CEB6451D-E3B7-405C-BDC3-79F4B45DBC0D}"/>
              </a:ext>
            </a:extLst>
          </p:cNvPr>
          <p:cNvPicPr>
            <a:picLocks noChangeAspect="1"/>
          </p:cNvPicPr>
          <p:nvPr/>
        </p:nvPicPr>
        <p:blipFill>
          <a:blip r:embed="rId2"/>
          <a:stretch>
            <a:fillRect/>
          </a:stretch>
        </p:blipFill>
        <p:spPr>
          <a:xfrm>
            <a:off x="1290608" y="2140496"/>
            <a:ext cx="10567600" cy="6356912"/>
          </a:xfrm>
          <a:prstGeom prst="rect">
            <a:avLst/>
          </a:prstGeom>
        </p:spPr>
      </p:pic>
    </p:spTree>
    <p:extLst>
      <p:ext uri="{BB962C8B-B14F-4D97-AF65-F5344CB8AC3E}">
        <p14:creationId xmlns:p14="http://schemas.microsoft.com/office/powerpoint/2010/main" val="14112344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pPr algn="ctr"/>
            <a:r>
              <a:rPr lang="en-US" altLang="ko-KR" dirty="0"/>
              <a:t>requests</a:t>
            </a:r>
            <a:r>
              <a:rPr lang="ko-KR" altLang="en-US" dirty="0"/>
              <a:t> </a:t>
            </a:r>
            <a:r>
              <a:rPr lang="en-US" altLang="ko-KR" dirty="0"/>
              <a:t>module</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83</a:t>
            </a:fld>
            <a:endParaRPr lang="en-US" altLang="ko-KR"/>
          </a:p>
        </p:txBody>
      </p:sp>
      <p:sp>
        <p:nvSpPr>
          <p:cNvPr id="8" name="부제목 2">
            <a:extLst>
              <a:ext uri="{FF2B5EF4-FFF2-40B4-BE49-F238E27FC236}">
                <a16:creationId xmlns:a16="http://schemas.microsoft.com/office/drawing/2014/main" id="{416441BC-944C-4807-9B7D-C8F0061BDFAD}"/>
              </a:ext>
            </a:extLst>
          </p:cNvPr>
          <p:cNvSpPr txBox="1">
            <a:spLocks/>
          </p:cNvSpPr>
          <p:nvPr/>
        </p:nvSpPr>
        <p:spPr>
          <a:xfrm>
            <a:off x="587972" y="1503957"/>
            <a:ext cx="11704320" cy="7261275"/>
          </a:xfrm>
          <a:prstGeom prst="rect">
            <a:avLst/>
          </a:prstGeom>
        </p:spPr>
        <p:txBody>
          <a:bodyPr vert="horz" lIns="130046" tIns="65023" rIns="130046" bIns="65023">
            <a:normAutofit/>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487695" indent="-487695">
              <a:buFont typeface="Wingdings" panose="05000000000000000000" pitchFamily="2" charset="2"/>
              <a:buChar char="v"/>
            </a:pPr>
            <a:endParaRPr lang="en-US" altLang="ko-KR" sz="3100" dirty="0"/>
          </a:p>
        </p:txBody>
      </p:sp>
      <p:sp>
        <p:nvSpPr>
          <p:cNvPr id="14" name="부제목 2">
            <a:extLst>
              <a:ext uri="{FF2B5EF4-FFF2-40B4-BE49-F238E27FC236}">
                <a16:creationId xmlns:a16="http://schemas.microsoft.com/office/drawing/2014/main" id="{35A63134-ADB8-4EA3-975B-6C5EABBE1A15}"/>
              </a:ext>
            </a:extLst>
          </p:cNvPr>
          <p:cNvSpPr txBox="1">
            <a:spLocks/>
          </p:cNvSpPr>
          <p:nvPr/>
        </p:nvSpPr>
        <p:spPr>
          <a:xfrm>
            <a:off x="687843" y="1733126"/>
            <a:ext cx="11647205" cy="6744074"/>
          </a:xfrm>
          <a:prstGeom prst="rect">
            <a:avLst/>
          </a:prstGeom>
        </p:spPr>
        <p:txBody>
          <a:bodyPr vert="horz" lIns="130046" tIns="65023" rIns="130046" bIns="65023">
            <a:normAutofit fontScale="92500" lnSpcReduction="20000"/>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365771" indent="-365771">
              <a:buFont typeface="Wingdings" panose="05000000000000000000" pitchFamily="2" charset="2"/>
              <a:buChar char="v"/>
            </a:pPr>
            <a:r>
              <a:rPr lang="en-US" altLang="ko-KR" dirty="0"/>
              <a:t>Useful and good to use to access </a:t>
            </a:r>
            <a:r>
              <a:rPr lang="en-US" altLang="ko-KR" dirty="0" err="1"/>
              <a:t>url</a:t>
            </a:r>
            <a:endParaRPr lang="en-US" altLang="ko-KR" dirty="0"/>
          </a:p>
          <a:p>
            <a:pPr marL="853467" lvl="1" indent="-365771">
              <a:buFont typeface="Arial" panose="020B0604020202020204" pitchFamily="34" charset="0"/>
              <a:buChar char="•"/>
            </a:pPr>
            <a:r>
              <a:rPr lang="en-US" altLang="ko-KR" dirty="0" err="1"/>
              <a:t>request.get</a:t>
            </a:r>
            <a:r>
              <a:rPr lang="en-US" altLang="ko-KR" dirty="0"/>
              <a:t>()  ; try to get or retrieve data from a specified source</a:t>
            </a:r>
          </a:p>
          <a:p>
            <a:pPr marL="853467" lvl="1" indent="-365771">
              <a:buFont typeface="Arial" panose="020B0604020202020204" pitchFamily="34" charset="0"/>
              <a:buChar char="•"/>
            </a:pPr>
            <a:r>
              <a:rPr lang="en-US" altLang="ko-KR" dirty="0" err="1"/>
              <a:t>request.post</a:t>
            </a:r>
            <a:r>
              <a:rPr lang="en-US" altLang="ko-KR" dirty="0"/>
              <a:t>()</a:t>
            </a:r>
          </a:p>
          <a:p>
            <a:pPr marL="853467" lvl="1" indent="-365771">
              <a:buFont typeface="Arial" panose="020B0604020202020204" pitchFamily="34" charset="0"/>
              <a:buChar char="•"/>
            </a:pPr>
            <a:r>
              <a:rPr lang="en-US" altLang="ko-KR" dirty="0" err="1"/>
              <a:t>request.put</a:t>
            </a:r>
            <a:r>
              <a:rPr lang="en-US" altLang="ko-KR" dirty="0"/>
              <a:t>()</a:t>
            </a:r>
          </a:p>
          <a:p>
            <a:pPr marL="853467" lvl="1" indent="-365771">
              <a:buFont typeface="Arial" panose="020B0604020202020204" pitchFamily="34" charset="0"/>
              <a:buChar char="•"/>
            </a:pPr>
            <a:r>
              <a:rPr lang="en-US" altLang="ko-KR" dirty="0" err="1"/>
              <a:t>request.delete</a:t>
            </a:r>
            <a:r>
              <a:rPr lang="en-US" altLang="ko-KR" dirty="0"/>
              <a:t>()</a:t>
            </a:r>
          </a:p>
          <a:p>
            <a:pPr marL="365771" indent="-365771">
              <a:buFont typeface="Wingdings" panose="05000000000000000000" pitchFamily="2" charset="2"/>
              <a:buChar char="v"/>
            </a:pPr>
            <a:r>
              <a:rPr lang="en-US" altLang="ko-KR" dirty="0"/>
              <a:t>Regardless of whether GET / POST, you never have to encode parameters again, it simply takes a dictionary as an argument and is good to go:</a:t>
            </a:r>
          </a:p>
          <a:p>
            <a:pPr marL="853467" lvl="1" indent="-365771">
              <a:buFont typeface="Arial" panose="020B0604020202020204" pitchFamily="34" charset="0"/>
              <a:buChar char="•"/>
            </a:pPr>
            <a:r>
              <a:rPr lang="en-US" altLang="ko-KR" dirty="0" err="1"/>
              <a:t>userdata</a:t>
            </a:r>
            <a:r>
              <a:rPr lang="en-US" altLang="ko-KR" dirty="0"/>
              <a:t> = {</a:t>
            </a:r>
            <a:r>
              <a:rPr lang="en-US" altLang="ko-KR" dirty="0" err="1"/>
              <a:t>firstname</a:t>
            </a:r>
            <a:r>
              <a:rPr lang="en-US" altLang="ko-KR" dirty="0"/>
              <a:t>:”John”, “</a:t>
            </a:r>
            <a:r>
              <a:rPr lang="en-US" altLang="ko-KR" dirty="0" err="1"/>
              <a:t>lastname</a:t>
            </a:r>
            <a:r>
              <a:rPr lang="en-US" altLang="ko-KR" dirty="0"/>
              <a:t>”:”Doe”, “passwd”:”jdoe123”}</a:t>
            </a:r>
          </a:p>
          <a:p>
            <a:pPr marL="853467" lvl="1" indent="-365771">
              <a:buFont typeface="Arial" panose="020B0604020202020204" pitchFamily="34" charset="0"/>
              <a:buChar char="•"/>
            </a:pPr>
            <a:r>
              <a:rPr lang="en-US" altLang="ko-KR" dirty="0"/>
              <a:t>resp = </a:t>
            </a:r>
            <a:r>
              <a:rPr lang="en-US" altLang="ko-KR" dirty="0" err="1"/>
              <a:t>request.post</a:t>
            </a:r>
            <a:r>
              <a:rPr lang="en-US" altLang="ko-KR" dirty="0"/>
              <a:t>(‘http://www.mywebsite.com/user’, data=</a:t>
            </a:r>
            <a:r>
              <a:rPr lang="en-US" altLang="ko-KR" dirty="0" err="1"/>
              <a:t>userdata</a:t>
            </a:r>
            <a:r>
              <a:rPr lang="en-US" altLang="ko-KR" dirty="0"/>
              <a:t>)</a:t>
            </a:r>
          </a:p>
          <a:p>
            <a:pPr marL="365771" indent="-365771">
              <a:buFont typeface="Wingdings" panose="05000000000000000000" pitchFamily="2" charset="2"/>
              <a:buChar char="v"/>
            </a:pPr>
            <a:r>
              <a:rPr lang="en-US" altLang="ko-KR" dirty="0"/>
              <a:t>Plus, it even has a built-in JSON decoder.</a:t>
            </a:r>
          </a:p>
          <a:p>
            <a:pPr marL="944896" lvl="1" indent="-457200">
              <a:buFont typeface="Arial" panose="020B0604020202020204" pitchFamily="34" charset="0"/>
              <a:buChar char="•"/>
            </a:pPr>
            <a:r>
              <a:rPr lang="en-US" altLang="ko-KR" dirty="0" err="1"/>
              <a:t>resp.json</a:t>
            </a:r>
            <a:r>
              <a:rPr lang="en-US" altLang="ko-KR" dirty="0"/>
              <a:t>()</a:t>
            </a:r>
          </a:p>
          <a:p>
            <a:pPr marL="944896" lvl="1" indent="-457200">
              <a:buFont typeface="Arial" panose="020B0604020202020204" pitchFamily="34" charset="0"/>
              <a:buChar char="•"/>
            </a:pPr>
            <a:r>
              <a:rPr lang="en-US" altLang="ko-KR" dirty="0" err="1"/>
              <a:t>resp.text</a:t>
            </a:r>
            <a:r>
              <a:rPr lang="en-US" altLang="ko-KR" dirty="0"/>
              <a:t>  ; if response data is just text</a:t>
            </a:r>
          </a:p>
        </p:txBody>
      </p:sp>
    </p:spTree>
    <p:extLst>
      <p:ext uri="{BB962C8B-B14F-4D97-AF65-F5344CB8AC3E}">
        <p14:creationId xmlns:p14="http://schemas.microsoft.com/office/powerpoint/2010/main" val="1455448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pPr algn="ctr"/>
            <a:r>
              <a:rPr lang="en-US" altLang="ko-KR" dirty="0" err="1"/>
              <a:t>Urllib</a:t>
            </a:r>
            <a:r>
              <a:rPr lang="ko-KR" altLang="en-US" dirty="0"/>
              <a:t> </a:t>
            </a:r>
            <a:r>
              <a:rPr lang="en-US" altLang="ko-KR" dirty="0"/>
              <a:t>module</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84</a:t>
            </a:fld>
            <a:endParaRPr lang="en-US" altLang="ko-KR"/>
          </a:p>
        </p:txBody>
      </p:sp>
      <p:sp>
        <p:nvSpPr>
          <p:cNvPr id="8" name="부제목 2">
            <a:extLst>
              <a:ext uri="{FF2B5EF4-FFF2-40B4-BE49-F238E27FC236}">
                <a16:creationId xmlns:a16="http://schemas.microsoft.com/office/drawing/2014/main" id="{416441BC-944C-4807-9B7D-C8F0061BDFAD}"/>
              </a:ext>
            </a:extLst>
          </p:cNvPr>
          <p:cNvSpPr txBox="1">
            <a:spLocks/>
          </p:cNvSpPr>
          <p:nvPr/>
        </p:nvSpPr>
        <p:spPr>
          <a:xfrm>
            <a:off x="587972" y="1503957"/>
            <a:ext cx="11704320" cy="7261275"/>
          </a:xfrm>
          <a:prstGeom prst="rect">
            <a:avLst/>
          </a:prstGeom>
        </p:spPr>
        <p:txBody>
          <a:bodyPr vert="horz" lIns="130046" tIns="65023" rIns="130046" bIns="65023">
            <a:normAutofit/>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487695" indent="-487695">
              <a:buFont typeface="Wingdings" panose="05000000000000000000" pitchFamily="2" charset="2"/>
              <a:buChar char="v"/>
            </a:pPr>
            <a:endParaRPr lang="en-US" altLang="ko-KR" sz="3100" dirty="0"/>
          </a:p>
        </p:txBody>
      </p:sp>
      <p:sp>
        <p:nvSpPr>
          <p:cNvPr id="14" name="부제목 2">
            <a:extLst>
              <a:ext uri="{FF2B5EF4-FFF2-40B4-BE49-F238E27FC236}">
                <a16:creationId xmlns:a16="http://schemas.microsoft.com/office/drawing/2014/main" id="{35A63134-ADB8-4EA3-975B-6C5EABBE1A15}"/>
              </a:ext>
            </a:extLst>
          </p:cNvPr>
          <p:cNvSpPr txBox="1">
            <a:spLocks/>
          </p:cNvSpPr>
          <p:nvPr/>
        </p:nvSpPr>
        <p:spPr>
          <a:xfrm>
            <a:off x="687843" y="1733126"/>
            <a:ext cx="11647205" cy="6744074"/>
          </a:xfrm>
          <a:prstGeom prst="rect">
            <a:avLst/>
          </a:prstGeom>
        </p:spPr>
        <p:txBody>
          <a:bodyPr vert="horz" lIns="130046" tIns="65023" rIns="130046" bIns="65023">
            <a:normAutofit/>
          </a:bodyPr>
          <a:lstStyle>
            <a:lvl1pPr marL="390138" indent="-390138" algn="l" rtl="0" eaLnBrk="1" latinLnBrk="1" hangingPunct="1">
              <a:spcBef>
                <a:spcPts val="853"/>
              </a:spcBef>
              <a:buClr>
                <a:schemeClr val="accent1">
                  <a:lumMod val="50000"/>
                </a:schemeClr>
              </a:buClr>
              <a:buSzPct val="80000"/>
              <a:buFont typeface="Wingdings" panose="05000000000000000000" pitchFamily="2" charset="2"/>
              <a:buChar char="§"/>
              <a:defRPr kumimoji="0" sz="3200" kern="1200">
                <a:solidFill>
                  <a:schemeClr val="tx1"/>
                </a:solidFill>
                <a:latin typeface="+mn-ea"/>
                <a:ea typeface="+mn-ea"/>
                <a:cs typeface="+mn-cs"/>
              </a:defRPr>
            </a:lvl1pPr>
            <a:lvl2pPr marL="780276" indent="-390138" algn="l" rtl="0" eaLnBrk="1" latinLnBrk="1" hangingPunct="1">
              <a:lnSpc>
                <a:spcPct val="130000"/>
              </a:lnSpc>
              <a:spcBef>
                <a:spcPts val="711"/>
              </a:spcBef>
              <a:buClr>
                <a:schemeClr val="accent1"/>
              </a:buClr>
              <a:buSzPct val="76000"/>
              <a:buFont typeface="Wingdings" panose="05000000000000000000" pitchFamily="2" charset="2"/>
              <a:buChar char="§"/>
              <a:defRPr kumimoji="0" sz="2800" kern="1200">
                <a:solidFill>
                  <a:schemeClr val="accent1">
                    <a:lumMod val="50000"/>
                  </a:schemeClr>
                </a:solidFill>
                <a:latin typeface="Nanum Gothic" panose="020D0604000000000000" pitchFamily="34" charset="-127"/>
                <a:ea typeface="Nanum Gothic" panose="020D0604000000000000" pitchFamily="34" charset="-127"/>
                <a:cs typeface="+mn-cs"/>
              </a:defRPr>
            </a:lvl2pPr>
            <a:lvl3pPr marL="1170414" indent="-325115" algn="l" rtl="0" eaLnBrk="1" latinLnBrk="1" hangingPunct="1">
              <a:spcBef>
                <a:spcPts val="711"/>
              </a:spcBef>
              <a:buClr>
                <a:schemeClr val="bg1">
                  <a:shade val="50000"/>
                </a:schemeClr>
              </a:buClr>
              <a:buSzPct val="76000"/>
              <a:buFont typeface="Wingdings 3"/>
              <a:buChar char=""/>
              <a:defRPr kumimoji="0" sz="2400" kern="1200">
                <a:solidFill>
                  <a:schemeClr val="tx1"/>
                </a:solidFill>
                <a:latin typeface="+mn-ea"/>
                <a:ea typeface="+mn-ea"/>
                <a:cs typeface="+mn-cs"/>
              </a:defRPr>
            </a:lvl3pPr>
            <a:lvl4pPr marL="1055437" indent="0" algn="l" rtl="0" eaLnBrk="1" latinLnBrk="1" hangingPunct="1">
              <a:spcBef>
                <a:spcPts val="569"/>
              </a:spcBef>
              <a:buClr>
                <a:schemeClr val="accent2">
                  <a:shade val="75000"/>
                </a:schemeClr>
              </a:buClr>
              <a:buSzPct val="70000"/>
              <a:buFont typeface="Wingdings"/>
              <a:buNone/>
              <a:defRPr kumimoji="0" sz="2400" kern="1200">
                <a:solidFill>
                  <a:schemeClr val="tx1"/>
                </a:solidFill>
                <a:latin typeface="Courier New" panose="02070309020205020404" pitchFamily="49" charset="0"/>
                <a:ea typeface="Nanum Gothic" panose="020D0604000000000000" pitchFamily="34" charset="-127"/>
                <a:cs typeface="Courier New" panose="02070309020205020404" pitchFamily="49" charset="0"/>
              </a:defRPr>
            </a:lvl4pPr>
            <a:lvl5pPr marL="1950690" indent="-325115" algn="l" rtl="0" eaLnBrk="1" latinLnBrk="1" hangingPunct="1">
              <a:spcBef>
                <a:spcPts val="427"/>
              </a:spcBef>
              <a:buClr>
                <a:schemeClr val="accent2"/>
              </a:buClr>
              <a:buSzPct val="70000"/>
              <a:buFont typeface="Wingdings"/>
              <a:buChar char=""/>
              <a:defRPr kumimoji="0" sz="2400" kern="1200">
                <a:solidFill>
                  <a:schemeClr val="tx1"/>
                </a:solidFill>
                <a:latin typeface="Nanum Gothic" panose="020D0604000000000000" pitchFamily="34" charset="-127"/>
                <a:ea typeface="Nanum Gothic" panose="020D0604000000000000" pitchFamily="34" charset="-127"/>
                <a:cs typeface="+mn-cs"/>
              </a:defRPr>
            </a:lvl5pPr>
            <a:lvl6pPr marL="2340827" indent="-260092" algn="l" rtl="0" eaLnBrk="1" latinLnBrk="1" hangingPunct="1">
              <a:spcBef>
                <a:spcPts val="427"/>
              </a:spcBef>
              <a:buClr>
                <a:srgbClr val="9FB8CD">
                  <a:shade val="75000"/>
                </a:srgbClr>
              </a:buClr>
              <a:buSzPct val="75000"/>
              <a:buFont typeface="Wingdings 3"/>
              <a:buChar char=""/>
              <a:defRPr kumimoji="0" lang="en-US" sz="2300" kern="1200" smtClean="0">
                <a:solidFill>
                  <a:schemeClr val="tx1"/>
                </a:solidFill>
                <a:latin typeface="+mn-lt"/>
                <a:ea typeface="+mn-ea"/>
                <a:cs typeface="+mn-cs"/>
              </a:defRPr>
            </a:lvl6pPr>
            <a:lvl7pPr marL="2600919" indent="-260092" algn="l" rtl="0" eaLnBrk="1" latinLnBrk="1" hangingPunct="1">
              <a:spcBef>
                <a:spcPts val="427"/>
              </a:spcBef>
              <a:buClr>
                <a:srgbClr val="727CA3">
                  <a:shade val="75000"/>
                </a:srgbClr>
              </a:buClr>
              <a:buSzPct val="75000"/>
              <a:buFont typeface="Wingdings 3"/>
              <a:buChar char=""/>
              <a:defRPr kumimoji="0" lang="en-US" sz="2000" kern="1200" smtClean="0">
                <a:solidFill>
                  <a:schemeClr val="tx1"/>
                </a:solidFill>
                <a:latin typeface="+mn-lt"/>
                <a:ea typeface="+mn-ea"/>
                <a:cs typeface="+mn-cs"/>
              </a:defRPr>
            </a:lvl7pPr>
            <a:lvl8pPr marL="2861011" indent="-260092" algn="l" rtl="0" eaLnBrk="1" latinLnBrk="1" hangingPunct="1">
              <a:spcBef>
                <a:spcPts val="427"/>
              </a:spcBef>
              <a:buClr>
                <a:prstClr val="white">
                  <a:shade val="50000"/>
                </a:prstClr>
              </a:buClr>
              <a:buSzPct val="75000"/>
              <a:buFont typeface="Wingdings 3"/>
              <a:buChar char=""/>
              <a:defRPr kumimoji="0" lang="en-US" sz="2000" kern="1200" smtClean="0">
                <a:solidFill>
                  <a:schemeClr val="tx1"/>
                </a:solidFill>
                <a:latin typeface="+mn-lt"/>
                <a:ea typeface="+mn-ea"/>
                <a:cs typeface="+mn-cs"/>
              </a:defRPr>
            </a:lvl8pPr>
            <a:lvl9pPr marL="3121103" indent="-260092" algn="l" rtl="0" eaLnBrk="1" latinLnBrk="1" hangingPunct="1">
              <a:spcBef>
                <a:spcPts val="427"/>
              </a:spcBef>
              <a:buClr>
                <a:srgbClr val="9FB8CD"/>
              </a:buClr>
              <a:buSzPct val="75000"/>
              <a:buFont typeface="Wingdings 3"/>
              <a:buChar char=""/>
              <a:defRPr kumimoji="0" lang="en-US" sz="1700" kern="1200" smtClean="0">
                <a:solidFill>
                  <a:schemeClr val="tx1"/>
                </a:solidFill>
                <a:latin typeface="+mn-lt"/>
                <a:ea typeface="+mn-ea"/>
                <a:cs typeface="+mn-cs"/>
              </a:defRPr>
            </a:lvl9pPr>
          </a:lstStyle>
          <a:p>
            <a:pPr marL="365771" indent="-365771">
              <a:buFont typeface="Wingdings" panose="05000000000000000000" pitchFamily="2" charset="2"/>
              <a:buChar char="v"/>
            </a:pPr>
            <a:r>
              <a:rPr lang="en-US" altLang="ko-KR" dirty="0" err="1"/>
              <a:t>BeautifulSoup</a:t>
            </a:r>
            <a:r>
              <a:rPr lang="en-US" altLang="ko-KR" dirty="0"/>
              <a:t>     ; parsing html</a:t>
            </a:r>
          </a:p>
          <a:p>
            <a:pPr marL="853467" lvl="1" indent="-365771">
              <a:buFont typeface="Arial" panose="020B0604020202020204" pitchFamily="34" charset="0"/>
              <a:buChar char="•"/>
            </a:pPr>
            <a:r>
              <a:rPr lang="en-US" altLang="ko-KR" dirty="0"/>
              <a:t>find()</a:t>
            </a:r>
          </a:p>
          <a:p>
            <a:pPr marL="853467" lvl="1" indent="-365771">
              <a:buFont typeface="Arial" panose="020B0604020202020204" pitchFamily="34" charset="0"/>
              <a:buChar char="•"/>
            </a:pPr>
            <a:r>
              <a:rPr lang="en-US" altLang="ko-KR" dirty="0" err="1"/>
              <a:t>find_all</a:t>
            </a:r>
            <a:r>
              <a:rPr lang="en-US" altLang="ko-KR" dirty="0"/>
              <a:t>()</a:t>
            </a:r>
          </a:p>
          <a:p>
            <a:pPr marL="853467" lvl="1" indent="-365771">
              <a:buFont typeface="Arial" panose="020B0604020202020204" pitchFamily="34" charset="0"/>
              <a:buChar char="•"/>
            </a:pPr>
            <a:r>
              <a:rPr lang="en-US" altLang="ko-KR" dirty="0"/>
              <a:t>prettify()</a:t>
            </a:r>
          </a:p>
          <a:p>
            <a:pPr marL="853467" lvl="1" indent="-365771">
              <a:buFont typeface="Arial" panose="020B0604020202020204" pitchFamily="34" charset="0"/>
              <a:buChar char="•"/>
            </a:pPr>
            <a:r>
              <a:rPr lang="en-US" altLang="ko-KR" dirty="0" err="1"/>
              <a:t>select_one</a:t>
            </a:r>
            <a:r>
              <a:rPr lang="en-US" altLang="ko-KR" dirty="0"/>
              <a:t>()       ; query by CSS</a:t>
            </a:r>
          </a:p>
          <a:p>
            <a:pPr marL="853467" lvl="1" indent="-365771">
              <a:buFont typeface="Arial" panose="020B0604020202020204" pitchFamily="34" charset="0"/>
              <a:buChar char="•"/>
            </a:pPr>
            <a:r>
              <a:rPr lang="en-US" altLang="ko-KR" dirty="0"/>
              <a:t>select(id or tags or class or </a:t>
            </a:r>
            <a:r>
              <a:rPr lang="en-US" altLang="ko-KR" dirty="0" err="1"/>
              <a:t>tag.class</a:t>
            </a:r>
            <a:r>
              <a:rPr lang="en-US" altLang="ko-KR" dirty="0"/>
              <a:t> or id&gt;</a:t>
            </a:r>
            <a:r>
              <a:rPr lang="en-US" altLang="ko-KR" dirty="0" err="1"/>
              <a:t>tag.class</a:t>
            </a:r>
            <a:r>
              <a:rPr lang="en-US" altLang="ko-KR" dirty="0"/>
              <a:t> ..)</a:t>
            </a:r>
          </a:p>
          <a:p>
            <a:pPr marL="365771" indent="-365771">
              <a:buFont typeface="Wingdings" panose="05000000000000000000" pitchFamily="2" charset="2"/>
              <a:buChar char="v"/>
            </a:pPr>
            <a:r>
              <a:rPr lang="en-US" altLang="ko-KR" dirty="0" err="1"/>
              <a:t>urllib.request</a:t>
            </a:r>
            <a:endParaRPr lang="en-US" altLang="ko-KR" dirty="0"/>
          </a:p>
          <a:p>
            <a:pPr marL="853467" lvl="1" indent="-365771">
              <a:buFont typeface="Arial" panose="020B0604020202020204" pitchFamily="34" charset="0"/>
              <a:buChar char="•"/>
            </a:pPr>
            <a:r>
              <a:rPr lang="en-US" altLang="ko-KR" dirty="0" err="1"/>
              <a:t>urlopen</a:t>
            </a:r>
            <a:r>
              <a:rPr lang="en-US" altLang="ko-KR" dirty="0"/>
              <a:t>()          ; open the </a:t>
            </a:r>
            <a:r>
              <a:rPr lang="en-US" altLang="ko-KR" dirty="0" err="1"/>
              <a:t>url</a:t>
            </a:r>
            <a:endParaRPr lang="en-US" altLang="ko-KR" dirty="0"/>
          </a:p>
          <a:p>
            <a:pPr marL="365771" indent="-365771">
              <a:buFont typeface="Wingdings" panose="05000000000000000000" pitchFamily="2" charset="2"/>
              <a:buChar char="v"/>
            </a:pPr>
            <a:r>
              <a:rPr lang="en-US" altLang="ko-KR" dirty="0"/>
              <a:t>Requests</a:t>
            </a:r>
          </a:p>
          <a:p>
            <a:pPr marL="853467" lvl="1" indent="-365771">
              <a:buFont typeface="Arial" panose="020B0604020202020204" pitchFamily="34" charset="0"/>
              <a:buChar char="•"/>
            </a:pPr>
            <a:r>
              <a:rPr lang="en-US" altLang="ko-KR" dirty="0"/>
              <a:t>get()</a:t>
            </a:r>
          </a:p>
        </p:txBody>
      </p:sp>
    </p:spTree>
    <p:extLst>
      <p:ext uri="{BB962C8B-B14F-4D97-AF65-F5344CB8AC3E}">
        <p14:creationId xmlns:p14="http://schemas.microsoft.com/office/powerpoint/2010/main" val="34784651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2B14CFE-7A56-8241-9DF3-04787AE7B5B0}"/>
              </a:ext>
            </a:extLst>
          </p:cNvPr>
          <p:cNvSpPr>
            <a:spLocks noGrp="1"/>
          </p:cNvSpPr>
          <p:nvPr>
            <p:ph sz="quarter" idx="1"/>
          </p:nvPr>
        </p:nvSpPr>
        <p:spPr/>
        <p:txBody>
          <a:bodyPr>
            <a:normAutofit/>
          </a:bodyPr>
          <a:lstStyle/>
          <a:p>
            <a:r>
              <a:rPr kumimoji="1" lang="en-US" altLang="ko-KR" dirty="0"/>
              <a:t>gg-9  </a:t>
            </a:r>
            <a:r>
              <a:rPr kumimoji="1" lang="ko-KR" altLang="en-US" dirty="0" err="1"/>
              <a:t>데이터크롤링</a:t>
            </a:r>
            <a:endParaRPr kumimoji="1" lang="en-US" altLang="ko-KR" dirty="0"/>
          </a:p>
          <a:p>
            <a:r>
              <a:rPr kumimoji="1" lang="en-US" altLang="ko-KR" dirty="0"/>
              <a:t>gg-10 </a:t>
            </a:r>
            <a:r>
              <a:rPr kumimoji="1" lang="ko-KR" altLang="en-US" dirty="0" err="1"/>
              <a:t>스크레이핑</a:t>
            </a:r>
            <a:r>
              <a:rPr kumimoji="1" lang="en-US" altLang="ko-KR" dirty="0"/>
              <a:t> </a:t>
            </a:r>
          </a:p>
          <a:p>
            <a:r>
              <a:rPr kumimoji="1" lang="en-US" altLang="ko-KR" dirty="0"/>
              <a:t>gg-11</a:t>
            </a:r>
            <a:r>
              <a:rPr kumimoji="1" lang="ko-KR" altLang="en-US" dirty="0"/>
              <a:t> 부동산정보</a:t>
            </a:r>
            <a:endParaRPr kumimoji="1" lang="en-US" altLang="ko-KR" dirty="0"/>
          </a:p>
          <a:p>
            <a:r>
              <a:rPr kumimoji="1" lang="en-US" altLang="ko-KR" dirty="0"/>
              <a:t>gg-12 </a:t>
            </a:r>
            <a:r>
              <a:rPr kumimoji="1" lang="ko-KR" altLang="en-US" dirty="0"/>
              <a:t>국제상품가격</a:t>
            </a:r>
            <a:endParaRPr kumimoji="1" lang="en-US" altLang="ko-KR" dirty="0"/>
          </a:p>
          <a:p>
            <a:r>
              <a:rPr kumimoji="1" lang="en-US" altLang="ko-KR" dirty="0"/>
              <a:t>gg-13 </a:t>
            </a:r>
            <a:r>
              <a:rPr kumimoji="1" lang="ko-KR" altLang="en-US" dirty="0" err="1"/>
              <a:t>스타벅스매장지도</a:t>
            </a:r>
            <a:r>
              <a:rPr kumimoji="1" lang="en-US" altLang="ko-KR" dirty="0"/>
              <a:t> </a:t>
            </a:r>
          </a:p>
        </p:txBody>
      </p:sp>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r>
              <a:rPr kumimoji="1" lang="en-US" altLang="ko-KR" dirty="0"/>
              <a:t>Labs</a:t>
            </a:r>
            <a:endParaRPr kumimoji="1" lang="ko-KR" altLang="en-US" dirty="0"/>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85</a:t>
            </a:fld>
            <a:endParaRPr lang="en-US" altLang="ko-KR"/>
          </a:p>
        </p:txBody>
      </p:sp>
    </p:spTree>
    <p:extLst>
      <p:ext uri="{BB962C8B-B14F-4D97-AF65-F5344CB8AC3E}">
        <p14:creationId xmlns:p14="http://schemas.microsoft.com/office/powerpoint/2010/main" val="28071023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42BCA36-7287-0340-85FE-DE1C91CFFADD}"/>
              </a:ext>
            </a:extLst>
          </p:cNvPr>
          <p:cNvSpPr>
            <a:spLocks noGrp="1"/>
          </p:cNvSpPr>
          <p:nvPr>
            <p:ph type="sldNum" sz="quarter" idx="12"/>
          </p:nvPr>
        </p:nvSpPr>
        <p:spPr/>
        <p:txBody>
          <a:bodyPr/>
          <a:lstStyle/>
          <a:p>
            <a:fld id="{86CB4B4D-7CA3-9044-876B-883B54F8677D}" type="slidenum">
              <a:rPr lang="en-US" altLang="ko-KR" smtClean="0"/>
              <a:pPr/>
              <a:t>86</a:t>
            </a:fld>
            <a:endParaRPr lang="en-US" altLang="ko-KR"/>
          </a:p>
        </p:txBody>
      </p:sp>
      <p:sp>
        <p:nvSpPr>
          <p:cNvPr id="3" name="텍스트 개체 틀 2">
            <a:extLst>
              <a:ext uri="{FF2B5EF4-FFF2-40B4-BE49-F238E27FC236}">
                <a16:creationId xmlns:a16="http://schemas.microsoft.com/office/drawing/2014/main" id="{3711323A-8835-FF4C-896F-0E4DEA35DE10}"/>
              </a:ext>
            </a:extLst>
          </p:cNvPr>
          <p:cNvSpPr>
            <a:spLocks noGrp="1"/>
          </p:cNvSpPr>
          <p:nvPr>
            <p:ph type="body" sz="quarter" idx="13"/>
          </p:nvPr>
        </p:nvSpPr>
        <p:spPr/>
        <p:txBody>
          <a:bodyPr/>
          <a:lstStyle/>
          <a:p>
            <a:r>
              <a:rPr kumimoji="1" lang="ko-KR" altLang="en-US" dirty="0" err="1"/>
              <a:t>베이즈</a:t>
            </a:r>
            <a:r>
              <a:rPr kumimoji="1" lang="ko-KR" altLang="en-US" dirty="0"/>
              <a:t> 알고리즘</a:t>
            </a:r>
          </a:p>
        </p:txBody>
      </p:sp>
    </p:spTree>
    <p:extLst>
      <p:ext uri="{BB962C8B-B14F-4D97-AF65-F5344CB8AC3E}">
        <p14:creationId xmlns:p14="http://schemas.microsoft.com/office/powerpoint/2010/main" val="23956312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9" name="내용 개체 틀 2"/>
          <p:cNvSpPr txBox="1">
            <a:spLocks noGrp="1"/>
          </p:cNvSpPr>
          <p:nvPr>
            <p:ph type="body" idx="1"/>
          </p:nvPr>
        </p:nvSpPr>
        <p:spPr/>
        <p:txBody>
          <a:bodyPr/>
          <a:lstStyle/>
          <a:p>
            <a:r>
              <a:rPr lang="ko-KR" altLang="en-US">
                <a:sym typeface="Helvetica"/>
              </a:rPr>
              <a:t>독립적인 두 사건 </a:t>
            </a:r>
            <a:r>
              <a:rPr lang="en-US" altLang="ko-KR"/>
              <a:t>A</a:t>
            </a:r>
            <a:r>
              <a:rPr lang="ko-KR" altLang="en-US">
                <a:sym typeface="Helvetica"/>
              </a:rPr>
              <a:t>와 </a:t>
            </a:r>
            <a:r>
              <a:rPr lang="en-US" altLang="ko-KR"/>
              <a:t>B</a:t>
            </a:r>
            <a:r>
              <a:rPr lang="ko-KR" altLang="en-US">
                <a:sym typeface="Helvetica"/>
              </a:rPr>
              <a:t>가 있을 때</a:t>
            </a:r>
          </a:p>
          <a:p>
            <a:r>
              <a:rPr lang="ko-KR" altLang="en-US">
                <a:sym typeface="Helvetica"/>
              </a:rPr>
              <a:t>사건 </a:t>
            </a:r>
            <a:r>
              <a:rPr lang="en-US" altLang="ko-KR"/>
              <a:t>A</a:t>
            </a:r>
            <a:r>
              <a:rPr lang="ko-KR" altLang="en-US">
                <a:sym typeface="Helvetica"/>
              </a:rPr>
              <a:t>가 발생했다는 조건에서 사건 </a:t>
            </a:r>
            <a:r>
              <a:rPr lang="en-US" altLang="ko-KR"/>
              <a:t>B</a:t>
            </a:r>
            <a:r>
              <a:rPr lang="ko-KR" altLang="en-US">
                <a:sym typeface="Helvetica"/>
              </a:rPr>
              <a:t>가 발생할 확률</a:t>
            </a:r>
          </a:p>
          <a:p>
            <a:endParaRPr lang="ko-KR" altLang="en-US">
              <a:sym typeface="Helvetica"/>
            </a:endParaRPr>
          </a:p>
          <a:p>
            <a:endParaRPr lang="ko-KR" altLang="en-US">
              <a:sym typeface="Helvetica"/>
            </a:endParaRPr>
          </a:p>
          <a:p>
            <a:r>
              <a:rPr lang="ko-KR" altLang="en-US">
                <a:sym typeface="Helvetica"/>
              </a:rPr>
              <a:t>사건 </a:t>
            </a:r>
            <a:r>
              <a:rPr lang="en-US" altLang="ko-KR"/>
              <a:t>B</a:t>
            </a:r>
            <a:r>
              <a:rPr lang="ko-KR" altLang="en-US">
                <a:sym typeface="Helvetica"/>
              </a:rPr>
              <a:t>가 발생했다는 조건에서 사건 </a:t>
            </a:r>
            <a:r>
              <a:rPr lang="en-US" altLang="ko-KR"/>
              <a:t>A</a:t>
            </a:r>
            <a:r>
              <a:rPr lang="ko-KR" altLang="en-US">
                <a:sym typeface="Helvetica"/>
              </a:rPr>
              <a:t>가 발생할 확률</a:t>
            </a:r>
          </a:p>
          <a:p>
            <a:endParaRPr lang="ko-KR" altLang="en-US">
              <a:sym typeface="Helvetica"/>
            </a:endParaRPr>
          </a:p>
          <a:p>
            <a:endParaRPr lang="ko-KR" altLang="en-US">
              <a:sym typeface="Helvetica"/>
            </a:endParaRPr>
          </a:p>
          <a:p>
            <a:r>
              <a:rPr lang="en-US" altLang="ko-KR"/>
              <a:t>P(A,B)</a:t>
            </a:r>
            <a:r>
              <a:rPr lang="ko-KR" altLang="en-US">
                <a:sym typeface="Helvetica"/>
              </a:rPr>
              <a:t>로</a:t>
            </a:r>
            <a:r>
              <a:rPr lang="ko-KR" altLang="en-US"/>
              <a:t> </a:t>
            </a:r>
            <a:r>
              <a:rPr lang="ko-KR" altLang="en-US">
                <a:sym typeface="Helvetica"/>
              </a:rPr>
              <a:t>정리하면 </a:t>
            </a:r>
            <a:r>
              <a:rPr lang="en-US" altLang="ko-KR"/>
              <a:t>P(B|A)P(A) = P(A|B)P(B)</a:t>
            </a:r>
          </a:p>
          <a:p>
            <a:pPr lvl="1"/>
            <a:r>
              <a:rPr lang="ko-KR" altLang="en-US"/>
              <a:t>수식에서 </a:t>
            </a:r>
            <a:r>
              <a:rPr lang="en-US" altLang="ko-KR"/>
              <a:t>3</a:t>
            </a:r>
            <a:r>
              <a:rPr lang="ko-KR" altLang="en-US"/>
              <a:t>개의 확률을 알면 나머지 하나는 구할 수 있음</a:t>
            </a:r>
          </a:p>
        </p:txBody>
      </p:sp>
      <p:sp>
        <p:nvSpPr>
          <p:cNvPr id="1478" name="제목 1"/>
          <p:cNvSpPr txBox="1">
            <a:spLocks noGrp="1"/>
          </p:cNvSpPr>
          <p:nvPr>
            <p:ph type="title"/>
          </p:nvPr>
        </p:nvSpPr>
        <p:spPr/>
        <p:txBody>
          <a:bodyPr/>
          <a:lstStyle/>
          <a:p>
            <a:r>
              <a:rPr lang="ko-KR" altLang="en-US"/>
              <a:t>베이스</a:t>
            </a:r>
            <a:r>
              <a:rPr lang="en-US" altLang="ko-KR"/>
              <a:t>(Bayes) </a:t>
            </a:r>
            <a:r>
              <a:rPr lang="ko-KR" altLang="en-US"/>
              <a:t>이론</a:t>
            </a:r>
          </a:p>
        </p:txBody>
      </p:sp>
      <p:sp>
        <p:nvSpPr>
          <p:cNvPr id="1484" name="슬라이드 번호 개체 틀 4"/>
          <p:cNvSpPr txBox="1">
            <a:spLocks noGrp="1"/>
          </p:cNvSpPr>
          <p:nvPr>
            <p:ph type="sldNum" sz="quarter" idx="12"/>
          </p:nvPr>
        </p:nvSpPr>
        <p:spPr>
          <a:xfrm>
            <a:off x="12047538" y="9169400"/>
            <a:ext cx="863600" cy="520700"/>
          </a:xfrm>
        </p:spPr>
        <p:txBody>
          <a:bodyPr/>
          <a:lstStyle/>
          <a:p>
            <a:fld id="{86CB4B4D-7CA3-9044-876B-883B54F8677D}" type="slidenum">
              <a:rPr lang="en-US" altLang="ko-KR" smtClean="0"/>
              <a:pPr/>
              <a:t>87</a:t>
            </a:fld>
            <a:endParaRPr lang="en-US" altLang="ko-KR"/>
          </a:p>
        </p:txBody>
      </p:sp>
      <p:pic>
        <p:nvPicPr>
          <p:cNvPr id="1480" name="그림 8" descr="그림 8"/>
          <p:cNvPicPr>
            <a:picLocks noChangeAspect="1"/>
          </p:cNvPicPr>
          <p:nvPr/>
        </p:nvPicPr>
        <p:blipFill>
          <a:blip r:embed="rId2" cstate="print"/>
          <a:stretch>
            <a:fillRect/>
          </a:stretch>
        </p:blipFill>
        <p:spPr>
          <a:xfrm>
            <a:off x="3347084" y="4820442"/>
            <a:ext cx="4822614" cy="866988"/>
          </a:xfrm>
          <a:prstGeom prst="rect">
            <a:avLst/>
          </a:prstGeom>
          <a:ln w="12700">
            <a:miter lim="400000"/>
          </a:ln>
        </p:spPr>
      </p:pic>
      <p:grpSp>
        <p:nvGrpSpPr>
          <p:cNvPr id="1483" name="그룹 11"/>
          <p:cNvGrpSpPr/>
          <p:nvPr/>
        </p:nvGrpSpPr>
        <p:grpSpPr>
          <a:xfrm>
            <a:off x="3347084" y="2850514"/>
            <a:ext cx="4998721" cy="758614"/>
            <a:chOff x="0" y="0"/>
            <a:chExt cx="4998720" cy="758613"/>
          </a:xfrm>
        </p:grpSpPr>
        <p:pic>
          <p:nvPicPr>
            <p:cNvPr id="1481" name="그림 9" descr="그림 9"/>
            <p:cNvPicPr>
              <a:picLocks noChangeAspect="1"/>
            </p:cNvPicPr>
            <p:nvPr/>
          </p:nvPicPr>
          <p:blipFill>
            <a:blip r:embed="rId3" cstate="print"/>
            <a:stretch>
              <a:fillRect/>
            </a:stretch>
          </p:blipFill>
          <p:spPr>
            <a:xfrm>
              <a:off x="0" y="0"/>
              <a:ext cx="4998721" cy="758614"/>
            </a:xfrm>
            <a:prstGeom prst="rect">
              <a:avLst/>
            </a:prstGeom>
            <a:ln w="12700" cap="flat">
              <a:noFill/>
              <a:miter lim="400000"/>
            </a:ln>
            <a:effectLst/>
          </p:spPr>
        </p:pic>
        <p:pic>
          <p:nvPicPr>
            <p:cNvPr id="1482" name="그림 10" descr="그림 10"/>
            <p:cNvPicPr>
              <a:picLocks noChangeAspect="1"/>
            </p:cNvPicPr>
            <p:nvPr/>
          </p:nvPicPr>
          <p:blipFill>
            <a:blip r:embed="rId4" cstate="print"/>
            <a:stretch>
              <a:fillRect/>
            </a:stretch>
          </p:blipFill>
          <p:spPr>
            <a:xfrm>
              <a:off x="2644810" y="40639"/>
              <a:ext cx="799254" cy="311575"/>
            </a:xfrm>
            <a:prstGeom prst="rect">
              <a:avLst/>
            </a:prstGeom>
            <a:ln w="12700" cap="flat">
              <a:noFill/>
              <a:miter lim="400000"/>
            </a:ln>
            <a:effectLst/>
          </p:spPr>
        </p:pic>
      </p:grpSp>
    </p:spTree>
    <p:extLst>
      <p:ext uri="{BB962C8B-B14F-4D97-AF65-F5344CB8AC3E}">
        <p14:creationId xmlns:p14="http://schemas.microsoft.com/office/powerpoint/2010/main" val="31445149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7033356-51C0-6F4B-8306-49CF9C9411CA}"/>
              </a:ext>
            </a:extLst>
          </p:cNvPr>
          <p:cNvSpPr>
            <a:spLocks noGrp="1"/>
          </p:cNvSpPr>
          <p:nvPr>
            <p:ph sz="quarter" idx="1"/>
          </p:nvPr>
        </p:nvSpPr>
        <p:spPr/>
        <p:txBody>
          <a:bodyPr>
            <a:normAutofit lnSpcReduction="10000"/>
          </a:bodyPr>
          <a:lstStyle/>
          <a:p>
            <a:r>
              <a:rPr lang="ko-KR" altLang="en-US" dirty="0"/>
              <a:t>은조건부 확률 이론을 이용하여 새로운 사건의 조건부 확률을 예측하는 방법</a:t>
            </a:r>
            <a:endParaRPr lang="en-US" altLang="ko-KR" dirty="0"/>
          </a:p>
          <a:p>
            <a:pPr lvl="1"/>
            <a:r>
              <a:rPr lang="ko-KR" altLang="en-US" dirty="0" err="1"/>
              <a:t>베이즈</a:t>
            </a:r>
            <a:r>
              <a:rPr lang="ko-KR" altLang="en-US" dirty="0"/>
              <a:t> 이론은 단순하지만 매우 강력한 이론이다</a:t>
            </a:r>
            <a:r>
              <a:rPr lang="en-US" altLang="ko-KR" dirty="0"/>
              <a:t>. </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ko-KR" altLang="en-US" dirty="0"/>
              <a:t>세 개의 확률을 알면 나머지 한 가지 확률을 구할 수 있다</a:t>
            </a:r>
            <a:r>
              <a:rPr lang="en-US" altLang="ko-KR" dirty="0"/>
              <a:t>.</a:t>
            </a:r>
          </a:p>
          <a:p>
            <a:pPr lvl="1"/>
            <a:endParaRPr lang="en-US" altLang="ko-KR" dirty="0"/>
          </a:p>
          <a:p>
            <a:endParaRPr kumimoji="1" lang="ko-KR" altLang="en-US" dirty="0"/>
          </a:p>
        </p:txBody>
      </p:sp>
      <p:sp>
        <p:nvSpPr>
          <p:cNvPr id="3" name="제목 2">
            <a:extLst>
              <a:ext uri="{FF2B5EF4-FFF2-40B4-BE49-F238E27FC236}">
                <a16:creationId xmlns:a16="http://schemas.microsoft.com/office/drawing/2014/main" id="{8281E7DE-FAA3-9A41-A0FF-992F8450F3AD}"/>
              </a:ext>
            </a:extLst>
          </p:cNvPr>
          <p:cNvSpPr>
            <a:spLocks noGrp="1"/>
          </p:cNvSpPr>
          <p:nvPr>
            <p:ph type="title"/>
          </p:nvPr>
        </p:nvSpPr>
        <p:spPr/>
        <p:txBody>
          <a:bodyPr/>
          <a:lstStyle/>
          <a:p>
            <a:r>
              <a:rPr lang="ko-KR" altLang="en-US"/>
              <a:t>베이즈 이론</a:t>
            </a:r>
            <a:endParaRPr kumimoji="1" lang="ko-KR" altLang="en-US"/>
          </a:p>
        </p:txBody>
      </p:sp>
      <p:sp>
        <p:nvSpPr>
          <p:cNvPr id="4" name="슬라이드 번호 개체 틀 3">
            <a:extLst>
              <a:ext uri="{FF2B5EF4-FFF2-40B4-BE49-F238E27FC236}">
                <a16:creationId xmlns:a16="http://schemas.microsoft.com/office/drawing/2014/main" id="{86D995A1-35D2-A04C-8017-290935D29B10}"/>
              </a:ext>
            </a:extLst>
          </p:cNvPr>
          <p:cNvSpPr>
            <a:spLocks noGrp="1"/>
          </p:cNvSpPr>
          <p:nvPr>
            <p:ph type="sldNum" sz="quarter" idx="12"/>
          </p:nvPr>
        </p:nvSpPr>
        <p:spPr/>
        <p:txBody>
          <a:bodyPr/>
          <a:lstStyle/>
          <a:p>
            <a:fld id="{86CB4B4D-7CA3-9044-876B-883B54F8677D}" type="slidenum">
              <a:rPr lang="en-US" altLang="ko-KR" smtClean="0"/>
              <a:pPr/>
              <a:t>88</a:t>
            </a:fld>
            <a:endParaRPr lang="en-US" altLang="ko-KR"/>
          </a:p>
        </p:txBody>
      </p:sp>
      <p:pic>
        <p:nvPicPr>
          <p:cNvPr id="6" name="그림 5">
            <a:extLst>
              <a:ext uri="{FF2B5EF4-FFF2-40B4-BE49-F238E27FC236}">
                <a16:creationId xmlns:a16="http://schemas.microsoft.com/office/drawing/2014/main" id="{4F3DC49E-C967-D244-9A89-F0DEE31CEE76}"/>
              </a:ext>
            </a:extLst>
          </p:cNvPr>
          <p:cNvPicPr>
            <a:picLocks noChangeAspect="1"/>
          </p:cNvPicPr>
          <p:nvPr/>
        </p:nvPicPr>
        <p:blipFill>
          <a:blip r:embed="rId2" cstate="print"/>
          <a:stretch>
            <a:fillRect/>
          </a:stretch>
        </p:blipFill>
        <p:spPr>
          <a:xfrm>
            <a:off x="8192630" y="4850378"/>
            <a:ext cx="2209800" cy="774700"/>
          </a:xfrm>
          <a:prstGeom prst="rect">
            <a:avLst/>
          </a:prstGeom>
        </p:spPr>
      </p:pic>
      <p:pic>
        <p:nvPicPr>
          <p:cNvPr id="7" name="그림 6">
            <a:extLst>
              <a:ext uri="{FF2B5EF4-FFF2-40B4-BE49-F238E27FC236}">
                <a16:creationId xmlns:a16="http://schemas.microsoft.com/office/drawing/2014/main" id="{2A03F696-F88F-174B-B227-EBDEF6C8549A}"/>
              </a:ext>
            </a:extLst>
          </p:cNvPr>
          <p:cNvPicPr>
            <a:picLocks noChangeAspect="1"/>
          </p:cNvPicPr>
          <p:nvPr/>
        </p:nvPicPr>
        <p:blipFill>
          <a:blip r:embed="rId3" cstate="print"/>
          <a:stretch>
            <a:fillRect/>
          </a:stretch>
        </p:blipFill>
        <p:spPr>
          <a:xfrm>
            <a:off x="7803108" y="6304785"/>
            <a:ext cx="3352800" cy="508000"/>
          </a:xfrm>
          <a:prstGeom prst="rect">
            <a:avLst/>
          </a:prstGeom>
        </p:spPr>
      </p:pic>
      <p:pic>
        <p:nvPicPr>
          <p:cNvPr id="9" name="그림 8">
            <a:extLst>
              <a:ext uri="{FF2B5EF4-FFF2-40B4-BE49-F238E27FC236}">
                <a16:creationId xmlns:a16="http://schemas.microsoft.com/office/drawing/2014/main" id="{F79E1A37-CED8-D746-A68D-EBB9C2FF56B8}"/>
              </a:ext>
            </a:extLst>
          </p:cNvPr>
          <p:cNvPicPr>
            <a:picLocks noChangeAspect="1"/>
          </p:cNvPicPr>
          <p:nvPr/>
        </p:nvPicPr>
        <p:blipFill>
          <a:blip r:embed="rId4" cstate="print"/>
          <a:stretch>
            <a:fillRect/>
          </a:stretch>
        </p:blipFill>
        <p:spPr>
          <a:xfrm>
            <a:off x="8192630" y="3980005"/>
            <a:ext cx="2222500" cy="762000"/>
          </a:xfrm>
          <a:prstGeom prst="rect">
            <a:avLst/>
          </a:prstGeom>
        </p:spPr>
      </p:pic>
      <p:sp>
        <p:nvSpPr>
          <p:cNvPr id="11" name="Rectangle 10"/>
          <p:cNvSpPr/>
          <p:nvPr/>
        </p:nvSpPr>
        <p:spPr>
          <a:xfrm>
            <a:off x="1461840" y="3724671"/>
            <a:ext cx="4680520" cy="30881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500"/>
          </a:p>
        </p:txBody>
      </p:sp>
      <p:pic>
        <p:nvPicPr>
          <p:cNvPr id="12" name="Picture 11"/>
          <p:cNvPicPr>
            <a:picLocks noChangeAspect="1"/>
          </p:cNvPicPr>
          <p:nvPr/>
        </p:nvPicPr>
        <p:blipFill>
          <a:blip r:embed="rId5" cstate="print"/>
          <a:stretch>
            <a:fillRect/>
          </a:stretch>
        </p:blipFill>
        <p:spPr>
          <a:xfrm>
            <a:off x="1799470" y="3811252"/>
            <a:ext cx="4005263" cy="2489250"/>
          </a:xfrm>
          <a:prstGeom prst="rect">
            <a:avLst/>
          </a:prstGeom>
        </p:spPr>
      </p:pic>
      <p:sp>
        <p:nvSpPr>
          <p:cNvPr id="13" name="TextBox 12"/>
          <p:cNvSpPr txBox="1"/>
          <p:nvPr/>
        </p:nvSpPr>
        <p:spPr>
          <a:xfrm>
            <a:off x="2572633" y="6300502"/>
            <a:ext cx="2458935" cy="477054"/>
          </a:xfrm>
          <a:prstGeom prst="rect">
            <a:avLst/>
          </a:prstGeom>
          <a:noFill/>
        </p:spPr>
        <p:txBody>
          <a:bodyPr wrap="square" rtlCol="0">
            <a:spAutoFit/>
          </a:bodyPr>
          <a:lstStyle/>
          <a:p>
            <a:pPr algn="ctr"/>
            <a:r>
              <a:rPr lang="en-US" altLang="ko-KR" sz="2500"/>
              <a:t>P(A and B)</a:t>
            </a:r>
            <a:endParaRPr lang="ko-KR" altLang="en-US" sz="2500"/>
          </a:p>
        </p:txBody>
      </p:sp>
      <p:cxnSp>
        <p:nvCxnSpPr>
          <p:cNvPr id="14" name="Straight Arrow Connector 13"/>
          <p:cNvCxnSpPr>
            <a:stCxn id="13" idx="0"/>
          </p:cNvCxnSpPr>
          <p:nvPr/>
        </p:nvCxnSpPr>
        <p:spPr>
          <a:xfrm flipV="1">
            <a:off x="3802101" y="5369740"/>
            <a:ext cx="0" cy="9307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13610" y="3967025"/>
            <a:ext cx="930408" cy="477054"/>
          </a:xfrm>
          <a:prstGeom prst="rect">
            <a:avLst/>
          </a:prstGeom>
          <a:noFill/>
        </p:spPr>
        <p:txBody>
          <a:bodyPr wrap="square" rtlCol="0">
            <a:spAutoFit/>
          </a:bodyPr>
          <a:lstStyle/>
          <a:p>
            <a:pPr algn="ctr"/>
            <a:r>
              <a:rPr lang="en-US" altLang="ko-KR" sz="2500"/>
              <a:t>P(A)</a:t>
            </a:r>
            <a:endParaRPr lang="ko-KR" altLang="en-US" sz="2500"/>
          </a:p>
        </p:txBody>
      </p:sp>
      <p:sp>
        <p:nvSpPr>
          <p:cNvPr id="16" name="TextBox 15"/>
          <p:cNvSpPr txBox="1"/>
          <p:nvPr/>
        </p:nvSpPr>
        <p:spPr>
          <a:xfrm>
            <a:off x="4043809" y="3967025"/>
            <a:ext cx="1061134" cy="477054"/>
          </a:xfrm>
          <a:prstGeom prst="rect">
            <a:avLst/>
          </a:prstGeom>
          <a:noFill/>
        </p:spPr>
        <p:txBody>
          <a:bodyPr wrap="square" rtlCol="0">
            <a:spAutoFit/>
          </a:bodyPr>
          <a:lstStyle/>
          <a:p>
            <a:pPr algn="ctr"/>
            <a:r>
              <a:rPr lang="en-US" altLang="ko-KR" sz="2500"/>
              <a:t>P(B)</a:t>
            </a:r>
            <a:endParaRPr lang="ko-KR" altLang="en-US" sz="2500"/>
          </a:p>
        </p:txBody>
      </p:sp>
    </p:spTree>
    <p:extLst>
      <p:ext uri="{BB962C8B-B14F-4D97-AF65-F5344CB8AC3E}">
        <p14:creationId xmlns:p14="http://schemas.microsoft.com/office/powerpoint/2010/main" val="11842268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 name="내용 개체 틀 2"/>
          <p:cNvSpPr txBox="1">
            <a:spLocks noGrp="1"/>
          </p:cNvSpPr>
          <p:nvPr>
            <p:ph type="body" idx="1"/>
          </p:nvPr>
        </p:nvSpPr>
        <p:spPr/>
        <p:txBody>
          <a:bodyPr/>
          <a:lstStyle/>
          <a:p>
            <a:r>
              <a:rPr lang="ko-KR" altLang="en-US"/>
              <a:t>사건 </a:t>
            </a:r>
            <a:r>
              <a:rPr lang="en" altLang="ko-KR"/>
              <a:t>A</a:t>
            </a:r>
            <a:r>
              <a:rPr lang="ko-KR" altLang="en-US"/>
              <a:t>는 피부암에 걸릴 확률을 나타내고 사건 </a:t>
            </a:r>
            <a:r>
              <a:rPr lang="en" altLang="ko-KR"/>
              <a:t>B</a:t>
            </a:r>
            <a:r>
              <a:rPr lang="ko-KR" altLang="en-US"/>
              <a:t>는 붉은 반점이 생길 확률이라고 하자</a:t>
            </a:r>
            <a:r>
              <a:rPr lang="en-US" altLang="ko-KR"/>
              <a:t>. </a:t>
            </a:r>
            <a:r>
              <a:rPr lang="ko-KR" altLang="en-US"/>
              <a:t>그리고 피부암에 걸리면 붉은 반점이 생길 확률이 </a:t>
            </a:r>
            <a:r>
              <a:rPr lang="en-US" altLang="ko-KR"/>
              <a:t>0.99</a:t>
            </a:r>
            <a:r>
              <a:rPr lang="ko-KR" altLang="en-US"/>
              <a:t>라고 하자</a:t>
            </a:r>
            <a:r>
              <a:rPr lang="en-US" altLang="ko-KR"/>
              <a:t>.</a:t>
            </a:r>
            <a:endParaRPr lang="ko-KR" altLang="en-US"/>
          </a:p>
          <a:p>
            <a:pPr lvl="1"/>
            <a:r>
              <a:rPr lang="ko-KR" altLang="en-US"/>
              <a:t>피부암 발생 확률 </a:t>
            </a:r>
            <a:r>
              <a:rPr lang="en" altLang="ko-KR"/>
              <a:t>P(A) = 0.0001   (1</a:t>
            </a:r>
            <a:r>
              <a:rPr lang="ko-KR" altLang="en-US"/>
              <a:t>만명 중에 </a:t>
            </a:r>
            <a:r>
              <a:rPr lang="en-US" altLang="ko-KR"/>
              <a:t>1</a:t>
            </a:r>
            <a:r>
              <a:rPr lang="ko-KR" altLang="en-US"/>
              <a:t>명</a:t>
            </a:r>
            <a:r>
              <a:rPr lang="en-US" altLang="ko-KR"/>
              <a:t>)</a:t>
            </a:r>
          </a:p>
          <a:p>
            <a:pPr lvl="1"/>
            <a:r>
              <a:rPr lang="ko-KR" altLang="en-US"/>
              <a:t>붉은 반점이 나타난 확률 </a:t>
            </a:r>
            <a:r>
              <a:rPr lang="en" altLang="ko-KR"/>
              <a:t>P(B) = 0.01  (1</a:t>
            </a:r>
            <a:r>
              <a:rPr lang="ko-KR" altLang="en-US"/>
              <a:t>만명 중에 </a:t>
            </a:r>
            <a:r>
              <a:rPr lang="en-US" altLang="ko-KR"/>
              <a:t>100</a:t>
            </a:r>
            <a:r>
              <a:rPr lang="ko-KR" altLang="en-US"/>
              <a:t>명</a:t>
            </a:r>
            <a:r>
              <a:rPr lang="en-US" altLang="ko-KR"/>
              <a:t>)</a:t>
            </a:r>
          </a:p>
          <a:p>
            <a:r>
              <a:rPr lang="ko-KR" altLang="en-US"/>
              <a:t>붉은 반점이 나타났다는 조건하에 내가 피부암일 확률</a:t>
            </a:r>
          </a:p>
          <a:p>
            <a:endParaRPr lang="en-US" altLang="ko-KR"/>
          </a:p>
        </p:txBody>
      </p:sp>
      <p:sp>
        <p:nvSpPr>
          <p:cNvPr id="1486" name="제목 1"/>
          <p:cNvSpPr txBox="1">
            <a:spLocks noGrp="1"/>
          </p:cNvSpPr>
          <p:nvPr>
            <p:ph type="title"/>
          </p:nvPr>
        </p:nvSpPr>
        <p:spPr/>
        <p:txBody>
          <a:bodyPr>
            <a:normAutofit/>
          </a:bodyPr>
          <a:lstStyle>
            <a:lvl1pPr defTabSz="1053388">
              <a:defRPr sz="3564"/>
            </a:lvl1pPr>
          </a:lstStyle>
          <a:p>
            <a:r>
              <a:rPr lang="ko-KR" altLang="en-US" sz="4800"/>
              <a:t>베이스 이론의 예</a:t>
            </a:r>
          </a:p>
        </p:txBody>
      </p:sp>
      <p:sp>
        <p:nvSpPr>
          <p:cNvPr id="1491" name="슬라이드 번호 개체 틀 5"/>
          <p:cNvSpPr txBox="1">
            <a:spLocks noGrp="1"/>
          </p:cNvSpPr>
          <p:nvPr>
            <p:ph type="sldNum" sz="quarter" idx="12"/>
          </p:nvPr>
        </p:nvSpPr>
        <p:spPr>
          <a:xfrm>
            <a:off x="12047538" y="9169400"/>
            <a:ext cx="863600" cy="520700"/>
          </a:xfrm>
        </p:spPr>
        <p:txBody>
          <a:bodyPr/>
          <a:lstStyle/>
          <a:p>
            <a:fld id="{86CB4B4D-7CA3-9044-876B-883B54F8677D}" type="slidenum">
              <a:rPr lang="en-US" altLang="ko-KR" smtClean="0"/>
              <a:pPr/>
              <a:t>89</a:t>
            </a:fld>
            <a:endParaRPr lang="en-US" altLang="ko-KR"/>
          </a:p>
        </p:txBody>
      </p:sp>
      <p:pic>
        <p:nvPicPr>
          <p:cNvPr id="2" name="그림 1">
            <a:extLst>
              <a:ext uri="{FF2B5EF4-FFF2-40B4-BE49-F238E27FC236}">
                <a16:creationId xmlns:a16="http://schemas.microsoft.com/office/drawing/2014/main" id="{9345AF1C-ED38-494A-B4A0-23793DBBEEBE}"/>
              </a:ext>
            </a:extLst>
          </p:cNvPr>
          <p:cNvPicPr>
            <a:picLocks noChangeAspect="1"/>
          </p:cNvPicPr>
          <p:nvPr/>
        </p:nvPicPr>
        <p:blipFill>
          <a:blip r:embed="rId2" cstate="print"/>
          <a:stretch>
            <a:fillRect/>
          </a:stretch>
        </p:blipFill>
        <p:spPr>
          <a:xfrm>
            <a:off x="2037904" y="5048418"/>
            <a:ext cx="9093837" cy="548461"/>
          </a:xfrm>
          <a:prstGeom prst="rect">
            <a:avLst/>
          </a:prstGeom>
        </p:spPr>
      </p:pic>
      <p:sp>
        <p:nvSpPr>
          <p:cNvPr id="8" name="TextBox 7"/>
          <p:cNvSpPr txBox="1"/>
          <p:nvPr/>
        </p:nvSpPr>
        <p:spPr>
          <a:xfrm>
            <a:off x="7888815" y="6434099"/>
            <a:ext cx="437321" cy="477054"/>
          </a:xfrm>
          <a:prstGeom prst="rect">
            <a:avLst/>
          </a:prstGeom>
          <a:noFill/>
        </p:spPr>
        <p:txBody>
          <a:bodyPr wrap="square" rtlCol="0">
            <a:spAutoFit/>
          </a:bodyPr>
          <a:lstStyle/>
          <a:p>
            <a:r>
              <a:rPr lang="en-US" altLang="ko-KR" sz="2500"/>
              <a:t>B</a:t>
            </a:r>
            <a:endParaRPr lang="ko-KR" altLang="en-US" sz="2500"/>
          </a:p>
        </p:txBody>
      </p:sp>
      <p:sp>
        <p:nvSpPr>
          <p:cNvPr id="9" name="TextBox 8"/>
          <p:cNvSpPr txBox="1"/>
          <p:nvPr/>
        </p:nvSpPr>
        <p:spPr>
          <a:xfrm>
            <a:off x="5555189" y="6434099"/>
            <a:ext cx="437321" cy="477054"/>
          </a:xfrm>
          <a:prstGeom prst="rect">
            <a:avLst/>
          </a:prstGeom>
          <a:noFill/>
        </p:spPr>
        <p:txBody>
          <a:bodyPr wrap="square" rtlCol="0">
            <a:spAutoFit/>
          </a:bodyPr>
          <a:lstStyle/>
          <a:p>
            <a:r>
              <a:rPr lang="en-US" altLang="ko-KR" sz="2500"/>
              <a:t>A</a:t>
            </a:r>
            <a:endParaRPr lang="ko-KR" altLang="en-US" sz="2500"/>
          </a:p>
        </p:txBody>
      </p:sp>
      <p:sp>
        <p:nvSpPr>
          <p:cNvPr id="10" name="TextBox 9"/>
          <p:cNvSpPr txBox="1"/>
          <p:nvPr/>
        </p:nvSpPr>
        <p:spPr>
          <a:xfrm>
            <a:off x="4737676" y="7932144"/>
            <a:ext cx="1142006" cy="477054"/>
          </a:xfrm>
          <a:prstGeom prst="rect">
            <a:avLst/>
          </a:prstGeom>
          <a:noFill/>
        </p:spPr>
        <p:txBody>
          <a:bodyPr wrap="square" rtlCol="0">
            <a:spAutoFit/>
          </a:bodyPr>
          <a:lstStyle/>
          <a:p>
            <a:r>
              <a:rPr lang="en-US" altLang="ko-KR" sz="2500"/>
              <a:t>(A∩B)</a:t>
            </a:r>
            <a:endParaRPr lang="ko-KR" altLang="en-US" sz="2500"/>
          </a:p>
        </p:txBody>
      </p:sp>
      <p:pic>
        <p:nvPicPr>
          <p:cNvPr id="11" name="Picture 10"/>
          <p:cNvPicPr>
            <a:picLocks noChangeAspect="1"/>
          </p:cNvPicPr>
          <p:nvPr/>
        </p:nvPicPr>
        <p:blipFill>
          <a:blip r:embed="rId3" cstate="print"/>
          <a:stretch>
            <a:fillRect/>
          </a:stretch>
        </p:blipFill>
        <p:spPr>
          <a:xfrm>
            <a:off x="5879682" y="5705252"/>
            <a:ext cx="2105025" cy="1924050"/>
          </a:xfrm>
          <a:prstGeom prst="rect">
            <a:avLst/>
          </a:prstGeom>
        </p:spPr>
      </p:pic>
      <p:cxnSp>
        <p:nvCxnSpPr>
          <p:cNvPr id="12" name="Straight Connector 11"/>
          <p:cNvCxnSpPr/>
          <p:nvPr/>
        </p:nvCxnSpPr>
        <p:spPr>
          <a:xfrm flipH="1">
            <a:off x="5390161" y="6739338"/>
            <a:ext cx="919184" cy="1192806"/>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044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내용 개체 틀 8"/>
          <p:cNvSpPr>
            <a:spLocks noGrp="1"/>
          </p:cNvSpPr>
          <p:nvPr>
            <p:ph sz="quarter" idx="1"/>
          </p:nvPr>
        </p:nvSpPr>
        <p:spPr/>
        <p:txBody>
          <a:bodyPr/>
          <a:lstStyle/>
          <a:p>
            <a:r>
              <a:rPr lang="ko-KR" altLang="en-US"/>
              <a:t>응급환자를 미리 찾아내어 구급차 이용을 줄인다</a:t>
            </a:r>
          </a:p>
          <a:p>
            <a:endParaRPr lang="ko-KR" altLang="en-US"/>
          </a:p>
        </p:txBody>
      </p:sp>
      <p:sp>
        <p:nvSpPr>
          <p:cNvPr id="5" name="제목 4"/>
          <p:cNvSpPr>
            <a:spLocks noGrp="1"/>
          </p:cNvSpPr>
          <p:nvPr>
            <p:ph type="title"/>
          </p:nvPr>
        </p:nvSpPr>
        <p:spPr/>
        <p:txBody>
          <a:bodyPr/>
          <a:lstStyle/>
          <a:p>
            <a:r>
              <a:rPr lang="ko-KR" altLang="en-US"/>
              <a:t>응급환자 예측</a:t>
            </a:r>
          </a:p>
        </p:txBody>
      </p:sp>
      <p:pic>
        <p:nvPicPr>
          <p:cNvPr id="256" name="image31.png" descr="image31.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41071" y="4156720"/>
            <a:ext cx="7122657" cy="4306019"/>
          </a:xfrm>
          <a:prstGeom prst="rect">
            <a:avLst/>
          </a:prstGeom>
          <a:ln w="12700">
            <a:miter lim="400000"/>
          </a:ln>
        </p:spPr>
      </p:pic>
      <p:sp>
        <p:nvSpPr>
          <p:cNvPr id="258" name="응급환자를 미리 찾아내어 구급차 이용을 줄인다"/>
          <p:cNvSpPr txBox="1"/>
          <p:nvPr/>
        </p:nvSpPr>
        <p:spPr>
          <a:xfrm>
            <a:off x="6451071" y="2860576"/>
            <a:ext cx="102657" cy="47192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Apple SD 산돌고딕 Neo 일반체"/>
                <a:ea typeface="Apple SD 산돌고딕 Neo 일반체"/>
                <a:cs typeface="Apple SD 산돌고딕 Neo 일반체"/>
                <a:sym typeface="Apple SD 산돌고딕 Neo 일반체"/>
              </a:defRPr>
            </a:lvl1pPr>
          </a:lstStyle>
          <a:p>
            <a:endParaRPr sz="2400"/>
          </a:p>
        </p:txBody>
      </p:sp>
      <p:sp>
        <p:nvSpPr>
          <p:cNvPr id="3" name="슬라이드 번호 개체 틀 2"/>
          <p:cNvSpPr>
            <a:spLocks noGrp="1"/>
          </p:cNvSpPr>
          <p:nvPr>
            <p:ph type="sldNum" sz="quarter" idx="12"/>
          </p:nvPr>
        </p:nvSpPr>
        <p:spPr/>
        <p:txBody>
          <a:bodyPr/>
          <a:lstStyle/>
          <a:p>
            <a:fld id="{86CB4B4D-7CA3-9044-876B-883B54F8677D}" type="slidenum">
              <a:rPr lang="en-US" altLang="ko-KR" smtClean="0"/>
              <a:pPr/>
              <a:t>9</a:t>
            </a:fld>
            <a:endParaRPr lang="en-US" altLang="ko-KR"/>
          </a:p>
        </p:txBody>
      </p:sp>
    </p:spTree>
    <p:extLst>
      <p:ext uri="{BB962C8B-B14F-4D97-AF65-F5344CB8AC3E}">
        <p14:creationId xmlns:p14="http://schemas.microsoft.com/office/powerpoint/2010/main" val="2372776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81698AE-2742-0D43-8A77-9D0A79271555}"/>
              </a:ext>
            </a:extLst>
          </p:cNvPr>
          <p:cNvSpPr>
            <a:spLocks noGrp="1"/>
          </p:cNvSpPr>
          <p:nvPr>
            <p:ph sz="quarter" idx="1"/>
          </p:nvPr>
        </p:nvSpPr>
        <p:spPr/>
        <p:txBody>
          <a:bodyPr/>
          <a:lstStyle/>
          <a:p>
            <a:r>
              <a:rPr lang="ko-KR" altLang="en-US"/>
              <a:t>베이즈 알고리즘은 이와 같이 미리 파악한 사전 확률들을 기초로 어떤 새로운 사건의 조건부 확률을 예측하게 해준다</a:t>
            </a:r>
            <a:endParaRPr lang="en-US" altLang="ko-KR"/>
          </a:p>
          <a:p>
            <a:pPr lvl="1"/>
            <a:r>
              <a:rPr lang="ko-KR" altLang="en-US"/>
              <a:t>주는 간결하지만 명확한 동작을 한다</a:t>
            </a:r>
            <a:endParaRPr lang="en-US" altLang="ko-KR"/>
          </a:p>
          <a:p>
            <a:r>
              <a:rPr lang="ko-KR" altLang="en-US"/>
              <a:t>베이즈 알고리즘은 의학분야에서 널리 사용되며 </a:t>
            </a:r>
            <a:r>
              <a:rPr lang="en-US" altLang="ko-KR"/>
              <a:t>(</a:t>
            </a:r>
            <a:r>
              <a:rPr lang="ko-KR" altLang="en-US"/>
              <a:t>여러 증상을 보고 병을 진단할 때 등</a:t>
            </a:r>
            <a:r>
              <a:rPr lang="en-US" altLang="ko-KR"/>
              <a:t>), </a:t>
            </a:r>
          </a:p>
          <a:p>
            <a:r>
              <a:rPr lang="ko-KR" altLang="en-US"/>
              <a:t>스팸메일 검출에도 사용된다</a:t>
            </a:r>
            <a:endParaRPr lang="en-US" altLang="ko-KR"/>
          </a:p>
          <a:p>
            <a:endParaRPr kumimoji="1" lang="ko-KR" altLang="en-US"/>
          </a:p>
        </p:txBody>
      </p:sp>
      <p:sp>
        <p:nvSpPr>
          <p:cNvPr id="3" name="제목 2">
            <a:extLst>
              <a:ext uri="{FF2B5EF4-FFF2-40B4-BE49-F238E27FC236}">
                <a16:creationId xmlns:a16="http://schemas.microsoft.com/office/drawing/2014/main" id="{BC8C6641-10D0-2B49-A259-D00EE983C8AF}"/>
              </a:ext>
            </a:extLst>
          </p:cNvPr>
          <p:cNvSpPr>
            <a:spLocks noGrp="1"/>
          </p:cNvSpPr>
          <p:nvPr>
            <p:ph type="title"/>
          </p:nvPr>
        </p:nvSpPr>
        <p:spPr/>
        <p:txBody>
          <a:bodyPr/>
          <a:lstStyle/>
          <a:p>
            <a:r>
              <a:rPr kumimoji="1" lang="ko-KR" altLang="en-US"/>
              <a:t>베이즈 알고리즘</a:t>
            </a:r>
          </a:p>
        </p:txBody>
      </p:sp>
      <p:sp>
        <p:nvSpPr>
          <p:cNvPr id="4" name="슬라이드 번호 개체 틀 3">
            <a:extLst>
              <a:ext uri="{FF2B5EF4-FFF2-40B4-BE49-F238E27FC236}">
                <a16:creationId xmlns:a16="http://schemas.microsoft.com/office/drawing/2014/main" id="{C6945203-066C-EE4A-9548-3D31B988B9D7}"/>
              </a:ext>
            </a:extLst>
          </p:cNvPr>
          <p:cNvSpPr>
            <a:spLocks noGrp="1"/>
          </p:cNvSpPr>
          <p:nvPr>
            <p:ph type="sldNum" sz="quarter" idx="12"/>
          </p:nvPr>
        </p:nvSpPr>
        <p:spPr/>
        <p:txBody>
          <a:bodyPr/>
          <a:lstStyle/>
          <a:p>
            <a:fld id="{86CB4B4D-7CA3-9044-876B-883B54F8677D}" type="slidenum">
              <a:rPr lang="en-US" altLang="ko-KR" smtClean="0"/>
              <a:pPr/>
              <a:t>90</a:t>
            </a:fld>
            <a:endParaRPr lang="en-US" altLang="ko-KR"/>
          </a:p>
        </p:txBody>
      </p:sp>
    </p:spTree>
    <p:extLst>
      <p:ext uri="{BB962C8B-B14F-4D97-AF65-F5344CB8AC3E}">
        <p14:creationId xmlns:p14="http://schemas.microsoft.com/office/powerpoint/2010/main" val="25166037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96255C-BF4F-214E-B5E5-379C47B0945E}"/>
              </a:ext>
            </a:extLst>
          </p:cNvPr>
          <p:cNvSpPr>
            <a:spLocks noGrp="1"/>
          </p:cNvSpPr>
          <p:nvPr>
            <p:ph sz="quarter" idx="1"/>
          </p:nvPr>
        </p:nvSpPr>
        <p:spPr/>
        <p:txBody>
          <a:bodyPr/>
          <a:lstStyle/>
          <a:p>
            <a:r>
              <a:rPr lang="ko-KR" altLang="en-US"/>
              <a:t>수신한 메일이 스팸인 사건을 </a:t>
            </a:r>
            <a:r>
              <a:rPr lang="en" altLang="ko-KR"/>
              <a:t>A</a:t>
            </a:r>
            <a:r>
              <a:rPr lang="ko-KR" altLang="en-US"/>
              <a:t>라고 하자</a:t>
            </a:r>
            <a:r>
              <a:rPr lang="en-US" altLang="ko-KR"/>
              <a:t>. </a:t>
            </a:r>
            <a:r>
              <a:rPr lang="ko-KR" altLang="en-US"/>
              <a:t>메일이 스팸일 확률이 </a:t>
            </a:r>
            <a:r>
              <a:rPr lang="en-US" altLang="ko-KR"/>
              <a:t>0.01</a:t>
            </a:r>
            <a:r>
              <a:rPr lang="ko-KR" altLang="en-US"/>
              <a:t>이라고 하면 즉 </a:t>
            </a:r>
            <a:r>
              <a:rPr lang="en-US" altLang="ko-KR"/>
              <a:t>100</a:t>
            </a:r>
            <a:r>
              <a:rPr lang="ko-KR" altLang="en-US"/>
              <a:t>통의 메일 중에 하나가 스팸이면</a:t>
            </a:r>
            <a:r>
              <a:rPr lang="en-US" altLang="ko-KR"/>
              <a:t>,</a:t>
            </a:r>
          </a:p>
          <a:p>
            <a:pPr lvl="1"/>
            <a:r>
              <a:rPr lang="ko-KR" altLang="en-US"/>
              <a:t> </a:t>
            </a:r>
            <a:r>
              <a:rPr lang="en" altLang="ko-KR"/>
              <a:t>P(A) = 0.01 </a:t>
            </a:r>
            <a:r>
              <a:rPr lang="ko-KR" altLang="en-US"/>
              <a:t>이다</a:t>
            </a:r>
            <a:endParaRPr lang="en-US" altLang="ko-KR"/>
          </a:p>
          <a:p>
            <a:r>
              <a:rPr lang="en-US" altLang="ko-KR"/>
              <a:t>“</a:t>
            </a:r>
            <a:r>
              <a:rPr lang="ko-KR" altLang="en-US"/>
              <a:t>쿠폰”이라는 단어 하나만 보고 스팸인지 아닌지를 판단하는 간단한 알고리즘을 생각해 보자</a:t>
            </a:r>
            <a:r>
              <a:rPr lang="en-US" altLang="ko-KR"/>
              <a:t>. </a:t>
            </a:r>
            <a:r>
              <a:rPr lang="ko-KR" altLang="en-US"/>
              <a:t>메일에 “쿠폰”이 들어 있을 확률이 과거 통계로부터 평균 </a:t>
            </a:r>
            <a:r>
              <a:rPr lang="en-US" altLang="ko-KR"/>
              <a:t>0.003</a:t>
            </a:r>
            <a:r>
              <a:rPr lang="ko-KR" altLang="en-US"/>
              <a:t>이라고 하자</a:t>
            </a:r>
            <a:r>
              <a:rPr lang="en-US" altLang="ko-KR"/>
              <a:t>. </a:t>
            </a:r>
          </a:p>
          <a:p>
            <a:r>
              <a:rPr lang="ko-KR" altLang="en-US"/>
              <a:t>전체 메일중에 </a:t>
            </a:r>
            <a:r>
              <a:rPr lang="en-US" altLang="ko-KR"/>
              <a:t>‘</a:t>
            </a:r>
            <a:r>
              <a:rPr lang="ko-KR" altLang="en-US"/>
              <a:t>쿠폰</a:t>
            </a:r>
            <a:r>
              <a:rPr lang="en-US" altLang="ko-KR"/>
              <a:t>’</a:t>
            </a:r>
            <a:r>
              <a:rPr lang="ko-KR" altLang="en-US"/>
              <a:t> 단어가 들어있는 사건을 </a:t>
            </a:r>
            <a:r>
              <a:rPr lang="en" altLang="ko-KR"/>
              <a:t>B</a:t>
            </a:r>
            <a:r>
              <a:rPr lang="ko-KR" altLang="en-US"/>
              <a:t>라고 하면 </a:t>
            </a:r>
            <a:endParaRPr lang="en-US" altLang="ko-KR"/>
          </a:p>
          <a:p>
            <a:pPr lvl="1"/>
            <a:r>
              <a:rPr lang="en" altLang="ko-KR"/>
              <a:t>P(B) = 0.003</a:t>
            </a:r>
            <a:r>
              <a:rPr lang="ko-KR" altLang="en-US"/>
              <a:t>이다</a:t>
            </a:r>
            <a:r>
              <a:rPr lang="en-US" altLang="ko-KR"/>
              <a:t>.</a:t>
            </a:r>
          </a:p>
          <a:p>
            <a:r>
              <a:rPr lang="ko-KR" altLang="en-US"/>
              <a:t>전체 스팸 중에 쿠폰을 포함한 메일이 </a:t>
            </a:r>
            <a:r>
              <a:rPr lang="en-US" altLang="ko-KR"/>
              <a:t>10%</a:t>
            </a:r>
            <a:r>
              <a:rPr lang="ko-KR" altLang="en-US"/>
              <a:t>였다고 하면 이는 다음과 같이 표현된다</a:t>
            </a:r>
            <a:r>
              <a:rPr lang="en-US" altLang="ko-KR"/>
              <a:t>.</a:t>
            </a:r>
          </a:p>
          <a:p>
            <a:endParaRPr kumimoji="1" lang="ko-KR" altLang="en-US"/>
          </a:p>
        </p:txBody>
      </p:sp>
      <p:sp>
        <p:nvSpPr>
          <p:cNvPr id="3" name="제목 2">
            <a:extLst>
              <a:ext uri="{FF2B5EF4-FFF2-40B4-BE49-F238E27FC236}">
                <a16:creationId xmlns:a16="http://schemas.microsoft.com/office/drawing/2014/main" id="{0B9F4ED1-C31B-5A47-A4E7-5AB2628DAAFF}"/>
              </a:ext>
            </a:extLst>
          </p:cNvPr>
          <p:cNvSpPr>
            <a:spLocks noGrp="1"/>
          </p:cNvSpPr>
          <p:nvPr>
            <p:ph type="title"/>
          </p:nvPr>
        </p:nvSpPr>
        <p:spPr/>
        <p:txBody>
          <a:bodyPr/>
          <a:lstStyle/>
          <a:p>
            <a:r>
              <a:rPr kumimoji="1" lang="ko-KR" altLang="en-US"/>
              <a:t>스팸 메일 필터링</a:t>
            </a:r>
          </a:p>
        </p:txBody>
      </p:sp>
      <p:sp>
        <p:nvSpPr>
          <p:cNvPr id="4" name="슬라이드 번호 개체 틀 3">
            <a:extLst>
              <a:ext uri="{FF2B5EF4-FFF2-40B4-BE49-F238E27FC236}">
                <a16:creationId xmlns:a16="http://schemas.microsoft.com/office/drawing/2014/main" id="{0F791B42-B7B6-A749-9B03-FFB0BEC8DE46}"/>
              </a:ext>
            </a:extLst>
          </p:cNvPr>
          <p:cNvSpPr>
            <a:spLocks noGrp="1"/>
          </p:cNvSpPr>
          <p:nvPr>
            <p:ph type="sldNum" sz="quarter" idx="12"/>
          </p:nvPr>
        </p:nvSpPr>
        <p:spPr/>
        <p:txBody>
          <a:bodyPr/>
          <a:lstStyle/>
          <a:p>
            <a:fld id="{86CB4B4D-7CA3-9044-876B-883B54F8677D}" type="slidenum">
              <a:rPr lang="en-US" altLang="ko-KR" smtClean="0"/>
              <a:pPr/>
              <a:t>91</a:t>
            </a:fld>
            <a:endParaRPr lang="en-US" altLang="ko-KR"/>
          </a:p>
        </p:txBody>
      </p:sp>
      <p:pic>
        <p:nvPicPr>
          <p:cNvPr id="5" name="그림 4">
            <a:extLst>
              <a:ext uri="{FF2B5EF4-FFF2-40B4-BE49-F238E27FC236}">
                <a16:creationId xmlns:a16="http://schemas.microsoft.com/office/drawing/2014/main" id="{D6FA2C3C-15DB-8B4C-9AFE-71DC05672AC1}"/>
              </a:ext>
            </a:extLst>
          </p:cNvPr>
          <p:cNvPicPr>
            <a:picLocks noChangeAspect="1"/>
          </p:cNvPicPr>
          <p:nvPr/>
        </p:nvPicPr>
        <p:blipFill>
          <a:blip r:embed="rId2" cstate="print"/>
          <a:stretch>
            <a:fillRect/>
          </a:stretch>
        </p:blipFill>
        <p:spPr>
          <a:xfrm>
            <a:off x="4342161" y="8045152"/>
            <a:ext cx="2592288" cy="622149"/>
          </a:xfrm>
          <a:prstGeom prst="rect">
            <a:avLst/>
          </a:prstGeom>
        </p:spPr>
      </p:pic>
    </p:spTree>
    <p:extLst>
      <p:ext uri="{BB962C8B-B14F-4D97-AF65-F5344CB8AC3E}">
        <p14:creationId xmlns:p14="http://schemas.microsoft.com/office/powerpoint/2010/main" val="20624551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5BB466-54C1-FD4C-9468-222B49C53BAE}"/>
              </a:ext>
            </a:extLst>
          </p:cNvPr>
          <p:cNvSpPr>
            <a:spLocks noGrp="1"/>
          </p:cNvSpPr>
          <p:nvPr>
            <p:ph sz="quarter" idx="1"/>
          </p:nvPr>
        </p:nvSpPr>
        <p:spPr/>
        <p:txBody>
          <a:bodyPr/>
          <a:lstStyle/>
          <a:p>
            <a:r>
              <a:rPr lang="ko-KR" altLang="en-US"/>
              <a:t>이제 새로운 메일이 하나 도착했는데 여기에 “쿠폰” 단어가 포함되어 있다면 이 메일이 스팸일 확률은 얼마일까</a:t>
            </a:r>
            <a:r>
              <a:rPr lang="en-US" altLang="ko-KR"/>
              <a:t>? </a:t>
            </a:r>
          </a:p>
          <a:p>
            <a:r>
              <a:rPr lang="ko-KR" altLang="en-US"/>
              <a:t>베이즈 이론에 따라 이 값을 다음과 같이 구할 수 있다</a:t>
            </a:r>
            <a:r>
              <a:rPr lang="en-US" altLang="ko-KR"/>
              <a:t>.</a:t>
            </a:r>
          </a:p>
        </p:txBody>
      </p:sp>
      <p:sp>
        <p:nvSpPr>
          <p:cNvPr id="3" name="제목 2">
            <a:extLst>
              <a:ext uri="{FF2B5EF4-FFF2-40B4-BE49-F238E27FC236}">
                <a16:creationId xmlns:a16="http://schemas.microsoft.com/office/drawing/2014/main" id="{BE40E65C-74C9-3645-984E-8712DC20B2C5}"/>
              </a:ext>
            </a:extLst>
          </p:cNvPr>
          <p:cNvSpPr>
            <a:spLocks noGrp="1"/>
          </p:cNvSpPr>
          <p:nvPr>
            <p:ph type="title"/>
          </p:nvPr>
        </p:nvSpPr>
        <p:spPr/>
        <p:txBody>
          <a:bodyPr/>
          <a:lstStyle/>
          <a:p>
            <a:r>
              <a:rPr kumimoji="1" lang="ko-KR" altLang="en-US"/>
              <a:t>스팸 메일 필터링</a:t>
            </a:r>
          </a:p>
        </p:txBody>
      </p:sp>
      <p:sp>
        <p:nvSpPr>
          <p:cNvPr id="4" name="슬라이드 번호 개체 틀 3">
            <a:extLst>
              <a:ext uri="{FF2B5EF4-FFF2-40B4-BE49-F238E27FC236}">
                <a16:creationId xmlns:a16="http://schemas.microsoft.com/office/drawing/2014/main" id="{06E0422D-7548-6941-956B-79F058DAE31D}"/>
              </a:ext>
            </a:extLst>
          </p:cNvPr>
          <p:cNvSpPr>
            <a:spLocks noGrp="1"/>
          </p:cNvSpPr>
          <p:nvPr>
            <p:ph type="sldNum" sz="quarter" idx="12"/>
          </p:nvPr>
        </p:nvSpPr>
        <p:spPr/>
        <p:txBody>
          <a:bodyPr/>
          <a:lstStyle/>
          <a:p>
            <a:fld id="{86CB4B4D-7CA3-9044-876B-883B54F8677D}" type="slidenum">
              <a:rPr lang="en-US" altLang="ko-KR" smtClean="0"/>
              <a:pPr/>
              <a:t>92</a:t>
            </a:fld>
            <a:endParaRPr lang="en-US" altLang="ko-KR"/>
          </a:p>
        </p:txBody>
      </p:sp>
      <p:pic>
        <p:nvPicPr>
          <p:cNvPr id="5" name="그림 4">
            <a:extLst>
              <a:ext uri="{FF2B5EF4-FFF2-40B4-BE49-F238E27FC236}">
                <a16:creationId xmlns:a16="http://schemas.microsoft.com/office/drawing/2014/main" id="{21D1B060-4B73-6947-BD8A-8A6A32290B63}"/>
              </a:ext>
            </a:extLst>
          </p:cNvPr>
          <p:cNvPicPr>
            <a:picLocks noChangeAspect="1"/>
          </p:cNvPicPr>
          <p:nvPr/>
        </p:nvPicPr>
        <p:blipFill>
          <a:blip r:embed="rId2" cstate="print"/>
          <a:stretch>
            <a:fillRect/>
          </a:stretch>
        </p:blipFill>
        <p:spPr>
          <a:xfrm>
            <a:off x="3262040" y="3724672"/>
            <a:ext cx="5382654" cy="1471662"/>
          </a:xfrm>
          <a:prstGeom prst="rect">
            <a:avLst/>
          </a:prstGeom>
        </p:spPr>
      </p:pic>
    </p:spTree>
    <p:extLst>
      <p:ext uri="{BB962C8B-B14F-4D97-AF65-F5344CB8AC3E}">
        <p14:creationId xmlns:p14="http://schemas.microsoft.com/office/powerpoint/2010/main" val="34338494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75BB466-54C1-FD4C-9468-222B49C53BAE}"/>
              </a:ext>
            </a:extLst>
          </p:cNvPr>
          <p:cNvSpPr>
            <a:spLocks noGrp="1"/>
          </p:cNvSpPr>
          <p:nvPr>
            <p:ph sz="quarter" idx="1"/>
          </p:nvPr>
        </p:nvSpPr>
        <p:spPr>
          <a:xfrm>
            <a:off x="650240" y="1742640"/>
            <a:ext cx="11704320" cy="7526648"/>
          </a:xfrm>
        </p:spPr>
        <p:txBody>
          <a:bodyPr>
            <a:normAutofit fontScale="92500" lnSpcReduction="10000"/>
          </a:bodyPr>
          <a:lstStyle/>
          <a:p>
            <a:endParaRPr lang="en-US" altLang="ko-KR" dirty="0"/>
          </a:p>
          <a:p>
            <a:endParaRPr lang="en-US" altLang="ko-KR" dirty="0"/>
          </a:p>
          <a:p>
            <a:endParaRPr lang="en-US" altLang="ko-KR" dirty="0"/>
          </a:p>
          <a:p>
            <a:endParaRPr lang="en-US" altLang="ko-KR" dirty="0"/>
          </a:p>
          <a:p>
            <a:pPr marL="0" indent="0">
              <a:buNone/>
            </a:pPr>
            <a:endParaRPr lang="en-US" altLang="ko-KR" dirty="0"/>
          </a:p>
          <a:p>
            <a:pPr marL="0" indent="0">
              <a:buNone/>
            </a:pPr>
            <a:endParaRPr lang="en-US" altLang="ko-KR" dirty="0"/>
          </a:p>
          <a:p>
            <a:pPr lvl="1"/>
            <a:r>
              <a:rPr lang="ko-KR" altLang="en-US" dirty="0"/>
              <a:t>분석 대상인 </a:t>
            </a:r>
            <a:r>
              <a:rPr lang="en-US" altLang="ko-KR" dirty="0"/>
              <a:t>1000 </a:t>
            </a:r>
            <a:r>
              <a:rPr lang="ko-KR" altLang="en-US" dirty="0"/>
              <a:t>개의 메일 중에 스팸의 총 수가 </a:t>
            </a:r>
            <a:r>
              <a:rPr lang="en-US" altLang="ko-KR" dirty="0"/>
              <a:t>10</a:t>
            </a:r>
            <a:r>
              <a:rPr lang="ko-KR" altLang="en-US" dirty="0"/>
              <a:t>개 이고 따라서 스팸 메일이 발생할 확률은 </a:t>
            </a:r>
            <a:r>
              <a:rPr lang="en" altLang="ko-KR" dirty="0"/>
              <a:t>P(A)=0.01</a:t>
            </a:r>
            <a:r>
              <a:rPr lang="ko-KR" altLang="en-US" dirty="0"/>
              <a:t>이다</a:t>
            </a:r>
            <a:r>
              <a:rPr lang="en-US" altLang="ko-KR" dirty="0"/>
              <a:t>. </a:t>
            </a:r>
          </a:p>
          <a:p>
            <a:pPr lvl="1"/>
            <a:r>
              <a:rPr lang="ko-KR" altLang="en-US" dirty="0"/>
              <a:t>모든 메일 중에 “쿠폰” 단어가 들어간 메일은 총 </a:t>
            </a:r>
            <a:r>
              <a:rPr lang="en-US" altLang="ko-KR" dirty="0"/>
              <a:t>3</a:t>
            </a:r>
            <a:r>
              <a:rPr lang="ko-KR" altLang="en-US" dirty="0"/>
              <a:t>개이므로 </a:t>
            </a:r>
            <a:r>
              <a:rPr lang="en" altLang="ko-KR" dirty="0"/>
              <a:t>P(B)=0.003</a:t>
            </a:r>
            <a:r>
              <a:rPr lang="ko-KR" altLang="en-US" dirty="0"/>
              <a:t>이다</a:t>
            </a:r>
            <a:r>
              <a:rPr lang="en-US" altLang="ko-KR" dirty="0"/>
              <a:t>. </a:t>
            </a:r>
          </a:p>
          <a:p>
            <a:pPr lvl="1"/>
            <a:r>
              <a:rPr lang="ko-KR" altLang="en-US" dirty="0"/>
              <a:t>스팸 메일 </a:t>
            </a:r>
            <a:r>
              <a:rPr lang="en-US" altLang="ko-KR" dirty="0"/>
              <a:t>10</a:t>
            </a:r>
            <a:r>
              <a:rPr lang="ko-KR" altLang="en-US" dirty="0" err="1"/>
              <a:t>개만을</a:t>
            </a:r>
            <a:r>
              <a:rPr lang="ko-KR" altLang="en-US" dirty="0"/>
              <a:t> 놓고 볼 때 쿠폰 단어가 들어간 것은 </a:t>
            </a:r>
            <a:r>
              <a:rPr lang="en-US" altLang="ko-KR" dirty="0"/>
              <a:t>1</a:t>
            </a:r>
            <a:r>
              <a:rPr lang="ko-KR" altLang="en-US" dirty="0"/>
              <a:t>개이고 </a:t>
            </a:r>
            <a:r>
              <a:rPr lang="en-US" altLang="ko-KR" dirty="0"/>
              <a:t>9</a:t>
            </a:r>
            <a:r>
              <a:rPr lang="ko-KR" altLang="en-US" dirty="0"/>
              <a:t>개에는 쿠폰 단어가 없었다</a:t>
            </a:r>
            <a:r>
              <a:rPr lang="en-US" altLang="ko-KR" dirty="0"/>
              <a:t>. </a:t>
            </a:r>
            <a:r>
              <a:rPr lang="ko-KR" altLang="en-US" dirty="0"/>
              <a:t>즉</a:t>
            </a:r>
            <a:r>
              <a:rPr lang="en-US" altLang="ko-KR" dirty="0"/>
              <a:t>, 10%</a:t>
            </a:r>
            <a:r>
              <a:rPr lang="ko-KR" altLang="en-US" dirty="0"/>
              <a:t>의 스팸 메일에 쿠폰이 들어 있었다</a:t>
            </a:r>
            <a:r>
              <a:rPr lang="en-US" altLang="ko-KR" dirty="0"/>
              <a:t>. </a:t>
            </a:r>
          </a:p>
          <a:p>
            <a:pPr lvl="1"/>
            <a:r>
              <a:rPr lang="ko-KR" altLang="en-US" dirty="0"/>
              <a:t>새로운 메일에 쿠폰이라는 단어가 들어 있었다</a:t>
            </a:r>
            <a:r>
              <a:rPr lang="en-US" altLang="ko-KR" dirty="0"/>
              <a:t>. </a:t>
            </a:r>
            <a:r>
              <a:rPr lang="ko-KR" altLang="en-US" dirty="0"/>
              <a:t>이 메일이 스팸일 확률은</a:t>
            </a:r>
            <a:endParaRPr lang="en-US" altLang="ko-KR" dirty="0"/>
          </a:p>
        </p:txBody>
      </p:sp>
      <p:sp>
        <p:nvSpPr>
          <p:cNvPr id="3" name="제목 2">
            <a:extLst>
              <a:ext uri="{FF2B5EF4-FFF2-40B4-BE49-F238E27FC236}">
                <a16:creationId xmlns:a16="http://schemas.microsoft.com/office/drawing/2014/main" id="{BE40E65C-74C9-3645-984E-8712DC20B2C5}"/>
              </a:ext>
            </a:extLst>
          </p:cNvPr>
          <p:cNvSpPr>
            <a:spLocks noGrp="1"/>
          </p:cNvSpPr>
          <p:nvPr>
            <p:ph type="title"/>
          </p:nvPr>
        </p:nvSpPr>
        <p:spPr/>
        <p:txBody>
          <a:bodyPr/>
          <a:lstStyle/>
          <a:p>
            <a:r>
              <a:rPr kumimoji="1" lang="ko-KR" altLang="en-US"/>
              <a:t>스팸 메일 필터링</a:t>
            </a:r>
          </a:p>
        </p:txBody>
      </p:sp>
      <p:sp>
        <p:nvSpPr>
          <p:cNvPr id="4" name="슬라이드 번호 개체 틀 3">
            <a:extLst>
              <a:ext uri="{FF2B5EF4-FFF2-40B4-BE49-F238E27FC236}">
                <a16:creationId xmlns:a16="http://schemas.microsoft.com/office/drawing/2014/main" id="{06E0422D-7548-6941-956B-79F058DAE31D}"/>
              </a:ext>
            </a:extLst>
          </p:cNvPr>
          <p:cNvSpPr>
            <a:spLocks noGrp="1"/>
          </p:cNvSpPr>
          <p:nvPr>
            <p:ph type="sldNum" sz="quarter" idx="12"/>
          </p:nvPr>
        </p:nvSpPr>
        <p:spPr/>
        <p:txBody>
          <a:bodyPr/>
          <a:lstStyle/>
          <a:p>
            <a:fld id="{86CB4B4D-7CA3-9044-876B-883B54F8677D}" type="slidenum">
              <a:rPr lang="en-US" altLang="ko-KR" smtClean="0"/>
              <a:pPr/>
              <a:t>93</a:t>
            </a:fld>
            <a:endParaRPr lang="en-US" altLang="ko-KR"/>
          </a:p>
        </p:txBody>
      </p:sp>
      <p:graphicFrame>
        <p:nvGraphicFramePr>
          <p:cNvPr id="6" name="표 5">
            <a:extLst>
              <a:ext uri="{FF2B5EF4-FFF2-40B4-BE49-F238E27FC236}">
                <a16:creationId xmlns:a16="http://schemas.microsoft.com/office/drawing/2014/main" id="{5A5F3EC5-65CC-9A4F-899C-E9B2F4E0DBAD}"/>
              </a:ext>
            </a:extLst>
          </p:cNvPr>
          <p:cNvGraphicFramePr>
            <a:graphicFrameLocks noGrp="1"/>
          </p:cNvGraphicFramePr>
          <p:nvPr/>
        </p:nvGraphicFramePr>
        <p:xfrm>
          <a:off x="672656" y="1708448"/>
          <a:ext cx="11703048" cy="3048000"/>
        </p:xfrm>
        <a:graphic>
          <a:graphicData uri="http://schemas.openxmlformats.org/drawingml/2006/table">
            <a:tbl>
              <a:tblPr>
                <a:tableStyleId>{C7B018BB-80A7-4F77-B60F-C8B233D01FF8}</a:tableStyleId>
              </a:tblPr>
              <a:tblGrid>
                <a:gridCol w="2925762">
                  <a:extLst>
                    <a:ext uri="{9D8B030D-6E8A-4147-A177-3AD203B41FA5}">
                      <a16:colId xmlns:a16="http://schemas.microsoft.com/office/drawing/2014/main" val="824515409"/>
                    </a:ext>
                  </a:extLst>
                </a:gridCol>
                <a:gridCol w="2925762">
                  <a:extLst>
                    <a:ext uri="{9D8B030D-6E8A-4147-A177-3AD203B41FA5}">
                      <a16:colId xmlns:a16="http://schemas.microsoft.com/office/drawing/2014/main" val="606722363"/>
                    </a:ext>
                  </a:extLst>
                </a:gridCol>
                <a:gridCol w="2925762">
                  <a:extLst>
                    <a:ext uri="{9D8B030D-6E8A-4147-A177-3AD203B41FA5}">
                      <a16:colId xmlns:a16="http://schemas.microsoft.com/office/drawing/2014/main" val="1071500631"/>
                    </a:ext>
                  </a:extLst>
                </a:gridCol>
                <a:gridCol w="2925762">
                  <a:extLst>
                    <a:ext uri="{9D8B030D-6E8A-4147-A177-3AD203B41FA5}">
                      <a16:colId xmlns:a16="http://schemas.microsoft.com/office/drawing/2014/main" val="1497948715"/>
                    </a:ext>
                  </a:extLst>
                </a:gridCol>
              </a:tblGrid>
              <a:tr h="609600">
                <a:tc>
                  <a:txBody>
                    <a:bodyPr/>
                    <a:lstStyle/>
                    <a:p>
                      <a:pPr marL="2057400" lvl="4" indent="-228600" algn="ctr">
                        <a:buFont typeface="+mj-lt"/>
                        <a:buAutoNum type="arabicPeriod"/>
                      </a:pPr>
                      <a:endParaRPr lang="ko-KR" altLang="en-US" sz="2000">
                        <a:effectLst/>
                        <a:latin typeface="Helvetica" pitchFamily="2" charset="0"/>
                      </a:endParaRPr>
                    </a:p>
                  </a:txBody>
                  <a:tcPr marL="47625" marR="47625" marT="0" marB="0" anchor="ctr"/>
                </a:tc>
                <a:tc gridSpan="2">
                  <a:txBody>
                    <a:bodyPr/>
                    <a:lstStyle/>
                    <a:p>
                      <a:pPr algn="ctr"/>
                      <a:r>
                        <a:rPr lang="ko-KR" altLang="en-US" sz="2000">
                          <a:effectLst/>
                        </a:rPr>
                        <a:t>“쿠폰” </a:t>
                      </a:r>
                    </a:p>
                  </a:txBody>
                  <a:tcPr marL="47625" marR="47625" marT="0" marB="0" anchor="ctr"/>
                </a:tc>
                <a:tc hMerge="1">
                  <a:txBody>
                    <a:bodyPr/>
                    <a:lstStyle/>
                    <a:p>
                      <a:endParaRPr lang="ko-KR" altLang="en-US">
                        <a:effectLst/>
                      </a:endParaRPr>
                    </a:p>
                  </a:txBody>
                  <a:tcPr marL="47625" marR="47625" marT="0" marB="0" anchor="ctr"/>
                </a:tc>
                <a:tc>
                  <a:txBody>
                    <a:bodyPr/>
                    <a:lstStyle/>
                    <a:p>
                      <a:pPr algn="ctr" latinLnBrk="1"/>
                      <a:endParaRPr lang="ko-KR" altLang="en-US" sz="2000"/>
                    </a:p>
                  </a:txBody>
                  <a:tcPr/>
                </a:tc>
                <a:extLst>
                  <a:ext uri="{0D108BD9-81ED-4DB2-BD59-A6C34878D82A}">
                    <a16:rowId xmlns:a16="http://schemas.microsoft.com/office/drawing/2014/main" val="1098692230"/>
                  </a:ext>
                </a:extLst>
              </a:tr>
              <a:tr h="609600">
                <a:tc>
                  <a:txBody>
                    <a:bodyPr/>
                    <a:lstStyle/>
                    <a:p>
                      <a:pPr algn="ctr"/>
                      <a:br>
                        <a:rPr lang="ko-KR" altLang="en-US" sz="2000">
                          <a:effectLst/>
                        </a:rPr>
                      </a:br>
                      <a:endParaRPr lang="ko-KR" altLang="en-US" sz="2000">
                        <a:effectLst/>
                      </a:endParaRPr>
                    </a:p>
                  </a:txBody>
                  <a:tcPr marL="47625" marR="47625" marT="0" marB="0" anchor="ctr"/>
                </a:tc>
                <a:tc>
                  <a:txBody>
                    <a:bodyPr/>
                    <a:lstStyle/>
                    <a:p>
                      <a:pPr algn="ctr"/>
                      <a:r>
                        <a:rPr lang="ko-KR" altLang="en-US" sz="2000">
                          <a:effectLst/>
                        </a:rPr>
                        <a:t>있음 </a:t>
                      </a:r>
                    </a:p>
                  </a:txBody>
                  <a:tcPr marL="47625" marR="47625" marT="0" marB="0" anchor="ctr"/>
                </a:tc>
                <a:tc>
                  <a:txBody>
                    <a:bodyPr/>
                    <a:lstStyle/>
                    <a:p>
                      <a:pPr algn="ctr"/>
                      <a:r>
                        <a:rPr lang="ko-KR" altLang="en-US" sz="2000">
                          <a:effectLst/>
                        </a:rPr>
                        <a:t>없음 </a:t>
                      </a:r>
                    </a:p>
                  </a:txBody>
                  <a:tcPr marL="47625" marR="47625" marT="0" marB="0" anchor="ctr"/>
                </a:tc>
                <a:tc>
                  <a:txBody>
                    <a:bodyPr/>
                    <a:lstStyle/>
                    <a:p>
                      <a:pPr algn="ctr"/>
                      <a:r>
                        <a:rPr lang="ko-KR" altLang="en-US" sz="2000">
                          <a:effectLst/>
                        </a:rPr>
                        <a:t>합 </a:t>
                      </a:r>
                    </a:p>
                  </a:txBody>
                  <a:tcPr marL="47625" marR="47625" marT="0" marB="0" anchor="ctr"/>
                </a:tc>
                <a:extLst>
                  <a:ext uri="{0D108BD9-81ED-4DB2-BD59-A6C34878D82A}">
                    <a16:rowId xmlns:a16="http://schemas.microsoft.com/office/drawing/2014/main" val="1725689805"/>
                  </a:ext>
                </a:extLst>
              </a:tr>
              <a:tr h="609600">
                <a:tc>
                  <a:txBody>
                    <a:bodyPr/>
                    <a:lstStyle/>
                    <a:p>
                      <a:pPr algn="ctr"/>
                      <a:r>
                        <a:rPr lang="ko-KR" altLang="en-US" sz="2000">
                          <a:effectLst/>
                        </a:rPr>
                        <a:t>스팸 </a:t>
                      </a:r>
                    </a:p>
                  </a:txBody>
                  <a:tcPr marL="47625" marR="47625" marT="0" marB="0" anchor="ctr"/>
                </a:tc>
                <a:tc>
                  <a:txBody>
                    <a:bodyPr/>
                    <a:lstStyle/>
                    <a:p>
                      <a:pPr algn="ctr"/>
                      <a:r>
                        <a:rPr lang="en-US" altLang="ko-KR" sz="2000">
                          <a:effectLst/>
                        </a:rPr>
                        <a:t>1 </a:t>
                      </a:r>
                    </a:p>
                  </a:txBody>
                  <a:tcPr marL="47625" marR="47625" marT="0" marB="0" anchor="ctr"/>
                </a:tc>
                <a:tc>
                  <a:txBody>
                    <a:bodyPr/>
                    <a:lstStyle/>
                    <a:p>
                      <a:pPr algn="ctr"/>
                      <a:r>
                        <a:rPr lang="en-US" altLang="ko-KR" sz="2000">
                          <a:effectLst/>
                        </a:rPr>
                        <a:t>9 </a:t>
                      </a:r>
                    </a:p>
                  </a:txBody>
                  <a:tcPr marL="47625" marR="47625" marT="0" marB="0" anchor="ctr"/>
                </a:tc>
                <a:tc>
                  <a:txBody>
                    <a:bodyPr/>
                    <a:lstStyle/>
                    <a:p>
                      <a:pPr algn="ctr"/>
                      <a:r>
                        <a:rPr lang="en-US" altLang="ko-KR" sz="2000">
                          <a:effectLst/>
                        </a:rPr>
                        <a:t>10 </a:t>
                      </a:r>
                    </a:p>
                  </a:txBody>
                  <a:tcPr marL="47625" marR="47625" marT="0" marB="0" anchor="ctr"/>
                </a:tc>
                <a:extLst>
                  <a:ext uri="{0D108BD9-81ED-4DB2-BD59-A6C34878D82A}">
                    <a16:rowId xmlns:a16="http://schemas.microsoft.com/office/drawing/2014/main" val="262331425"/>
                  </a:ext>
                </a:extLst>
              </a:tr>
              <a:tr h="609600">
                <a:tc>
                  <a:txBody>
                    <a:bodyPr/>
                    <a:lstStyle/>
                    <a:p>
                      <a:pPr algn="ctr"/>
                      <a:r>
                        <a:rPr lang="ko-KR" altLang="en-US" sz="2000">
                          <a:effectLst/>
                        </a:rPr>
                        <a:t>정상 메일 </a:t>
                      </a:r>
                    </a:p>
                  </a:txBody>
                  <a:tcPr marL="47625" marR="47625" marT="0" marB="0" anchor="ctr"/>
                </a:tc>
                <a:tc>
                  <a:txBody>
                    <a:bodyPr/>
                    <a:lstStyle/>
                    <a:p>
                      <a:pPr algn="ctr"/>
                      <a:r>
                        <a:rPr lang="en-US" altLang="ko-KR" sz="2000">
                          <a:effectLst/>
                        </a:rPr>
                        <a:t>2  </a:t>
                      </a:r>
                    </a:p>
                  </a:txBody>
                  <a:tcPr marL="47625" marR="47625" marT="0" marB="0" anchor="ctr"/>
                </a:tc>
                <a:tc>
                  <a:txBody>
                    <a:bodyPr/>
                    <a:lstStyle/>
                    <a:p>
                      <a:pPr algn="ctr"/>
                      <a:r>
                        <a:rPr lang="en-US" altLang="ko-KR" sz="2000">
                          <a:effectLst/>
                        </a:rPr>
                        <a:t>988 </a:t>
                      </a:r>
                    </a:p>
                  </a:txBody>
                  <a:tcPr marL="47625" marR="47625" marT="0" marB="0" anchor="ctr"/>
                </a:tc>
                <a:tc>
                  <a:txBody>
                    <a:bodyPr/>
                    <a:lstStyle/>
                    <a:p>
                      <a:pPr algn="ctr"/>
                      <a:r>
                        <a:rPr lang="en-US" altLang="ko-KR" sz="2000">
                          <a:effectLst/>
                        </a:rPr>
                        <a:t>990 </a:t>
                      </a:r>
                    </a:p>
                  </a:txBody>
                  <a:tcPr marL="47625" marR="47625" marT="0" marB="0" anchor="ctr"/>
                </a:tc>
                <a:extLst>
                  <a:ext uri="{0D108BD9-81ED-4DB2-BD59-A6C34878D82A}">
                    <a16:rowId xmlns:a16="http://schemas.microsoft.com/office/drawing/2014/main" val="315334943"/>
                  </a:ext>
                </a:extLst>
              </a:tr>
              <a:tr h="609600">
                <a:tc>
                  <a:txBody>
                    <a:bodyPr/>
                    <a:lstStyle/>
                    <a:p>
                      <a:pPr algn="ctr"/>
                      <a:r>
                        <a:rPr lang="ko-KR" altLang="en-US" sz="2000">
                          <a:effectLst/>
                        </a:rPr>
                        <a:t>합 </a:t>
                      </a:r>
                    </a:p>
                  </a:txBody>
                  <a:tcPr marL="47625" marR="47625" marT="0" marB="0" anchor="ctr"/>
                </a:tc>
                <a:tc>
                  <a:txBody>
                    <a:bodyPr/>
                    <a:lstStyle/>
                    <a:p>
                      <a:pPr algn="ctr"/>
                      <a:r>
                        <a:rPr lang="en-US" altLang="ko-KR" sz="2000">
                          <a:effectLst/>
                        </a:rPr>
                        <a:t>3 </a:t>
                      </a:r>
                    </a:p>
                  </a:txBody>
                  <a:tcPr marL="47625" marR="47625" marT="0" marB="0" anchor="ctr"/>
                </a:tc>
                <a:tc>
                  <a:txBody>
                    <a:bodyPr/>
                    <a:lstStyle/>
                    <a:p>
                      <a:pPr algn="ctr"/>
                      <a:r>
                        <a:rPr lang="en-US" altLang="ko-KR" sz="2000">
                          <a:effectLst/>
                        </a:rPr>
                        <a:t>997 </a:t>
                      </a:r>
                    </a:p>
                  </a:txBody>
                  <a:tcPr marL="47625" marR="47625" marT="0" marB="0" anchor="ctr"/>
                </a:tc>
                <a:tc>
                  <a:txBody>
                    <a:bodyPr/>
                    <a:lstStyle/>
                    <a:p>
                      <a:pPr algn="ctr"/>
                      <a:r>
                        <a:rPr lang="en-US" altLang="ko-KR" sz="2000">
                          <a:effectLst/>
                        </a:rPr>
                        <a:t>1000 </a:t>
                      </a:r>
                    </a:p>
                  </a:txBody>
                  <a:tcPr marL="47625" marR="47625" marT="0" marB="0" anchor="ctr"/>
                </a:tc>
                <a:extLst>
                  <a:ext uri="{0D108BD9-81ED-4DB2-BD59-A6C34878D82A}">
                    <a16:rowId xmlns:a16="http://schemas.microsoft.com/office/drawing/2014/main" val="1147245101"/>
                  </a:ext>
                </a:extLst>
              </a:tr>
            </a:tbl>
          </a:graphicData>
        </a:graphic>
      </p:graphicFrame>
      <p:pic>
        <p:nvPicPr>
          <p:cNvPr id="7" name="그림 6">
            <a:extLst>
              <a:ext uri="{FF2B5EF4-FFF2-40B4-BE49-F238E27FC236}">
                <a16:creationId xmlns:a16="http://schemas.microsoft.com/office/drawing/2014/main" id="{0A36DBCB-0E60-5048-9698-79BD2BB9FCF6}"/>
              </a:ext>
            </a:extLst>
          </p:cNvPr>
          <p:cNvPicPr>
            <a:picLocks noChangeAspect="1"/>
          </p:cNvPicPr>
          <p:nvPr/>
        </p:nvPicPr>
        <p:blipFill>
          <a:blip r:embed="rId2" cstate="print"/>
          <a:stretch>
            <a:fillRect/>
          </a:stretch>
        </p:blipFill>
        <p:spPr>
          <a:xfrm>
            <a:off x="3046016" y="8693224"/>
            <a:ext cx="6264696" cy="432048"/>
          </a:xfrm>
          <a:prstGeom prst="rect">
            <a:avLst/>
          </a:prstGeom>
        </p:spPr>
      </p:pic>
    </p:spTree>
    <p:extLst>
      <p:ext uri="{BB962C8B-B14F-4D97-AF65-F5344CB8AC3E}">
        <p14:creationId xmlns:p14="http://schemas.microsoft.com/office/powerpoint/2010/main" val="22340039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34D45A3-C622-C549-8CA2-3E097B05E13A}"/>
              </a:ext>
            </a:extLst>
          </p:cNvPr>
          <p:cNvSpPr>
            <a:spLocks noGrp="1"/>
          </p:cNvSpPr>
          <p:nvPr>
            <p:ph sz="quarter" idx="1"/>
          </p:nvPr>
        </p:nvSpPr>
        <p:spPr/>
        <p:txBody>
          <a:bodyPr/>
          <a:lstStyle/>
          <a:p>
            <a:r>
              <a:rPr lang="ko-KR" altLang="en-US"/>
              <a:t>과거에 스팸에 자주 들어 있었던 단어들</a:t>
            </a:r>
            <a:r>
              <a:rPr lang="en-US" altLang="ko-KR"/>
              <a:t>, </a:t>
            </a:r>
            <a:r>
              <a:rPr lang="ko-KR" altLang="en-US"/>
              <a:t>예를 들면 할인</a:t>
            </a:r>
            <a:r>
              <a:rPr lang="en-US" altLang="ko-KR"/>
              <a:t>, </a:t>
            </a:r>
            <a:r>
              <a:rPr lang="ko-KR" altLang="en-US"/>
              <a:t>급매</a:t>
            </a:r>
            <a:r>
              <a:rPr lang="en-US" altLang="ko-KR"/>
              <a:t>, </a:t>
            </a:r>
            <a:r>
              <a:rPr lang="ko-KR" altLang="en-US"/>
              <a:t>비아그라</a:t>
            </a:r>
            <a:r>
              <a:rPr lang="en-US" altLang="ko-KR"/>
              <a:t>, </a:t>
            </a:r>
            <a:r>
              <a:rPr lang="ko-KR" altLang="en-US"/>
              <a:t>판매</a:t>
            </a:r>
            <a:r>
              <a:rPr lang="en-US" altLang="ko-KR"/>
              <a:t>, </a:t>
            </a:r>
            <a:r>
              <a:rPr lang="ko-KR" altLang="en-US"/>
              <a:t>당첨 등과 같은 단어들을 동시에 고려한다면 스팸을 찾아낼 확률이 높아질 것이다</a:t>
            </a:r>
            <a:r>
              <a:rPr lang="en-US" altLang="ko-KR"/>
              <a:t>. </a:t>
            </a:r>
          </a:p>
          <a:p>
            <a:r>
              <a:rPr lang="ko-KR" altLang="en-US"/>
              <a:t>그런데 여러 개의 사건이 결합된 경우 조건부 확률 식은 매우 복잡해진다</a:t>
            </a:r>
            <a:r>
              <a:rPr lang="en-US" altLang="ko-KR"/>
              <a:t>. </a:t>
            </a:r>
            <a:r>
              <a:rPr lang="ko-KR" altLang="en-US"/>
              <a:t>왜냐하면 각 단어의 발생들 간에도 서로 조건부 확률이 있을 것이고 이들을 고려하는 알고리즘은 구현하기가 매우 복잡해진다</a:t>
            </a:r>
            <a:r>
              <a:rPr lang="en-US" altLang="ko-KR"/>
              <a:t>. </a:t>
            </a:r>
          </a:p>
          <a:p>
            <a:r>
              <a:rPr lang="ko-KR" altLang="en-US"/>
              <a:t>예를 들어 </a:t>
            </a:r>
            <a:r>
              <a:rPr lang="en-US" altLang="ko-KR"/>
              <a:t>‘</a:t>
            </a:r>
            <a:r>
              <a:rPr lang="ko-KR" altLang="en-US"/>
              <a:t>쿠폰</a:t>
            </a:r>
            <a:r>
              <a:rPr lang="en-US" altLang="ko-KR"/>
              <a:t>’</a:t>
            </a:r>
            <a:r>
              <a:rPr lang="ko-KR" altLang="en-US"/>
              <a:t>과 </a:t>
            </a:r>
            <a:r>
              <a:rPr lang="en-US" altLang="ko-KR"/>
              <a:t>‘</a:t>
            </a:r>
            <a:r>
              <a:rPr lang="ko-KR" altLang="en-US"/>
              <a:t>할인</a:t>
            </a:r>
            <a:r>
              <a:rPr lang="en-US" altLang="ko-KR"/>
              <a:t>’</a:t>
            </a:r>
            <a:r>
              <a:rPr lang="ko-KR" altLang="en-US"/>
              <a:t>이라는 단어는 서로 독립적인 사건이 아니며 같이 발생할 확률이 높다</a:t>
            </a:r>
            <a:r>
              <a:rPr lang="en-US" altLang="ko-KR"/>
              <a:t>. </a:t>
            </a:r>
          </a:p>
          <a:p>
            <a:r>
              <a:rPr lang="ko-KR" altLang="en-US"/>
              <a:t>이렇게 복잡해지는 문제를 단순화 한 알고리즘으로 베이즈 이론을 단순화하며 확장한 나이브 베이즈 </a:t>
            </a:r>
            <a:r>
              <a:rPr lang="en-US" altLang="ko-KR"/>
              <a:t>(</a:t>
            </a:r>
            <a:r>
              <a:rPr lang="en" altLang="ko-KR"/>
              <a:t>Niave Bayes, NB) </a:t>
            </a:r>
            <a:r>
              <a:rPr lang="ko-KR" altLang="en-US"/>
              <a:t>알고리즘이 널리 사용된다</a:t>
            </a:r>
            <a:r>
              <a:rPr lang="en-US" altLang="ko-KR"/>
              <a:t>. </a:t>
            </a:r>
          </a:p>
          <a:p>
            <a:endParaRPr kumimoji="1" lang="ko-KR" altLang="en-US"/>
          </a:p>
        </p:txBody>
      </p:sp>
      <p:sp>
        <p:nvSpPr>
          <p:cNvPr id="3" name="제목 2">
            <a:extLst>
              <a:ext uri="{FF2B5EF4-FFF2-40B4-BE49-F238E27FC236}">
                <a16:creationId xmlns:a16="http://schemas.microsoft.com/office/drawing/2014/main" id="{F38A42A3-CCA2-1B40-A86D-4458D10E3A2E}"/>
              </a:ext>
            </a:extLst>
          </p:cNvPr>
          <p:cNvSpPr>
            <a:spLocks noGrp="1"/>
          </p:cNvSpPr>
          <p:nvPr>
            <p:ph type="title"/>
          </p:nvPr>
        </p:nvSpPr>
        <p:spPr/>
        <p:txBody>
          <a:bodyPr/>
          <a:lstStyle/>
          <a:p>
            <a:r>
              <a:rPr kumimoji="1" lang="ko-KR" altLang="en-US"/>
              <a:t>나이브 베이즈</a:t>
            </a:r>
          </a:p>
        </p:txBody>
      </p:sp>
      <p:sp>
        <p:nvSpPr>
          <p:cNvPr id="4" name="슬라이드 번호 개체 틀 3">
            <a:extLst>
              <a:ext uri="{FF2B5EF4-FFF2-40B4-BE49-F238E27FC236}">
                <a16:creationId xmlns:a16="http://schemas.microsoft.com/office/drawing/2014/main" id="{9D89C262-261D-DB4F-99D8-BD8DB2C1603B}"/>
              </a:ext>
            </a:extLst>
          </p:cNvPr>
          <p:cNvSpPr>
            <a:spLocks noGrp="1"/>
          </p:cNvSpPr>
          <p:nvPr>
            <p:ph type="sldNum" sz="quarter" idx="12"/>
          </p:nvPr>
        </p:nvSpPr>
        <p:spPr/>
        <p:txBody>
          <a:bodyPr/>
          <a:lstStyle/>
          <a:p>
            <a:fld id="{86CB4B4D-7CA3-9044-876B-883B54F8677D}" type="slidenum">
              <a:rPr lang="en-US" altLang="ko-KR" smtClean="0"/>
              <a:pPr/>
              <a:t>94</a:t>
            </a:fld>
            <a:endParaRPr lang="en-US" altLang="ko-KR"/>
          </a:p>
        </p:txBody>
      </p:sp>
    </p:spTree>
    <p:extLst>
      <p:ext uri="{BB962C8B-B14F-4D97-AF65-F5344CB8AC3E}">
        <p14:creationId xmlns:p14="http://schemas.microsoft.com/office/powerpoint/2010/main" val="380239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2B14CFE-7A56-8241-9DF3-04787AE7B5B0}"/>
              </a:ext>
            </a:extLst>
          </p:cNvPr>
          <p:cNvSpPr>
            <a:spLocks noGrp="1"/>
          </p:cNvSpPr>
          <p:nvPr>
            <p:ph sz="quarter" idx="1"/>
          </p:nvPr>
        </p:nvSpPr>
        <p:spPr/>
        <p:txBody>
          <a:bodyPr>
            <a:normAutofit fontScale="92500" lnSpcReduction="10000"/>
          </a:bodyPr>
          <a:lstStyle/>
          <a:p>
            <a:r>
              <a:rPr lang="ko-KR" altLang="en-US"/>
              <a:t>나이브</a:t>
            </a:r>
            <a:r>
              <a:rPr lang="en-US" altLang="ko-KR"/>
              <a:t>(</a:t>
            </a:r>
            <a:r>
              <a:rPr lang="en" altLang="ko-KR"/>
              <a:t>naive)</a:t>
            </a:r>
            <a:r>
              <a:rPr lang="ko-KR" altLang="en-US"/>
              <a:t>라는 단어를 사용한 이유는</a:t>
            </a:r>
            <a:r>
              <a:rPr lang="en-US" altLang="ko-KR"/>
              <a:t>, </a:t>
            </a:r>
            <a:r>
              <a:rPr lang="ko-KR" altLang="en-US"/>
              <a:t>분류에 고려한 여러 특성변수들의 서로 독립적이라는 “순진한” 가정을 하기 때문이다</a:t>
            </a:r>
            <a:r>
              <a:rPr lang="en-US" altLang="ko-KR"/>
              <a:t>. </a:t>
            </a:r>
          </a:p>
          <a:p>
            <a:r>
              <a:rPr lang="ko-KR" altLang="en-US"/>
              <a:t>이들 단어의 발생이 독립적이지 않지만 서로 독립이라고 가정하여도 상대적인 확률을 구하는 것은 가능하다</a:t>
            </a:r>
            <a:r>
              <a:rPr lang="en-US" altLang="ko-KR"/>
              <a:t>. </a:t>
            </a:r>
          </a:p>
          <a:p>
            <a:r>
              <a:rPr lang="ko-KR" altLang="en-US"/>
              <a:t>나이브 베이즈로 추정한 값은 </a:t>
            </a:r>
            <a:r>
              <a:rPr lang="en-US" altLang="ko-KR"/>
              <a:t>0~1 </a:t>
            </a:r>
            <a:r>
              <a:rPr lang="ko-KR" altLang="en-US"/>
              <a:t>사이의 값을 갖지만 이는 수학적으로 정확한 확률값을 구한 것이 아니라 상대적인 점수</a:t>
            </a:r>
            <a:r>
              <a:rPr lang="en-US" altLang="ko-KR"/>
              <a:t>(</a:t>
            </a:r>
            <a:r>
              <a:rPr lang="en" altLang="ko-KR"/>
              <a:t>score)</a:t>
            </a:r>
            <a:r>
              <a:rPr lang="ko-KR" altLang="en-US"/>
              <a:t>를 구한 것이다</a:t>
            </a:r>
            <a:r>
              <a:rPr lang="en-US" altLang="ko-KR"/>
              <a:t>. </a:t>
            </a:r>
          </a:p>
          <a:p>
            <a:r>
              <a:rPr lang="ko-KR" altLang="en-US"/>
              <a:t>일정한 점수 이상의 메일을 스팸으로 처리하고 오차가 발생하면 조정하는 방식으로 학습하면 되기 때문이다</a:t>
            </a:r>
            <a:r>
              <a:rPr lang="en-US" altLang="ko-KR"/>
              <a:t>.</a:t>
            </a:r>
          </a:p>
          <a:p>
            <a:r>
              <a:rPr lang="en" altLang="ko-KR"/>
              <a:t>NB </a:t>
            </a:r>
            <a:r>
              <a:rPr lang="ko-KR" altLang="en-US"/>
              <a:t>알고리즘은 동작이 매우 단순하고 처리속도도 빠르며 평소의 통계를 기반으로 확률 값만 구해두면 된다</a:t>
            </a:r>
            <a:r>
              <a:rPr lang="en-US" altLang="ko-KR"/>
              <a:t>. </a:t>
            </a:r>
          </a:p>
          <a:p>
            <a:r>
              <a:rPr lang="en" altLang="ko-KR"/>
              <a:t>NB </a:t>
            </a:r>
            <a:r>
              <a:rPr lang="ko-KR" altLang="en-US"/>
              <a:t>알고리즘은 특정 단어가 들어 있는지를 파악해야 하는 블로그 분석이나 트위터 분석 등 텍스트 분석에서 널리 사용되며 거의 모든 데이터 분석에서 사용할 수 있다</a:t>
            </a:r>
            <a:r>
              <a:rPr lang="en-US" altLang="ko-KR"/>
              <a:t>.</a:t>
            </a:r>
          </a:p>
          <a:p>
            <a:endParaRPr kumimoji="1" lang="ko-KR" altLang="en-US"/>
          </a:p>
        </p:txBody>
      </p:sp>
      <p:sp>
        <p:nvSpPr>
          <p:cNvPr id="3" name="제목 2">
            <a:extLst>
              <a:ext uri="{FF2B5EF4-FFF2-40B4-BE49-F238E27FC236}">
                <a16:creationId xmlns:a16="http://schemas.microsoft.com/office/drawing/2014/main" id="{85EDE851-1149-B44F-917D-91CA4A70EC8E}"/>
              </a:ext>
            </a:extLst>
          </p:cNvPr>
          <p:cNvSpPr>
            <a:spLocks noGrp="1"/>
          </p:cNvSpPr>
          <p:nvPr>
            <p:ph type="title"/>
          </p:nvPr>
        </p:nvSpPr>
        <p:spPr/>
        <p:txBody>
          <a:bodyPr/>
          <a:lstStyle/>
          <a:p>
            <a:r>
              <a:rPr kumimoji="1" lang="ko-KR" altLang="en-US"/>
              <a:t>나이브 베이즈</a:t>
            </a:r>
          </a:p>
        </p:txBody>
      </p:sp>
      <p:sp>
        <p:nvSpPr>
          <p:cNvPr id="4" name="슬라이드 번호 개체 틀 3">
            <a:extLst>
              <a:ext uri="{FF2B5EF4-FFF2-40B4-BE49-F238E27FC236}">
                <a16:creationId xmlns:a16="http://schemas.microsoft.com/office/drawing/2014/main" id="{59E1ACB3-AF4E-DB45-9376-11D3D6897952}"/>
              </a:ext>
            </a:extLst>
          </p:cNvPr>
          <p:cNvSpPr>
            <a:spLocks noGrp="1"/>
          </p:cNvSpPr>
          <p:nvPr>
            <p:ph type="sldNum" sz="quarter" idx="12"/>
          </p:nvPr>
        </p:nvSpPr>
        <p:spPr/>
        <p:txBody>
          <a:bodyPr/>
          <a:lstStyle/>
          <a:p>
            <a:fld id="{86CB4B4D-7CA3-9044-876B-883B54F8677D}" type="slidenum">
              <a:rPr lang="en-US" altLang="ko-KR" smtClean="0"/>
              <a:pPr/>
              <a:t>95</a:t>
            </a:fld>
            <a:endParaRPr lang="en-US" altLang="ko-KR"/>
          </a:p>
        </p:txBody>
      </p:sp>
    </p:spTree>
    <p:extLst>
      <p:ext uri="{BB962C8B-B14F-4D97-AF65-F5344CB8AC3E}">
        <p14:creationId xmlns:p14="http://schemas.microsoft.com/office/powerpoint/2010/main" val="697337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42BCA36-7287-0340-85FE-DE1C91CFFADD}"/>
              </a:ext>
            </a:extLst>
          </p:cNvPr>
          <p:cNvSpPr>
            <a:spLocks noGrp="1"/>
          </p:cNvSpPr>
          <p:nvPr>
            <p:ph type="sldNum" sz="quarter" idx="12"/>
          </p:nvPr>
        </p:nvSpPr>
        <p:spPr/>
        <p:txBody>
          <a:bodyPr/>
          <a:lstStyle/>
          <a:p>
            <a:fld id="{86CB4B4D-7CA3-9044-876B-883B54F8677D}" type="slidenum">
              <a:rPr lang="en-US" altLang="ko-KR" smtClean="0"/>
              <a:pPr/>
              <a:t>96</a:t>
            </a:fld>
            <a:endParaRPr lang="en-US" altLang="ko-KR"/>
          </a:p>
        </p:txBody>
      </p:sp>
      <p:sp>
        <p:nvSpPr>
          <p:cNvPr id="3" name="텍스트 개체 틀 2">
            <a:extLst>
              <a:ext uri="{FF2B5EF4-FFF2-40B4-BE49-F238E27FC236}">
                <a16:creationId xmlns:a16="http://schemas.microsoft.com/office/drawing/2014/main" id="{3711323A-8835-FF4C-896F-0E4DEA35DE10}"/>
              </a:ext>
            </a:extLst>
          </p:cNvPr>
          <p:cNvSpPr>
            <a:spLocks noGrp="1"/>
          </p:cNvSpPr>
          <p:nvPr>
            <p:ph type="body" sz="quarter" idx="13"/>
          </p:nvPr>
        </p:nvSpPr>
        <p:spPr/>
        <p:txBody>
          <a:bodyPr/>
          <a:lstStyle/>
          <a:p>
            <a:r>
              <a:rPr kumimoji="1" lang="ko-KR" altLang="en-US" dirty="0"/>
              <a:t>텍스트 분석</a:t>
            </a:r>
          </a:p>
        </p:txBody>
      </p:sp>
    </p:spTree>
    <p:extLst>
      <p:ext uri="{BB962C8B-B14F-4D97-AF65-F5344CB8AC3E}">
        <p14:creationId xmlns:p14="http://schemas.microsoft.com/office/powerpoint/2010/main" val="19687655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7" name="내용 개체 틀 2"/>
          <p:cNvSpPr txBox="1">
            <a:spLocks noGrp="1"/>
          </p:cNvSpPr>
          <p:nvPr>
            <p:ph sz="quarter" idx="1"/>
          </p:nvPr>
        </p:nvSpPr>
        <p:spPr/>
        <p:txBody>
          <a:bodyPr/>
          <a:lstStyle/>
          <a:p>
            <a:r>
              <a:rPr lang="ko-KR" altLang="en-US">
                <a:sym typeface="Helvetica"/>
              </a:rPr>
              <a:t>텍스트 분석의 목적은 텍스트의 의미를 알아내는 것</a:t>
            </a:r>
          </a:p>
          <a:p>
            <a:pPr lvl="1"/>
            <a:r>
              <a:rPr lang="ko-KR" altLang="en-US"/>
              <a:t>글의 목적</a:t>
            </a:r>
          </a:p>
          <a:p>
            <a:pPr lvl="1"/>
            <a:r>
              <a:rPr lang="ko-KR" altLang="en-US"/>
              <a:t>글쓴이의 성향</a:t>
            </a:r>
            <a:r>
              <a:rPr lang="en-US" altLang="ko-KR"/>
              <a:t>(</a:t>
            </a:r>
            <a:r>
              <a:rPr lang="ko-KR" altLang="en-US"/>
              <a:t>찬성</a:t>
            </a:r>
            <a:r>
              <a:rPr lang="en-US" altLang="ko-KR"/>
              <a:t>/</a:t>
            </a:r>
            <a:r>
              <a:rPr lang="ko-KR" altLang="en-US"/>
              <a:t>반대</a:t>
            </a:r>
            <a:r>
              <a:rPr lang="en-US" altLang="ko-KR"/>
              <a:t>)</a:t>
            </a:r>
            <a:endParaRPr lang="ko-KR" altLang="en-US"/>
          </a:p>
          <a:p>
            <a:pPr lvl="1"/>
            <a:r>
              <a:rPr lang="ko-KR" altLang="en-US"/>
              <a:t>기분</a:t>
            </a:r>
            <a:r>
              <a:rPr lang="en-US" altLang="ko-KR"/>
              <a:t>(</a:t>
            </a:r>
            <a:r>
              <a:rPr lang="ko-KR" altLang="en-US"/>
              <a:t>기쁨</a:t>
            </a:r>
            <a:r>
              <a:rPr lang="en-US" altLang="ko-KR"/>
              <a:t>/</a:t>
            </a:r>
            <a:r>
              <a:rPr lang="ko-KR" altLang="en-US"/>
              <a:t>슬픔</a:t>
            </a:r>
            <a:r>
              <a:rPr lang="en-US" altLang="ko-KR"/>
              <a:t>/</a:t>
            </a:r>
            <a:r>
              <a:rPr lang="ko-KR" altLang="en-US"/>
              <a:t>우울함 등</a:t>
            </a:r>
            <a:r>
              <a:rPr lang="en-US" altLang="ko-KR"/>
              <a:t>)</a:t>
            </a:r>
            <a:endParaRPr lang="ko-KR" altLang="en-US"/>
          </a:p>
          <a:p>
            <a:pPr lvl="1"/>
            <a:r>
              <a:rPr lang="ko-KR" altLang="en-US"/>
              <a:t>제품 피드백 등</a:t>
            </a:r>
          </a:p>
          <a:p>
            <a:r>
              <a:rPr lang="ko-KR" altLang="en-US">
                <a:sym typeface="Helvetica"/>
              </a:rPr>
              <a:t>텍스트 자체는 대표적인 비정형 데이터</a:t>
            </a:r>
          </a:p>
          <a:p>
            <a:r>
              <a:rPr lang="ko-KR" altLang="en-US">
                <a:sym typeface="Helvetica"/>
              </a:rPr>
              <a:t>의미를 추출하려면 비정형 데이터에서 정형화된 정보를 먼저 얻어야 함</a:t>
            </a:r>
          </a:p>
          <a:p>
            <a:r>
              <a:rPr lang="ko-KR" altLang="en-US">
                <a:sym typeface="Helvetica"/>
              </a:rPr>
              <a:t>텍스트 구문을 분석하여 의미를 파악하고 이것을 정량적으로 측정함</a:t>
            </a:r>
          </a:p>
        </p:txBody>
      </p:sp>
      <p:sp>
        <p:nvSpPr>
          <p:cNvPr id="1466" name="제목 1"/>
          <p:cNvSpPr txBox="1">
            <a:spLocks noGrp="1"/>
          </p:cNvSpPr>
          <p:nvPr>
            <p:ph type="title"/>
          </p:nvPr>
        </p:nvSpPr>
        <p:spPr/>
        <p:txBody>
          <a:bodyPr>
            <a:normAutofit/>
          </a:bodyPr>
          <a:lstStyle>
            <a:lvl1pPr defTabSz="1053388">
              <a:defRPr sz="3564"/>
            </a:lvl1pPr>
          </a:lstStyle>
          <a:p>
            <a:r>
              <a:rPr lang="ko-KR" altLang="en-US" sz="4800"/>
              <a:t>텍스트 분석 개념</a:t>
            </a:r>
          </a:p>
        </p:txBody>
      </p:sp>
      <p:sp>
        <p:nvSpPr>
          <p:cNvPr id="1468" name="슬라이드 번호 개체 틀 4"/>
          <p:cNvSpPr txBox="1">
            <a:spLocks noGrp="1"/>
          </p:cNvSpPr>
          <p:nvPr>
            <p:ph type="sldNum" sz="quarter" idx="12"/>
          </p:nvPr>
        </p:nvSpPr>
        <p:spPr/>
        <p:txBody>
          <a:bodyPr/>
          <a:lstStyle/>
          <a:p>
            <a:fld id="{86CB4B4D-7CA3-9044-876B-883B54F8677D}" type="slidenum">
              <a:rPr lang="en-US" altLang="ko-KR" smtClean="0"/>
              <a:pPr/>
              <a:t>97</a:t>
            </a:fld>
            <a:endParaRPr lang="en-US" altLang="ko-KR"/>
          </a:p>
        </p:txBody>
      </p:sp>
    </p:spTree>
    <p:extLst>
      <p:ext uri="{BB962C8B-B14F-4D97-AF65-F5344CB8AC3E}">
        <p14:creationId xmlns:p14="http://schemas.microsoft.com/office/powerpoint/2010/main" val="40594936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614FD53-72D4-754B-95EA-D80915EA84E0}"/>
              </a:ext>
            </a:extLst>
          </p:cNvPr>
          <p:cNvSpPr>
            <a:spLocks noGrp="1"/>
          </p:cNvSpPr>
          <p:nvPr>
            <p:ph sz="quarter" idx="1"/>
          </p:nvPr>
        </p:nvSpPr>
        <p:spPr/>
        <p:txBody>
          <a:bodyPr>
            <a:normAutofit/>
          </a:bodyPr>
          <a:lstStyle/>
          <a:p>
            <a:r>
              <a:rPr lang="ko-KR" altLang="en-US"/>
              <a:t>트위터</a:t>
            </a:r>
            <a:r>
              <a:rPr lang="en-US" altLang="ko-KR"/>
              <a:t>, </a:t>
            </a:r>
            <a:r>
              <a:rPr lang="ko-KR" altLang="en-US"/>
              <a:t>블로그</a:t>
            </a:r>
            <a:r>
              <a:rPr lang="en-US" altLang="ko-KR"/>
              <a:t>, </a:t>
            </a:r>
            <a:r>
              <a:rPr lang="ko-KR" altLang="en-US"/>
              <a:t>페이스 북 등 </a:t>
            </a:r>
            <a:r>
              <a:rPr lang="en" altLang="ko-KR"/>
              <a:t>SNS</a:t>
            </a:r>
            <a:r>
              <a:rPr lang="ko-KR" altLang="en-US"/>
              <a:t>의 글을 분석하여 소비자들의 반응</a:t>
            </a:r>
            <a:r>
              <a:rPr lang="en-US" altLang="ko-KR"/>
              <a:t>,</a:t>
            </a:r>
            <a:r>
              <a:rPr lang="ko-KR" altLang="en-US"/>
              <a:t> 감성</a:t>
            </a:r>
            <a:r>
              <a:rPr lang="en-US" altLang="ko-KR"/>
              <a:t>,</a:t>
            </a:r>
            <a:r>
              <a:rPr lang="ko-KR" altLang="en-US"/>
              <a:t> 트렌드를 파악하거나 개인별 마케팅이나 상품 피드백을 분석하는데 사용된다</a:t>
            </a:r>
            <a:r>
              <a:rPr lang="en-US" altLang="ko-KR"/>
              <a:t>. </a:t>
            </a:r>
          </a:p>
          <a:p>
            <a:r>
              <a:rPr lang="ko-KR" altLang="en-US"/>
              <a:t>이메일</a:t>
            </a:r>
            <a:r>
              <a:rPr lang="en-US" altLang="ko-KR"/>
              <a:t>, </a:t>
            </a:r>
            <a:r>
              <a:rPr lang="ko-KR" altLang="en-US"/>
              <a:t>웹사이트 댓글</a:t>
            </a:r>
            <a:r>
              <a:rPr lang="en-US" altLang="ko-KR"/>
              <a:t>, </a:t>
            </a:r>
            <a:r>
              <a:rPr lang="ko-KR" altLang="en-US"/>
              <a:t>신문기사</a:t>
            </a:r>
            <a:r>
              <a:rPr lang="en-US" altLang="ko-KR"/>
              <a:t>, </a:t>
            </a:r>
            <a:r>
              <a:rPr lang="ko-KR" altLang="en-US"/>
              <a:t>콜센터 상담기록</a:t>
            </a:r>
            <a:r>
              <a:rPr lang="en-US" altLang="ko-KR"/>
              <a:t>, </a:t>
            </a:r>
            <a:r>
              <a:rPr lang="ko-KR" altLang="en-US"/>
              <a:t>도서 등을 분석하여 글의 주요 내용을 파악하거나</a:t>
            </a:r>
            <a:r>
              <a:rPr lang="en-US" altLang="ko-KR"/>
              <a:t>, </a:t>
            </a:r>
            <a:r>
              <a:rPr lang="ko-KR" altLang="en-US"/>
              <a:t>문서의 특징을 추출하거나</a:t>
            </a:r>
            <a:r>
              <a:rPr lang="en-US" altLang="ko-KR"/>
              <a:t>, </a:t>
            </a:r>
            <a:r>
              <a:rPr lang="ko-KR" altLang="en-US"/>
              <a:t>유사한 글이나 저자를 찾는 작업 등을 수행한다</a:t>
            </a:r>
            <a:r>
              <a:rPr lang="en-US" altLang="ko-KR"/>
              <a:t>. </a:t>
            </a:r>
          </a:p>
          <a:p>
            <a:r>
              <a:rPr lang="ko-KR" altLang="en-US"/>
              <a:t>참고문헌이나 본문 인용의 관계를 통해서 문서간의 연계성</a:t>
            </a:r>
            <a:r>
              <a:rPr lang="en-US" altLang="ko-KR"/>
              <a:t>, </a:t>
            </a:r>
            <a:r>
              <a:rPr lang="ko-KR" altLang="en-US"/>
              <a:t>전문가들의 인적 네트워크 등을 파악하는데도 사용한다</a:t>
            </a:r>
            <a:r>
              <a:rPr lang="en-US" altLang="ko-KR"/>
              <a:t>. </a:t>
            </a:r>
          </a:p>
          <a:p>
            <a:r>
              <a:rPr lang="ko-KR" altLang="en-US"/>
              <a:t>인공지능 스피커</a:t>
            </a:r>
            <a:r>
              <a:rPr lang="en-US" altLang="ko-KR"/>
              <a:t>, </a:t>
            </a:r>
            <a:r>
              <a:rPr lang="ko-KR" altLang="en-US"/>
              <a:t>챗봇 등에서도 기본적으로 텍스트 분석이 필요하다</a:t>
            </a:r>
            <a:endParaRPr kumimoji="1" lang="ko-KR" altLang="en-US"/>
          </a:p>
        </p:txBody>
      </p:sp>
      <p:sp>
        <p:nvSpPr>
          <p:cNvPr id="3" name="제목 2">
            <a:extLst>
              <a:ext uri="{FF2B5EF4-FFF2-40B4-BE49-F238E27FC236}">
                <a16:creationId xmlns:a16="http://schemas.microsoft.com/office/drawing/2014/main" id="{91B42D93-4E72-EA46-867C-4CE25CF5D12A}"/>
              </a:ext>
            </a:extLst>
          </p:cNvPr>
          <p:cNvSpPr>
            <a:spLocks noGrp="1"/>
          </p:cNvSpPr>
          <p:nvPr>
            <p:ph type="title"/>
          </p:nvPr>
        </p:nvSpPr>
        <p:spPr/>
        <p:txBody>
          <a:bodyPr/>
          <a:lstStyle/>
          <a:p>
            <a:r>
              <a:rPr kumimoji="1" lang="ko-KR" altLang="en-US"/>
              <a:t>텍스트 분석</a:t>
            </a:r>
          </a:p>
        </p:txBody>
      </p:sp>
      <p:sp>
        <p:nvSpPr>
          <p:cNvPr id="4" name="슬라이드 번호 개체 틀 3">
            <a:extLst>
              <a:ext uri="{FF2B5EF4-FFF2-40B4-BE49-F238E27FC236}">
                <a16:creationId xmlns:a16="http://schemas.microsoft.com/office/drawing/2014/main" id="{9B979A9F-7F43-6840-953B-95D44F83394A}"/>
              </a:ext>
            </a:extLst>
          </p:cNvPr>
          <p:cNvSpPr>
            <a:spLocks noGrp="1"/>
          </p:cNvSpPr>
          <p:nvPr>
            <p:ph type="sldNum" sz="quarter" idx="12"/>
          </p:nvPr>
        </p:nvSpPr>
        <p:spPr/>
        <p:txBody>
          <a:bodyPr/>
          <a:lstStyle/>
          <a:p>
            <a:fld id="{86CB4B4D-7CA3-9044-876B-883B54F8677D}" type="slidenum">
              <a:rPr lang="en-US" altLang="ko-KR" smtClean="0"/>
              <a:pPr/>
              <a:t>98</a:t>
            </a:fld>
            <a:endParaRPr lang="en-US" altLang="ko-KR"/>
          </a:p>
        </p:txBody>
      </p:sp>
    </p:spTree>
    <p:extLst>
      <p:ext uri="{BB962C8B-B14F-4D97-AF65-F5344CB8AC3E}">
        <p14:creationId xmlns:p14="http://schemas.microsoft.com/office/powerpoint/2010/main" val="5028065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B5C5054-54DD-1242-8B94-F9683C3D858E}"/>
              </a:ext>
            </a:extLst>
          </p:cNvPr>
          <p:cNvSpPr>
            <a:spLocks noGrp="1"/>
          </p:cNvSpPr>
          <p:nvPr>
            <p:ph sz="quarter" idx="1"/>
          </p:nvPr>
        </p:nvSpPr>
        <p:spPr/>
        <p:txBody>
          <a:bodyPr>
            <a:normAutofit/>
          </a:bodyPr>
          <a:lstStyle/>
          <a:p>
            <a:r>
              <a:rPr lang="ko-KR" altLang="en-US"/>
              <a:t>텍스트는 대표적인 비정형 데이터이다</a:t>
            </a:r>
            <a:r>
              <a:rPr lang="en-US" altLang="ko-KR"/>
              <a:t>. </a:t>
            </a:r>
            <a:r>
              <a:rPr lang="ko-KR" altLang="en-US"/>
              <a:t>먼저 비정형 데이터인 글자로부터 정형화된 데이터인 수치 데이터를 얻어야 한다</a:t>
            </a:r>
            <a:r>
              <a:rPr lang="en-US" altLang="ko-KR"/>
              <a:t>. </a:t>
            </a:r>
          </a:p>
          <a:p>
            <a:r>
              <a:rPr lang="ko-KR" altLang="en-US"/>
              <a:t>사람이 단어나 문장의 의미를 인식하듯이 컴퓨터가 단어 자체 의미를 직접 파악할 수는 없다</a:t>
            </a:r>
            <a:endParaRPr lang="en-US" altLang="ko-KR"/>
          </a:p>
          <a:p>
            <a:r>
              <a:rPr lang="ko-KR" altLang="en-US"/>
              <a:t>컴퓨터가 다루는 텍스트의 단위를 토큰이라고 하고 주어진 텍스트를 토큰으로 나누는 작업을 토큰화</a:t>
            </a:r>
            <a:r>
              <a:rPr lang="en-US" altLang="ko-KR"/>
              <a:t>(</a:t>
            </a:r>
            <a:r>
              <a:rPr lang="en" altLang="ko-KR"/>
              <a:t>tokenize)</a:t>
            </a:r>
            <a:r>
              <a:rPr lang="ko-KR" altLang="en-US"/>
              <a:t>라고 한다</a:t>
            </a:r>
            <a:r>
              <a:rPr lang="en-US" altLang="ko-KR"/>
              <a:t>.</a:t>
            </a:r>
          </a:p>
          <a:p>
            <a:endParaRPr kumimoji="1" lang="ko-KR" altLang="en-US"/>
          </a:p>
        </p:txBody>
      </p:sp>
      <p:sp>
        <p:nvSpPr>
          <p:cNvPr id="3" name="제목 2">
            <a:extLst>
              <a:ext uri="{FF2B5EF4-FFF2-40B4-BE49-F238E27FC236}">
                <a16:creationId xmlns:a16="http://schemas.microsoft.com/office/drawing/2014/main" id="{3569D5A5-5ABC-9B4E-823A-A3C374D054A9}"/>
              </a:ext>
            </a:extLst>
          </p:cNvPr>
          <p:cNvSpPr>
            <a:spLocks noGrp="1"/>
          </p:cNvSpPr>
          <p:nvPr>
            <p:ph type="title"/>
          </p:nvPr>
        </p:nvSpPr>
        <p:spPr/>
        <p:txBody>
          <a:bodyPr>
            <a:normAutofit fontScale="90000"/>
          </a:bodyPr>
          <a:lstStyle/>
          <a:p>
            <a:br>
              <a:rPr lang="ko-KR" altLang="en-US"/>
            </a:br>
            <a:r>
              <a:rPr lang="ko-KR" altLang="en-US"/>
              <a:t>텍스트 표현 방법</a:t>
            </a:r>
            <a:endParaRPr kumimoji="1" lang="ko-KR" altLang="en-US"/>
          </a:p>
        </p:txBody>
      </p:sp>
      <p:sp>
        <p:nvSpPr>
          <p:cNvPr id="4" name="슬라이드 번호 개체 틀 3">
            <a:extLst>
              <a:ext uri="{FF2B5EF4-FFF2-40B4-BE49-F238E27FC236}">
                <a16:creationId xmlns:a16="http://schemas.microsoft.com/office/drawing/2014/main" id="{BC0E4B66-F7C3-B646-B12C-4FF60C8B3790}"/>
              </a:ext>
            </a:extLst>
          </p:cNvPr>
          <p:cNvSpPr>
            <a:spLocks noGrp="1"/>
          </p:cNvSpPr>
          <p:nvPr>
            <p:ph type="sldNum" sz="quarter" idx="12"/>
          </p:nvPr>
        </p:nvSpPr>
        <p:spPr/>
        <p:txBody>
          <a:bodyPr/>
          <a:lstStyle/>
          <a:p>
            <a:fld id="{86CB4B4D-7CA3-9044-876B-883B54F8677D}" type="slidenum">
              <a:rPr lang="en-US" altLang="ko-KR" smtClean="0"/>
              <a:pPr/>
              <a:t>99</a:t>
            </a:fld>
            <a:endParaRPr lang="en-US" altLang="ko-KR"/>
          </a:p>
        </p:txBody>
      </p:sp>
    </p:spTree>
    <p:extLst>
      <p:ext uri="{BB962C8B-B14F-4D97-AF65-F5344CB8AC3E}">
        <p14:creationId xmlns:p14="http://schemas.microsoft.com/office/powerpoint/2010/main" val="16167273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원본">
  <a:themeElements>
    <a:clrScheme name="원본">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원본">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원본">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pple SD 산돌고딕 Neo 옅은체"/>
        <a:ea typeface="Apple SD 산돌고딕 Neo 옅은체"/>
        <a:cs typeface="Apple SD 산돌고딕 Neo 옅은체"/>
      </a:majorFont>
      <a:minorFont>
        <a:latin typeface="Apple SD 산돌고딕 Neo 옅은체"/>
        <a:ea typeface="Apple SD 산돌고딕 Neo 옅은체"/>
        <a:cs typeface="Apple SD 산돌고딕 Neo 옅은체"/>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Apple SD 산돌고딕 Neo 옅은체"/>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Apple SD 산돌고딕 Neo 옅은체"/>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발표</Template>
  <TotalTime>34074</TotalTime>
  <Words>6262</Words>
  <Application>Microsoft Office PowerPoint</Application>
  <PresentationFormat>사용자 지정</PresentationFormat>
  <Paragraphs>1261</Paragraphs>
  <Slides>137</Slides>
  <Notes>1</Notes>
  <HiddenSlides>0</HiddenSlides>
  <MMClips>0</MMClips>
  <ScaleCrop>false</ScaleCrop>
  <HeadingPairs>
    <vt:vector size="6" baseType="variant">
      <vt:variant>
        <vt:lpstr>사용한 글꼴</vt:lpstr>
      </vt:variant>
      <vt:variant>
        <vt:i4>18</vt:i4>
      </vt:variant>
      <vt:variant>
        <vt:lpstr>테마</vt:lpstr>
      </vt:variant>
      <vt:variant>
        <vt:i4>1</vt:i4>
      </vt:variant>
      <vt:variant>
        <vt:lpstr>슬라이드 제목</vt:lpstr>
      </vt:variant>
      <vt:variant>
        <vt:i4>137</vt:i4>
      </vt:variant>
    </vt:vector>
  </HeadingPairs>
  <TitlesOfParts>
    <vt:vector size="156" baseType="lpstr">
      <vt:lpstr>Apple SD Gothic Neo</vt:lpstr>
      <vt:lpstr>Apple SD 산돌고딕 Neo 강한 볼드체</vt:lpstr>
      <vt:lpstr>Apple SD 산돌고딕 Neo 볼드체</vt:lpstr>
      <vt:lpstr>Apple SD 산돌고딕 Neo 일반체</vt:lpstr>
      <vt:lpstr>Helvetica Neue</vt:lpstr>
      <vt:lpstr>Nanum Gothic</vt:lpstr>
      <vt:lpstr>돋움</vt:lpstr>
      <vt:lpstr>맑은 고딕</vt:lpstr>
      <vt:lpstr>맑은 고딕</vt:lpstr>
      <vt:lpstr>Batang</vt:lpstr>
      <vt:lpstr>신명조</vt:lpstr>
      <vt:lpstr>Arial</vt:lpstr>
      <vt:lpstr>Bookman Old Style</vt:lpstr>
      <vt:lpstr>Courier New</vt:lpstr>
      <vt:lpstr>Gill Sans MT</vt:lpstr>
      <vt:lpstr>Helvetica</vt:lpstr>
      <vt:lpstr>Wingdings</vt:lpstr>
      <vt:lpstr>Wingdings 3</vt:lpstr>
      <vt:lpstr>원본</vt:lpstr>
      <vt:lpstr>DSAC Module1 (Data Programming)</vt:lpstr>
      <vt:lpstr>목차</vt:lpstr>
      <vt:lpstr>PowerPoint 프레젠테이션</vt:lpstr>
      <vt:lpstr>PowerPoint 프레젠테이션</vt:lpstr>
      <vt:lpstr>4차 산업혁명</vt:lpstr>
      <vt:lpstr>AI 영역 확대</vt:lpstr>
      <vt:lpstr>PowerPoint 프레젠테이션</vt:lpstr>
      <vt:lpstr>자동차 보험사</vt:lpstr>
      <vt:lpstr>응급환자 예측</vt:lpstr>
      <vt:lpstr>마케팅</vt:lpstr>
      <vt:lpstr>콜센터</vt:lpstr>
      <vt:lpstr>콜센터</vt:lpstr>
      <vt:lpstr>인재 관리</vt:lpstr>
      <vt:lpstr>마케팅</vt:lpstr>
      <vt:lpstr>금융</vt:lpstr>
      <vt:lpstr>공장 자동화</vt:lpstr>
      <vt:lpstr>에너지 이슈</vt:lpstr>
      <vt:lpstr>에너지 이슈</vt:lpstr>
      <vt:lpstr>Peaker Plant</vt:lpstr>
      <vt:lpstr>Smart Grid</vt:lpstr>
      <vt:lpstr>AI 스마트 그리드</vt:lpstr>
      <vt:lpstr>에너지 이슈</vt:lpstr>
      <vt:lpstr>자율주행차</vt:lpstr>
      <vt:lpstr>적응형 신호등</vt:lpstr>
      <vt:lpstr>Self-Driving Car Timeline (18/7)</vt:lpstr>
      <vt:lpstr>건강</vt:lpstr>
      <vt:lpstr>심혈관질환 예측</vt:lpstr>
      <vt:lpstr>Sedasys</vt:lpstr>
      <vt:lpstr>SimSensei</vt:lpstr>
      <vt:lpstr>정신과 상담</vt:lpstr>
      <vt:lpstr>AI 우선 도입 분야 예 (의료)</vt:lpstr>
      <vt:lpstr>PowerPoint 프레젠테이션</vt:lpstr>
      <vt:lpstr>AI 프로젝트 프로세스</vt:lpstr>
      <vt:lpstr>문제정의</vt:lpstr>
      <vt:lpstr>문제정의 방법</vt:lpstr>
      <vt:lpstr>PowerPoint 프레젠테이션</vt:lpstr>
      <vt:lpstr>PowerPoint 프레젠테이션</vt:lpstr>
      <vt:lpstr>데이터 사이언스</vt:lpstr>
      <vt:lpstr>인공지능 구현 기술</vt:lpstr>
      <vt:lpstr>인공지능 관련 기술</vt:lpstr>
      <vt:lpstr>IOT</vt:lpstr>
      <vt:lpstr>데이터사이언스</vt:lpstr>
      <vt:lpstr>데이터사이언스 응용</vt:lpstr>
      <vt:lpstr>심슨 패러독스(Simpson's Paradox)</vt:lpstr>
      <vt:lpstr>데이터를 보는 눈 (또다른 예)</vt:lpstr>
      <vt:lpstr>How to show and how to analyze data?</vt:lpstr>
      <vt:lpstr>딥러닝 예</vt:lpstr>
      <vt:lpstr>딥러닝 예</vt:lpstr>
      <vt:lpstr>데이터 타입</vt:lpstr>
      <vt:lpstr>데이터 종류</vt:lpstr>
      <vt:lpstr>수치형 데이터</vt:lpstr>
      <vt:lpstr>PowerPoint 프레젠테이션</vt:lpstr>
      <vt:lpstr>Labs</vt:lpstr>
      <vt:lpstr>PowerPoint 프레젠테이션</vt:lpstr>
      <vt:lpstr>Missing value &amp; outliers</vt:lpstr>
      <vt:lpstr>Labs</vt:lpstr>
      <vt:lpstr>PowerPoint 프레젠테이션</vt:lpstr>
      <vt:lpstr>데이터 다운로드</vt:lpstr>
      <vt:lpstr>데이터 다운로드</vt:lpstr>
      <vt:lpstr>데이터 다운로드</vt:lpstr>
      <vt:lpstr>JSON(JavaScript Object Notation)</vt:lpstr>
      <vt:lpstr>JSON(JavaScript Object Notation)</vt:lpstr>
      <vt:lpstr>Labs</vt:lpstr>
      <vt:lpstr>PowerPoint 프레젠테이션</vt:lpstr>
      <vt:lpstr>웹 크롤링</vt:lpstr>
      <vt:lpstr>Regular Expression (RE)</vt:lpstr>
      <vt:lpstr>Regular Expression (RE)</vt:lpstr>
      <vt:lpstr>Regular Expression (RE)</vt:lpstr>
      <vt:lpstr>URL(uniform resource locator)</vt:lpstr>
      <vt:lpstr>HTML(HyperText Markup Language)</vt:lpstr>
      <vt:lpstr>HTML</vt:lpstr>
      <vt:lpstr>HTML Tags</vt:lpstr>
      <vt:lpstr>CSS(Cascading Style Sheets)</vt:lpstr>
      <vt:lpstr>Internal CSS</vt:lpstr>
      <vt:lpstr>external CSS</vt:lpstr>
      <vt:lpstr>Example (HTML only)</vt:lpstr>
      <vt:lpstr>Example (CSS)</vt:lpstr>
      <vt:lpstr>CSS Tags</vt:lpstr>
      <vt:lpstr>JavaScript(JS)</vt:lpstr>
      <vt:lpstr>JS example(2) </vt:lpstr>
      <vt:lpstr>BeautifulSoup parser</vt:lpstr>
      <vt:lpstr>Requests module</vt:lpstr>
      <vt:lpstr>requests module</vt:lpstr>
      <vt:lpstr>Urllib module</vt:lpstr>
      <vt:lpstr>Labs</vt:lpstr>
      <vt:lpstr>PowerPoint 프레젠테이션</vt:lpstr>
      <vt:lpstr>베이스(Bayes) 이론</vt:lpstr>
      <vt:lpstr>베이즈 이론</vt:lpstr>
      <vt:lpstr>베이스 이론의 예</vt:lpstr>
      <vt:lpstr>베이즈 알고리즘</vt:lpstr>
      <vt:lpstr>스팸 메일 필터링</vt:lpstr>
      <vt:lpstr>스팸 메일 필터링</vt:lpstr>
      <vt:lpstr>스팸 메일 필터링</vt:lpstr>
      <vt:lpstr>나이브 베이즈</vt:lpstr>
      <vt:lpstr>나이브 베이즈</vt:lpstr>
      <vt:lpstr>PowerPoint 프레젠테이션</vt:lpstr>
      <vt:lpstr>텍스트 분석 개념</vt:lpstr>
      <vt:lpstr>텍스트 분석</vt:lpstr>
      <vt:lpstr> 텍스트 표현 방법</vt:lpstr>
      <vt:lpstr>코퍼스 (말뭉치)</vt:lpstr>
      <vt:lpstr>토큰화</vt:lpstr>
      <vt:lpstr>토큰화</vt:lpstr>
      <vt:lpstr>토큰화 – (n-gram)</vt:lpstr>
      <vt:lpstr>토큰화</vt:lpstr>
      <vt:lpstr>원핫(one-hot) 엔코딩</vt:lpstr>
      <vt:lpstr>BOW(Bag of Word, 단어모음)</vt:lpstr>
      <vt:lpstr>BOW</vt:lpstr>
      <vt:lpstr>문서-단어 행렬 *</vt:lpstr>
      <vt:lpstr>tf-ide</vt:lpstr>
      <vt:lpstr>tf-ide (example)</vt:lpstr>
      <vt:lpstr>tf-ide (example)</vt:lpstr>
      <vt:lpstr>tf-ide (example)</vt:lpstr>
      <vt:lpstr>tf-ide (example)</vt:lpstr>
      <vt:lpstr>Labs</vt:lpstr>
      <vt:lpstr>PowerPoint 프레젠테이션</vt:lpstr>
      <vt:lpstr>머신러닝 정의</vt:lpstr>
      <vt:lpstr>머신러닝 특징</vt:lpstr>
      <vt:lpstr>머신러닝의 유형</vt:lpstr>
      <vt:lpstr>지도학습</vt:lpstr>
      <vt:lpstr>비지도학습</vt:lpstr>
      <vt:lpstr>연관 분석</vt:lpstr>
      <vt:lpstr>강화 학습</vt:lpstr>
      <vt:lpstr>머신러닝 알고리즘</vt:lpstr>
      <vt:lpstr>머신러닝 모델 구축 절차</vt:lpstr>
      <vt:lpstr>PowerPoint 프레젠테이션</vt:lpstr>
      <vt:lpstr>모델</vt:lpstr>
      <vt:lpstr>모델의 가치</vt:lpstr>
      <vt:lpstr>선형 모델</vt:lpstr>
      <vt:lpstr>선형 모델</vt:lpstr>
      <vt:lpstr>모델의 특징</vt:lpstr>
      <vt:lpstr>모델 구조와 파라미터</vt:lpstr>
      <vt:lpstr>머신러닝 기본 동작</vt:lpstr>
      <vt:lpstr>손실 함수  </vt:lpstr>
      <vt:lpstr>최적화 - 경사하강법</vt:lpstr>
      <vt:lpstr>학습률 (Learning Rate)</vt:lpstr>
      <vt:lpstr>경사하강법 특징</vt:lpstr>
      <vt:lpstr>경사하강법 종류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빅데이터 분석</dc:title>
  <dc:creator>hyeok min kwon</dc:creator>
  <cp:lastModifiedBy>jyj</cp:lastModifiedBy>
  <cp:revision>493</cp:revision>
  <cp:lastPrinted>2018-10-05T00:59:39Z</cp:lastPrinted>
  <dcterms:modified xsi:type="dcterms:W3CDTF">2019-06-20T10:58:22Z</dcterms:modified>
</cp:coreProperties>
</file>